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slideLayouts/slideLayout6.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bleStyles.xml" ContentType="application/vnd.openxmlformats-officedocument.presentationml.tableStyles+xml"/>
  <Override PartName="/ppt/presentation.xml" ContentType="application/vnd.openxmlformats-officedocument.presentationml.presentation.main+xml"/>
  <Override PartName="/ppt/slideMasters/slideMaster1.xml" ContentType="application/vnd.openxmlformats-officedocument.presentationml.slideMaster+xml"/>
  <Override PartName="/ppt/theme/theme1.xml" ContentType="application/vnd.openxmlformats-officedocument.theme+xml"/>
  <Override PartName="/ppt/slides/slide10.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12.xml" ContentType="application/vnd.openxmlformats-officedocument.presentationml.slide+xml"/>
  <Override PartName="/ppt/slides/slide18.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3.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19.xml" ContentType="application/vnd.openxmlformats-officedocument.presentationml.slide+xml"/>
  <Override PartName="/ppt/slides/slide22.xml" ContentType="application/vnd.openxmlformats-officedocument.presentationml.slide+xml"/>
  <Override PartName="/ppt/slides/slide4.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1.xml" ContentType="application/vnd.openxmlformats-officedocument.presentationml.slide+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6"/>
    <p:sldId id="257" r:id="rId7"/>
    <p:sldId id="258" r:id="rId8"/>
    <p:sldId id="259" r:id="rId9"/>
    <p:sldId id="260" r:id="rId10"/>
    <p:sldId id="261" r:id="rId11"/>
    <p:sldId id="262" r:id="rId12"/>
    <p:sldId id="277" r:id="rId27"/>
    <p:sldId id="278" r:id="rId28"/>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x="12192000" cy="7772400"/>
  <p:notesSz cx="12192000" cy="7772400"/>
  <p:defaultTextStyle>
    <a:defPPr>
      <a:defRPr kern="0"/>
    </a:def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36" y="-84"/>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viewProps" Target="viewProps.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theme" Target="theme/theme1.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tableStyles" Target="tableStyles.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slide" Target="slides/slide4.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3000" b="1" i="0">
                <a:solidFill>
                  <a:srgbClr val="0E2A44"/>
                </a:solidFill>
                <a:latin typeface="Cambria"/>
                <a:cs typeface="Cambria"/>
              </a:defRPr>
            </a:lvl1pPr>
          </a:lstStyle>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p:txBody>
      </p:sp>
      <p:sp>
        <p:nvSpPr>
          <p:cNvPr id="4" name="Holder 4"/>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showMasterSp="0">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E2A44"/>
          </a:solidFill>
        </p:spPr>
        <p:txBody>
          <a:bodyPr wrap="square" lIns="0" tIns="0" rIns="0" bIns="0" rtlCol="0"/>
          <a:lstStyle/>
          <a:p/>
        </p:txBody>
      </p:sp>
      <p:sp>
        <p:nvSpPr>
          <p:cNvPr id="2" name="Holder 2"/>
          <p:cNvSpPr>
            <a:spLocks noGrp="1"/>
          </p:cNvSpPr>
          <p:nvPr>
            <p:ph type="title"/>
          </p:nvPr>
        </p:nvSpPr>
        <p:spPr/>
        <p:txBody>
          <a:bodyPr lIns="0" tIns="0" rIns="0" bIns="0"/>
          <a:lstStyle>
            <a:lvl1pPr>
              <a:defRPr sz="3000" b="1" i="0">
                <a:solidFill>
                  <a:srgbClr val="0E2A44"/>
                </a:solidFill>
                <a:latin typeface="Cambria"/>
                <a:cs typeface="Cambria"/>
              </a:defRPr>
            </a:lvl1pPr>
          </a:lstStyle>
          <a:p/>
        </p:txBody>
      </p:sp>
      <p:sp>
        <p:nvSpPr>
          <p:cNvPr id="3" name="Holder 3"/>
          <p:cNvSpPr>
            <a:spLocks noGrp="1"/>
          </p:cNvSpPr>
          <p:nvPr>
            <p:ph type="body" idx="1"/>
          </p:nvPr>
        </p:nvSpPr>
        <p:spPr/>
        <p:txBody>
          <a:bodyPr lIns="0" tIns="0" rIns="0" bIns="0"/>
          <a:lstStyle>
            <a:lvl1pPr>
              <a:defRPr b="0" i="0">
                <a:solidFill>
                  <a:schemeClr val="tx1"/>
                </a:solidFill>
              </a:defRPr>
            </a:lvl1pPr>
          </a:lstStyle>
          <a:p/>
        </p:txBody>
      </p:sp>
      <p:sp>
        <p:nvSpPr>
          <p:cNvPr id="4" name="Holder 4"/>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rgbClr val="0E2A44"/>
                </a:solidFill>
                <a:latin typeface="Cambria"/>
                <a:cs typeface="Cambria"/>
              </a:defRPr>
            </a:lvl1pPr>
          </a:lstStyle>
          <a:p/>
        </p:txBody>
      </p:sp>
      <p:sp>
        <p:nvSpPr>
          <p:cNvPr id="3" name="Holder 3"/>
          <p:cNvSpPr>
            <a:spLocks noGrp="1"/>
          </p:cNvSpPr>
          <p:nvPr>
            <p:ph idx="2" sz="half"/>
          </p:nvPr>
        </p:nvSpPr>
        <p:spPr>
          <a:xfrm>
            <a:off x="609600" y="1577340"/>
            <a:ext cx="5303520" cy="4526280"/>
          </a:xfrm>
          <a:prstGeom prst="rect">
            <a:avLst/>
          </a:prstGeom>
        </p:spPr>
        <p:txBody>
          <a:bodyPr wrap="square" lIns="0" tIns="0" rIns="0" bIns="0">
            <a:spAutoFit/>
          </a:bodyPr>
          <a:lstStyle>
            <a:lvl1pPr>
              <a:defRPr/>
            </a:lvl1pPr>
          </a:lstStyle>
          <a:p/>
        </p:txBody>
      </p:sp>
      <p:sp>
        <p:nvSpPr>
          <p:cNvPr id="4" name="Holder 4"/>
          <p:cNvSpPr>
            <a:spLocks noGrp="1"/>
          </p:cNvSpPr>
          <p:nvPr>
            <p:ph idx="3" sz="half"/>
          </p:nvPr>
        </p:nvSpPr>
        <p:spPr>
          <a:xfrm>
            <a:off x="6278880" y="1577340"/>
            <a:ext cx="5303520" cy="4526280"/>
          </a:xfrm>
          <a:prstGeom prst="rect">
            <a:avLst/>
          </a:prstGeom>
        </p:spPr>
        <p:txBody>
          <a:bodyPr wrap="square" lIns="0" tIns="0" rIns="0" bIns="0">
            <a:spAutoFit/>
          </a:bodyPr>
          <a:lstStyle>
            <a:lvl1pPr>
              <a:defRPr/>
            </a:lvl1pPr>
          </a:lstStyle>
          <a:p/>
        </p:txBody>
      </p:sp>
      <p:sp>
        <p:nvSpPr>
          <p:cNvPr id="5" name="Holder 5"/>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7" name="Holder 7"/>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obj" showMasterSp="0">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E2A44"/>
          </a:solidFill>
        </p:spPr>
        <p:txBody>
          <a:bodyPr wrap="square" lIns="0" tIns="0" rIns="0" bIns="0" rtlCol="0"/>
          <a:lstStyle/>
          <a:p/>
        </p:txBody>
      </p:sp>
      <p:sp>
        <p:nvSpPr>
          <p:cNvPr id="2" name="Holder 2"/>
          <p:cNvSpPr>
            <a:spLocks noGrp="1"/>
          </p:cNvSpPr>
          <p:nvPr>
            <p:ph type="title"/>
          </p:nvPr>
        </p:nvSpPr>
        <p:spPr/>
        <p:txBody>
          <a:bodyPr lIns="0" tIns="0" rIns="0" bIns="0"/>
          <a:lstStyle>
            <a:lvl1pPr>
              <a:defRPr sz="3000" b="1" i="0">
                <a:solidFill>
                  <a:srgbClr val="0E2A44"/>
                </a:solidFill>
                <a:latin typeface="Cambria"/>
                <a:cs typeface="Cambria"/>
              </a:defRPr>
            </a:lvl1pPr>
          </a:lstStyle>
          <a:p/>
        </p:txBody>
      </p:sp>
      <p:sp>
        <p:nvSpPr>
          <p:cNvPr id="3" name="Holder 3"/>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5" name="Holder 5"/>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obj">
  <p:cSld name="Blank">
    <p:spTree>
      <p:nvGrpSpPr>
        <p:cNvPr id="1" name=""/>
        <p:cNvGrpSpPr/>
        <p:nvPr/>
      </p:nvGrpSpPr>
      <p:grpSpPr>
        <a:xfrm>
          <a:off x="0" y="0"/>
          <a:ext cx="0" cy="0"/>
          <a:chOff x="0" y="0"/>
          <a:chExt cx="0" cy="0"/>
        </a:xfrm>
      </p:grpSpPr>
      <p:sp>
        <p:nvSpPr>
          <p:cNvPr id="2" name="Holder 2"/>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4" name="Holder 4"/>
          <p:cNvSpPr>
            <a:spLocks noGrp="1"/>
          </p:cNvSpPr>
          <p:nvPr>
            <p:ph type="sldNum" idx="7" sz="quarter"/>
          </p:nvPr>
        </p:nvSpPr>
        <p:spPr/>
        <p:txBody>
          <a:bodyPr lIns="0" tIns="0" rIns="0" b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7"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54227" y="606297"/>
            <a:ext cx="4006215" cy="482600"/>
          </a:xfrm>
          <a:prstGeom prst="rect">
            <a:avLst/>
          </a:prstGeom>
        </p:spPr>
        <p:txBody>
          <a:bodyPr wrap="square" lIns="0" tIns="0" rIns="0" bIns="0">
            <a:spAutoFit/>
          </a:bodyPr>
          <a:lstStyle>
            <a:lvl1pPr>
              <a:defRPr sz="3000" b="1" i="0">
                <a:solidFill>
                  <a:srgbClr val="0E2A44"/>
                </a:solidFill>
                <a:latin typeface="Cambria"/>
                <a:cs typeface="Cambria"/>
              </a:defRPr>
            </a:lvl1pPr>
          </a:lstStyle>
          <a:p/>
        </p:txBody>
      </p:sp>
      <p:sp>
        <p:nvSpPr>
          <p:cNvPr id="3" name="Holder 3"/>
          <p:cNvSpPr>
            <a:spLocks noGrp="1"/>
          </p:cNvSpPr>
          <p:nvPr>
            <p:ph type="body" idx="1"/>
          </p:nvPr>
        </p:nvSpPr>
        <p:spPr>
          <a:xfrm>
            <a:off x="525652" y="3252089"/>
            <a:ext cx="11174730" cy="2411729"/>
          </a:xfrm>
          <a:prstGeom prst="rect">
            <a:avLst/>
          </a:prstGeom>
        </p:spPr>
        <p:txBody>
          <a:bodyPr wrap="square" lIns="0" tIns="0" rIns="0" bIns="0">
            <a:spAutoFit/>
          </a:bodyPr>
          <a:lstStyle>
            <a:lvl1pPr>
              <a:defRPr b="0" i="0">
                <a:solidFill>
                  <a:schemeClr val="tx1"/>
                </a:solidFill>
              </a:defRPr>
            </a:lvl1pPr>
          </a:lstStyle>
          <a:p/>
        </p:txBody>
      </p:sp>
      <p:sp>
        <p:nvSpPr>
          <p:cNvPr id="4" name="Holder 4"/>
          <p:cNvSpPr>
            <a:spLocks noGrp="1"/>
          </p:cNvSpPr>
          <p:nvPr>
            <p:ph type="ftr" idx="5" sz="quarter"/>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idx="6" sz="half"/>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p>
        </p:txBody>
      </p:sp>
    </p:spTree>
  </p:cSld>
  <p:clrMap folHlink="folHlink" hlink="hlink" accent1="accent1" accent2="accent2" accent3="accent3" accent4="accent4" accent5="accent5" accent6="accent6" tx2="dk2" bg2="lt2" tx1="dk1" bg1="lt1"/>
  <p:sldLayoutIdLst>
    <p:sldLayoutId id="2147483661" r:id="rId1"/>
    <p:sldLayoutId id="2147483662" r:id="rId2"/>
    <p:sldLayoutId id="2147483663" r:id="rId3"/>
    <p:sldLayoutId id="2147483664" r:id="rId4"/>
    <p:sldLayoutId id="2147483665" r:id="rId5"/>
    <p:sldLayoutId id="2147483666"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descr="preencoded.png"/>
          <p:cNvPicPr/>
          <p:nvPr/>
        </p:nvPicPr>
        <p:blipFill>
          <a:blip r:embed="rId2" cstate="print"/>
          <a:stretch>
            <a:fillRect/>
          </a:stretch>
        </p:blipFill>
        <p:spPr>
          <a:xfrm>
            <a:off x="658368" y="868680"/>
            <a:ext cx="1737360" cy="868680"/>
          </a:xfrm>
          <a:prstGeom prst="rect">
            <a:avLst/>
          </a:prstGeom>
        </p:spPr>
      </p:pic>
      <p:sp>
        <p:nvSpPr>
          <p:cNvPr id="3" name="object 3"/>
          <p:cNvSpPr txBox="1"/>
          <p:nvPr/>
        </p:nvSpPr>
        <p:spPr>
          <a:xfrm>
            <a:off x="645668" y="1878837"/>
            <a:ext cx="6200000" cy="223520"/>
          </a:xfrm>
          <a:prstGeom prst="rect">
            <a:avLst/>
          </a:prstGeom>
        </p:spPr>
        <p:txBody>
          <a:bodyPr wrap="square" lIns="0" tIns="12065" rIns="0" bIns="0" rtlCol="0" vert="horz">
            <a:spAutoFit/>
          </a:bodyPr>
          <a:lstStyle/>
          <a:p>
            <a:pPr marL="12700">
              <a:lnSpc>
                <a:spcPct val="100000"/>
              </a:lnSpc>
              <a:spcBef>
                <a:spcPts val="95"/>
              </a:spcBef>
            </a:pPr>
            <a:r>
              <a:rPr dirty="0" sz="1300" b="1">
                <a:solidFill>
                  <a:srgbClr val="5AA9E6"/>
                </a:solidFill>
                <a:latin typeface="Calibri"/>
                <a:cs typeface="Calibri"/>
              </a:rPr>
              <a:t>S</a:t>
            </a:r>
            <a:r>
              <a:rPr dirty="0" sz="1300" spc="-80" b="1">
                <a:solidFill>
                  <a:srgbClr val="5AA9E6"/>
                </a:solidFill>
                <a:latin typeface="Calibri"/>
                <a:cs typeface="Calibri"/>
              </a:rPr>
              <a:t> </a:t>
            </a:r>
            <a:r>
              <a:rPr dirty="0" sz="1300" b="1">
                <a:solidFill>
                  <a:srgbClr val="5AA9E6"/>
                </a:solidFill>
                <a:latin typeface="Calibri"/>
                <a:cs typeface="Calibri"/>
              </a:rPr>
              <a:t>T</a:t>
            </a:r>
            <a:r>
              <a:rPr dirty="0" sz="1300" spc="-90" b="1">
                <a:solidFill>
                  <a:srgbClr val="5AA9E6"/>
                </a:solidFill>
                <a:latin typeface="Calibri"/>
                <a:cs typeface="Calibri"/>
              </a:rPr>
              <a:t> </a:t>
            </a:r>
            <a:r>
              <a:rPr dirty="0" sz="1300" b="1">
                <a:solidFill>
                  <a:srgbClr val="5AA9E6"/>
                </a:solidFill>
                <a:latin typeface="Calibri"/>
                <a:cs typeface="Calibri"/>
              </a:rPr>
              <a:t>.</a:t>
            </a:r>
            <a:r>
              <a:rPr dirty="0" sz="1300" spc="475" b="1">
                <a:solidFill>
                  <a:srgbClr val="5AA9E6"/>
                </a:solidFill>
                <a:latin typeface="Calibri"/>
                <a:cs typeface="Calibri"/>
              </a:rPr>
              <a:t> </a:t>
            </a:r>
            <a:r>
              <a:rPr dirty="0" sz="1300" b="1">
                <a:solidFill>
                  <a:srgbClr val="5AA9E6"/>
                </a:solidFill>
                <a:latin typeface="Calibri"/>
                <a:cs typeface="Calibri"/>
              </a:rPr>
              <a:t>J</a:t>
            </a:r>
            <a:r>
              <a:rPr dirty="0" sz="1300" spc="-80" b="1">
                <a:solidFill>
                  <a:srgbClr val="5AA9E6"/>
                </a:solidFill>
                <a:latin typeface="Calibri"/>
                <a:cs typeface="Calibri"/>
              </a:rPr>
              <a:t> </a:t>
            </a:r>
            <a:r>
              <a:rPr dirty="0" sz="1300" b="1">
                <a:solidFill>
                  <a:srgbClr val="5AA9E6"/>
                </a:solidFill>
                <a:latin typeface="Calibri"/>
                <a:cs typeface="Calibri"/>
              </a:rPr>
              <a:t>O</a:t>
            </a:r>
            <a:r>
              <a:rPr dirty="0" sz="1300" spc="-80" b="1">
                <a:solidFill>
                  <a:srgbClr val="5AA9E6"/>
                </a:solidFill>
                <a:latin typeface="Calibri"/>
                <a:cs typeface="Calibri"/>
              </a:rPr>
              <a:t> </a:t>
            </a:r>
            <a:r>
              <a:rPr dirty="0" sz="1300" spc="-10" b="1">
                <a:solidFill>
                  <a:srgbClr val="5AA9E6"/>
                </a:solidFill>
                <a:latin typeface="Calibri"/>
                <a:cs typeface="Calibri"/>
              </a:rPr>
              <a:t>H</a:t>
            </a:r>
            <a:r>
              <a:rPr dirty="0" sz="1300" spc="-85" b="1">
                <a:solidFill>
                  <a:srgbClr val="5AA9E6"/>
                </a:solidFill>
                <a:latin typeface="Calibri"/>
                <a:cs typeface="Calibri"/>
              </a:rPr>
              <a:t> </a:t>
            </a:r>
            <a:r>
              <a:rPr dirty="0" sz="1300" spc="-25" b="1">
                <a:solidFill>
                  <a:srgbClr val="5AA9E6"/>
                </a:solidFill>
                <a:latin typeface="Calibri"/>
                <a:cs typeface="Calibri"/>
              </a:rPr>
              <a:t>N</a:t>
            </a:r>
            <a:r>
              <a:rPr dirty="0" sz="1300" spc="-85" b="1">
                <a:solidFill>
                  <a:srgbClr val="5AA9E6"/>
                </a:solidFill>
                <a:latin typeface="Calibri"/>
                <a:cs typeface="Calibri"/>
              </a:rPr>
              <a:t> </a:t>
            </a:r>
            <a:r>
              <a:rPr dirty="0" sz="1300" b="1">
                <a:solidFill>
                  <a:srgbClr val="5AA9E6"/>
                </a:solidFill>
                <a:latin typeface="Calibri"/>
                <a:cs typeface="Calibri"/>
              </a:rPr>
              <a:t>S</a:t>
            </a:r>
            <a:r>
              <a:rPr dirty="0" sz="1300" spc="484" b="1">
                <a:solidFill>
                  <a:srgbClr val="5AA9E6"/>
                </a:solidFill>
                <a:latin typeface="Calibri"/>
                <a:cs typeface="Calibri"/>
              </a:rPr>
              <a:t> </a:t>
            </a:r>
            <a:r>
              <a:rPr dirty="0" sz="1300" spc="-10" b="1">
                <a:solidFill>
                  <a:srgbClr val="5AA9E6"/>
                </a:solidFill>
                <a:latin typeface="Calibri"/>
                <a:cs typeface="Calibri"/>
              </a:rPr>
              <a:t>C</a:t>
            </a:r>
            <a:r>
              <a:rPr dirty="0" sz="1300" spc="-85" b="1">
                <a:solidFill>
                  <a:srgbClr val="5AA9E6"/>
                </a:solidFill>
                <a:latin typeface="Calibri"/>
                <a:cs typeface="Calibri"/>
              </a:rPr>
              <a:t> </a:t>
            </a:r>
            <a:r>
              <a:rPr dirty="0" sz="1300" b="1">
                <a:solidFill>
                  <a:srgbClr val="5AA9E6"/>
                </a:solidFill>
                <a:latin typeface="Calibri"/>
                <a:cs typeface="Calibri"/>
              </a:rPr>
              <a:t>O</a:t>
            </a:r>
            <a:r>
              <a:rPr dirty="0" sz="1300" spc="-80" b="1">
                <a:solidFill>
                  <a:srgbClr val="5AA9E6"/>
                </a:solidFill>
                <a:latin typeface="Calibri"/>
                <a:cs typeface="Calibri"/>
              </a:rPr>
              <a:t> </a:t>
            </a:r>
            <a:r>
              <a:rPr dirty="0" sz="1300" spc="-10" b="1">
                <a:solidFill>
                  <a:srgbClr val="5AA9E6"/>
                </a:solidFill>
                <a:latin typeface="Calibri"/>
                <a:cs typeface="Calibri"/>
              </a:rPr>
              <a:t>U</a:t>
            </a:r>
            <a:r>
              <a:rPr dirty="0" sz="1300" spc="-70" b="1">
                <a:solidFill>
                  <a:srgbClr val="5AA9E6"/>
                </a:solidFill>
                <a:latin typeface="Calibri"/>
                <a:cs typeface="Calibri"/>
              </a:rPr>
              <a:t> </a:t>
            </a:r>
            <a:r>
              <a:rPr dirty="0" sz="1300" spc="-25" b="1">
                <a:solidFill>
                  <a:srgbClr val="5AA9E6"/>
                </a:solidFill>
                <a:latin typeface="Calibri"/>
                <a:cs typeface="Calibri"/>
              </a:rPr>
              <a:t>N</a:t>
            </a:r>
            <a:r>
              <a:rPr dirty="0" sz="1300" spc="-85" b="1">
                <a:solidFill>
                  <a:srgbClr val="5AA9E6"/>
                </a:solidFill>
                <a:latin typeface="Calibri"/>
                <a:cs typeface="Calibri"/>
              </a:rPr>
              <a:t> </a:t>
            </a:r>
            <a:r>
              <a:rPr dirty="0" sz="1300" b="1">
                <a:solidFill>
                  <a:srgbClr val="5AA9E6"/>
                </a:solidFill>
                <a:latin typeface="Calibri"/>
                <a:cs typeface="Calibri"/>
              </a:rPr>
              <a:t>T</a:t>
            </a:r>
            <a:r>
              <a:rPr dirty="0" sz="1300" spc="-90" b="1">
                <a:solidFill>
                  <a:srgbClr val="5AA9E6"/>
                </a:solidFill>
                <a:latin typeface="Calibri"/>
                <a:cs typeface="Calibri"/>
              </a:rPr>
              <a:t> </a:t>
            </a:r>
            <a:r>
              <a:rPr dirty="0" sz="1300" b="1">
                <a:solidFill>
                  <a:srgbClr val="5AA9E6"/>
                </a:solidFill>
                <a:latin typeface="Calibri"/>
                <a:cs typeface="Calibri"/>
              </a:rPr>
              <a:t>Y</a:t>
            </a:r>
            <a:r>
              <a:rPr dirty="0" sz="1300" spc="484" b="1">
                <a:solidFill>
                  <a:srgbClr val="5AA9E6"/>
                </a:solidFill>
                <a:latin typeface="Calibri"/>
                <a:cs typeface="Calibri"/>
              </a:rPr>
              <a:t> </a:t>
            </a:r>
            <a:r>
              <a:rPr dirty="0" sz="1300" spc="-10" b="1">
                <a:solidFill>
                  <a:srgbClr val="5AA9E6"/>
                </a:solidFill>
                <a:latin typeface="Calibri"/>
                <a:cs typeface="Calibri"/>
              </a:rPr>
              <a:t>A</a:t>
            </a:r>
            <a:r>
              <a:rPr dirty="0" sz="1300" spc="-85" b="1">
                <a:solidFill>
                  <a:srgbClr val="5AA9E6"/>
                </a:solidFill>
                <a:latin typeface="Calibri"/>
                <a:cs typeface="Calibri"/>
              </a:rPr>
              <a:t> </a:t>
            </a:r>
            <a:r>
              <a:rPr dirty="0" sz="1300" spc="-10" b="1">
                <a:solidFill>
                  <a:srgbClr val="5AA9E6"/>
                </a:solidFill>
                <a:latin typeface="Calibri"/>
                <a:cs typeface="Calibri"/>
              </a:rPr>
              <a:t>I</a:t>
            </a:r>
            <a:r>
              <a:rPr dirty="0" sz="1300" spc="-80" b="1">
                <a:solidFill>
                  <a:srgbClr val="5AA9E6"/>
                </a:solidFill>
                <a:latin typeface="Calibri"/>
                <a:cs typeface="Calibri"/>
              </a:rPr>
              <a:t> </a:t>
            </a:r>
            <a:r>
              <a:rPr dirty="0" sz="1300" spc="-20" b="1">
                <a:solidFill>
                  <a:srgbClr val="5AA9E6"/>
                </a:solidFill>
                <a:latin typeface="Calibri"/>
                <a:cs typeface="Calibri"/>
              </a:rPr>
              <a:t>R</a:t>
            </a:r>
            <a:r>
              <a:rPr dirty="0" sz="1300" spc="-80" b="1">
                <a:solidFill>
                  <a:srgbClr val="5AA9E6"/>
                </a:solidFill>
                <a:latin typeface="Calibri"/>
                <a:cs typeface="Calibri"/>
              </a:rPr>
              <a:t> </a:t>
            </a:r>
            <a:r>
              <a:rPr dirty="0" sz="1300" b="1">
                <a:solidFill>
                  <a:srgbClr val="5AA9E6"/>
                </a:solidFill>
                <a:latin typeface="Calibri"/>
                <a:cs typeface="Calibri"/>
              </a:rPr>
              <a:t>P</a:t>
            </a:r>
            <a:r>
              <a:rPr dirty="0" sz="1300" spc="-90" b="1">
                <a:solidFill>
                  <a:srgbClr val="5AA9E6"/>
                </a:solidFill>
                <a:latin typeface="Calibri"/>
                <a:cs typeface="Calibri"/>
              </a:rPr>
              <a:t> </a:t>
            </a:r>
            <a:r>
              <a:rPr dirty="0" sz="1300" b="1">
                <a:solidFill>
                  <a:srgbClr val="5AA9E6"/>
                </a:solidFill>
                <a:latin typeface="Calibri"/>
                <a:cs typeface="Calibri"/>
              </a:rPr>
              <a:t>O</a:t>
            </a:r>
            <a:r>
              <a:rPr dirty="0" sz="1300" spc="-75" b="1">
                <a:solidFill>
                  <a:srgbClr val="5AA9E6"/>
                </a:solidFill>
                <a:latin typeface="Calibri"/>
                <a:cs typeface="Calibri"/>
              </a:rPr>
              <a:t> </a:t>
            </a:r>
            <a:r>
              <a:rPr dirty="0" sz="1300" spc="-20" b="1">
                <a:solidFill>
                  <a:srgbClr val="5AA9E6"/>
                </a:solidFill>
                <a:latin typeface="Calibri"/>
                <a:cs typeface="Calibri"/>
              </a:rPr>
              <a:t>R</a:t>
            </a:r>
            <a:r>
              <a:rPr dirty="0" sz="1300" spc="-80" b="1">
                <a:solidFill>
                  <a:srgbClr val="5AA9E6"/>
                </a:solidFill>
                <a:latin typeface="Calibri"/>
                <a:cs typeface="Calibri"/>
              </a:rPr>
              <a:t> </a:t>
            </a:r>
            <a:r>
              <a:rPr dirty="0" sz="1300" b="1">
                <a:solidFill>
                  <a:srgbClr val="5AA9E6"/>
                </a:solidFill>
                <a:latin typeface="Calibri"/>
                <a:cs typeface="Calibri"/>
              </a:rPr>
              <a:t>T</a:t>
            </a:r>
            <a:r>
              <a:rPr dirty="0" sz="1300" spc="100" b="1">
                <a:solidFill>
                  <a:srgbClr val="5AA9E6"/>
                </a:solidFill>
                <a:latin typeface="Calibri"/>
                <a:cs typeface="Calibri"/>
              </a:rPr>
              <a:t>  </a:t>
            </a:r>
            <a:r>
              <a:rPr dirty="0" sz="1300" spc="-10" b="1">
                <a:solidFill>
                  <a:srgbClr val="5AA9E6"/>
                </a:solidFill>
                <a:latin typeface="Calibri"/>
                <a:cs typeface="Calibri"/>
              </a:rPr>
              <a:t>A</a:t>
            </a:r>
            <a:r>
              <a:rPr dirty="0" sz="1300" spc="-80" b="1">
                <a:solidFill>
                  <a:srgbClr val="5AA9E6"/>
                </a:solidFill>
                <a:latin typeface="Calibri"/>
                <a:cs typeface="Calibri"/>
              </a:rPr>
              <a:t> </a:t>
            </a:r>
            <a:r>
              <a:rPr dirty="0" sz="1300" spc="-10" b="1">
                <a:solidFill>
                  <a:srgbClr val="5AA9E6"/>
                </a:solidFill>
                <a:latin typeface="Calibri"/>
                <a:cs typeface="Calibri"/>
              </a:rPr>
              <a:t>U</a:t>
            </a:r>
            <a:r>
              <a:rPr dirty="0" sz="1300" spc="-75" b="1">
                <a:solidFill>
                  <a:srgbClr val="5AA9E6"/>
                </a:solidFill>
                <a:latin typeface="Calibri"/>
                <a:cs typeface="Calibri"/>
              </a:rPr>
              <a:t> </a:t>
            </a:r>
            <a:r>
              <a:rPr dirty="0" sz="1300" b="1">
                <a:solidFill>
                  <a:srgbClr val="5AA9E6"/>
                </a:solidFill>
                <a:latin typeface="Calibri"/>
                <a:cs typeface="Calibri"/>
              </a:rPr>
              <a:t>T</a:t>
            </a:r>
            <a:r>
              <a:rPr dirty="0" sz="1300" spc="-90" b="1">
                <a:solidFill>
                  <a:srgbClr val="5AA9E6"/>
                </a:solidFill>
                <a:latin typeface="Calibri"/>
                <a:cs typeface="Calibri"/>
              </a:rPr>
              <a:t> </a:t>
            </a:r>
            <a:r>
              <a:rPr dirty="0" sz="1300" spc="-10" b="1">
                <a:solidFill>
                  <a:srgbClr val="5AA9E6"/>
                </a:solidFill>
                <a:latin typeface="Calibri"/>
                <a:cs typeface="Calibri"/>
              </a:rPr>
              <a:t>H</a:t>
            </a:r>
            <a:r>
              <a:rPr dirty="0" sz="1300" spc="-85" b="1">
                <a:solidFill>
                  <a:srgbClr val="5AA9E6"/>
                </a:solidFill>
                <a:latin typeface="Calibri"/>
                <a:cs typeface="Calibri"/>
              </a:rPr>
              <a:t> </a:t>
            </a:r>
            <a:r>
              <a:rPr dirty="0" sz="1300" b="1">
                <a:solidFill>
                  <a:srgbClr val="5AA9E6"/>
                </a:solidFill>
                <a:latin typeface="Calibri"/>
                <a:cs typeface="Calibri"/>
              </a:rPr>
              <a:t>O</a:t>
            </a:r>
            <a:r>
              <a:rPr dirty="0" sz="1300" spc="-80" b="1">
                <a:solidFill>
                  <a:srgbClr val="5AA9E6"/>
                </a:solidFill>
                <a:latin typeface="Calibri"/>
                <a:cs typeface="Calibri"/>
              </a:rPr>
              <a:t> </a:t>
            </a:r>
            <a:r>
              <a:rPr dirty="0" sz="1300" spc="-20" b="1">
                <a:solidFill>
                  <a:srgbClr val="5AA9E6"/>
                </a:solidFill>
                <a:latin typeface="Calibri"/>
                <a:cs typeface="Calibri"/>
              </a:rPr>
              <a:t>R</a:t>
            </a:r>
            <a:r>
              <a:rPr dirty="0" sz="1300" spc="-75" b="1">
                <a:solidFill>
                  <a:srgbClr val="5AA9E6"/>
                </a:solidFill>
                <a:latin typeface="Calibri"/>
                <a:cs typeface="Calibri"/>
              </a:rPr>
              <a:t> </a:t>
            </a:r>
            <a:r>
              <a:rPr dirty="0" sz="1300" spc="-10" b="1">
                <a:solidFill>
                  <a:srgbClr val="5AA9E6"/>
                </a:solidFill>
                <a:latin typeface="Calibri"/>
                <a:cs typeface="Calibri"/>
              </a:rPr>
              <a:t>I</a:t>
            </a:r>
            <a:r>
              <a:rPr dirty="0" sz="1300" spc="-80" b="1">
                <a:solidFill>
                  <a:srgbClr val="5AA9E6"/>
                </a:solidFill>
                <a:latin typeface="Calibri"/>
                <a:cs typeface="Calibri"/>
              </a:rPr>
              <a:t> </a:t>
            </a:r>
            <a:r>
              <a:rPr dirty="0" sz="1300" b="1">
                <a:solidFill>
                  <a:srgbClr val="5AA9E6"/>
                </a:solidFill>
                <a:latin typeface="Calibri"/>
                <a:cs typeface="Calibri"/>
              </a:rPr>
              <a:t>T</a:t>
            </a:r>
            <a:r>
              <a:rPr dirty="0" sz="1300" spc="-90" b="1">
                <a:solidFill>
                  <a:srgbClr val="5AA9E6"/>
                </a:solidFill>
                <a:latin typeface="Calibri"/>
                <a:cs typeface="Calibri"/>
              </a:rPr>
              <a:t> </a:t>
            </a:r>
            <a:r>
              <a:rPr dirty="0" sz="1300" spc="-50" b="1">
                <a:solidFill>
                  <a:srgbClr val="5AA9E6"/>
                </a:solidFill>
                <a:latin typeface="Calibri"/>
                <a:cs typeface="Calibri"/>
              </a:rPr>
              <a:t>Y</a:t>
            </a:r>
            <a:endParaRPr sz="1300">
              <a:latin typeface="Calibri"/>
              <a:cs typeface="Calibri"/>
            </a:endParaRPr>
          </a:p>
        </p:txBody>
      </p:sp>
      <p:sp>
        <p:nvSpPr>
          <p:cNvPr id="4" name="object 4" descr="$PPTXTitle"/>
          <p:cNvSpPr txBox="1">
            <a:spLocks noGrp="1"/>
          </p:cNvSpPr>
          <p:nvPr>
            <p:ph type="title"/>
          </p:nvPr>
        </p:nvSpPr>
        <p:spPr>
          <a:xfrm>
            <a:off x="645668" y="2240407"/>
            <a:ext cx="7597775" cy="756920"/>
          </a:xfrm>
          <a:prstGeom prst="rect"/>
        </p:spPr>
        <p:txBody>
          <a:bodyPr wrap="square" lIns="0" tIns="12700" rIns="0" bIns="0" rtlCol="0" vert="horz">
            <a:spAutoFit/>
          </a:bodyPr>
          <a:lstStyle/>
          <a:p>
            <a:pPr marL="12700">
              <a:lnSpc>
                <a:spcPct val="100000"/>
              </a:lnSpc>
              <a:spcBef>
                <a:spcPts val="100"/>
              </a:spcBef>
            </a:pPr>
            <a:r>
              <a:rPr dirty="0" sz="4800">
                <a:solidFill>
                  <a:srgbClr val="FFFFFF"/>
                </a:solidFill>
              </a:rPr>
              <a:t>Budget</a:t>
            </a:r>
            <a:r>
              <a:rPr dirty="0" sz="4800" spc="-120">
                <a:solidFill>
                  <a:srgbClr val="FFFFFF"/>
                </a:solidFill>
              </a:rPr>
              <a:t> </a:t>
            </a:r>
            <a:r>
              <a:rPr dirty="0" sz="4800" spc="-10">
                <a:solidFill>
                  <a:srgbClr val="FFFFFF"/>
                </a:solidFill>
              </a:rPr>
              <a:t>Committee</a:t>
            </a:r>
            <a:r>
              <a:rPr dirty="0" sz="4800" spc="-110">
                <a:solidFill>
                  <a:srgbClr val="FFFFFF"/>
                </a:solidFill>
              </a:rPr>
              <a:t> </a:t>
            </a:r>
            <a:r>
              <a:rPr dirty="0" sz="4800" spc="-10">
                <a:solidFill>
                  <a:srgbClr val="FFFFFF"/>
                </a:solidFill>
              </a:rPr>
              <a:t>Meeting</a:t>
            </a:r>
            <a:endParaRPr sz="4800"/>
          </a:p>
        </p:txBody>
      </p:sp>
      <p:sp>
        <p:nvSpPr>
          <p:cNvPr id="5" name="object 5"/>
          <p:cNvSpPr txBox="1"/>
          <p:nvPr/>
        </p:nvSpPr>
        <p:spPr>
          <a:xfrm>
            <a:off x="645668" y="3217291"/>
            <a:ext cx="5283200" cy="330835"/>
          </a:xfrm>
          <a:prstGeom prst="rect">
            <a:avLst/>
          </a:prstGeom>
        </p:spPr>
        <p:txBody>
          <a:bodyPr wrap="square" lIns="0" tIns="13335" rIns="0" bIns="0" rtlCol="0" vert="horz">
            <a:spAutoFit/>
          </a:bodyPr>
          <a:lstStyle/>
          <a:p>
            <a:pPr marL="12700">
              <a:lnSpc>
                <a:spcPct val="100000"/>
              </a:lnSpc>
              <a:spcBef>
                <a:spcPts val="105"/>
              </a:spcBef>
            </a:pPr>
            <a:r>
              <a:rPr dirty="0" sz="2000">
                <a:solidFill>
                  <a:srgbClr val="C5D9E8"/>
                </a:solidFill>
                <a:latin typeface="Calibri"/>
                <a:cs typeface="Calibri"/>
              </a:rPr>
              <a:t>Second Public Hearing · FY 2026-27 Final Budget</a:t>
            </a:r>
            <a:r>
              <a:rPr dirty="0" sz="2000" spc="-25">
                <a:solidFill>
                  <a:srgbClr val="C5D9E8"/>
                </a:solidFill>
                <a:latin typeface="Calibri"/>
                <a:cs typeface="Calibri"/>
              </a:rPr>
              <a:t/>
            </a:r>
            <a:r>
              <a:rPr dirty="0" sz="2000">
                <a:solidFill>
                  <a:srgbClr val="C5D9E8"/>
                </a:solidFill>
                <a:latin typeface="Calibri"/>
                <a:cs typeface="Calibri"/>
              </a:rPr>
              <a:t/>
            </a:r>
            <a:r>
              <a:rPr dirty="0" sz="2000" spc="-30">
                <a:solidFill>
                  <a:srgbClr val="C5D9E8"/>
                </a:solidFill>
                <a:latin typeface="Calibri"/>
                <a:cs typeface="Calibri"/>
              </a:rPr>
              <a:t/>
            </a:r>
            <a:r>
              <a:rPr dirty="0" sz="2000">
                <a:solidFill>
                  <a:srgbClr val="C5D9E8"/>
                </a:solidFill>
                <a:latin typeface="Calibri"/>
                <a:cs typeface="Calibri"/>
              </a:rPr>
              <a:t/>
            </a:r>
            <a:r>
              <a:rPr dirty="0" sz="2000" spc="390">
                <a:solidFill>
                  <a:srgbClr val="C5D9E8"/>
                </a:solidFill>
                <a:latin typeface="Calibri"/>
                <a:cs typeface="Calibri"/>
              </a:rPr>
              <a:t/>
            </a:r>
            <a:r>
              <a:rPr dirty="0" sz="2000">
                <a:solidFill>
                  <a:srgbClr val="C5D9E8"/>
                </a:solidFill>
                <a:latin typeface="Calibri"/>
                <a:cs typeface="Calibri"/>
              </a:rPr>
              <a:t/>
            </a:r>
            <a:r>
              <a:rPr dirty="0" sz="2000" spc="375">
                <a:solidFill>
                  <a:srgbClr val="C5D9E8"/>
                </a:solidFill>
                <a:latin typeface="Calibri"/>
                <a:cs typeface="Calibri"/>
              </a:rPr>
              <a:t/>
            </a:r>
            <a:r>
              <a:rPr dirty="0" sz="2000">
                <a:solidFill>
                  <a:srgbClr val="C5D9E8"/>
                </a:solidFill>
                <a:latin typeface="Calibri"/>
                <a:cs typeface="Calibri"/>
              </a:rPr>
              <a:t/>
            </a:r>
            <a:r>
              <a:rPr dirty="0" sz="2000" spc="-50">
                <a:solidFill>
                  <a:srgbClr val="C5D9E8"/>
                </a:solidFill>
                <a:latin typeface="Calibri"/>
                <a:cs typeface="Calibri"/>
              </a:rPr>
              <a:t/>
            </a:r>
            <a:r>
              <a:rPr dirty="0" sz="2000">
                <a:solidFill>
                  <a:srgbClr val="C5D9E8"/>
                </a:solidFill>
                <a:latin typeface="Calibri"/>
                <a:cs typeface="Calibri"/>
              </a:rPr>
              <a:t/>
            </a:r>
            <a:r>
              <a:rPr dirty="0" sz="2000" spc="-70">
                <a:solidFill>
                  <a:srgbClr val="C5D9E8"/>
                </a:solidFill>
                <a:latin typeface="Calibri"/>
                <a:cs typeface="Calibri"/>
              </a:rPr>
              <a:t/>
            </a:r>
            <a:r>
              <a:rPr dirty="0" sz="2000">
                <a:solidFill>
                  <a:srgbClr val="C5D9E8"/>
                </a:solidFill>
                <a:latin typeface="Calibri"/>
                <a:cs typeface="Calibri"/>
              </a:rPr>
              <a:t/>
            </a:r>
            <a:r>
              <a:rPr dirty="0" sz="2000" spc="-30">
                <a:solidFill>
                  <a:srgbClr val="C5D9E8"/>
                </a:solidFill>
                <a:latin typeface="Calibri"/>
                <a:cs typeface="Calibri"/>
              </a:rPr>
              <a:t/>
            </a:r>
            <a:r>
              <a:rPr dirty="0" sz="2000" spc="-10">
                <a:solidFill>
                  <a:srgbClr val="C5D9E8"/>
                </a:solidFill>
                <a:latin typeface="Calibri"/>
                <a:cs typeface="Calibri"/>
              </a:rPr>
              <a:t/>
            </a:r>
            <a:endParaRPr sz="2000">
              <a:latin typeface="Calibri"/>
              <a:cs typeface="Calibri"/>
            </a:endParaRPr>
          </a:p>
        </p:txBody>
      </p:sp>
      <p:grpSp>
        <p:nvGrpSpPr>
          <p:cNvPr id="6" name="object 6"/>
          <p:cNvGrpSpPr/>
          <p:nvPr/>
        </p:nvGrpSpPr>
        <p:grpSpPr>
          <a:xfrm>
            <a:off x="652018" y="3943858"/>
            <a:ext cx="2847340" cy="31115"/>
            <a:chOff x="652018" y="3943858"/>
            <a:chExt cx="2847340" cy="31115"/>
          </a:xfrm>
        </p:grpSpPr>
        <p:sp>
          <p:nvSpPr>
            <p:cNvPr id="7" name="object 7"/>
            <p:cNvSpPr/>
            <p:nvPr/>
          </p:nvSpPr>
          <p:spPr>
            <a:xfrm>
              <a:off x="658368" y="3950208"/>
              <a:ext cx="2834640" cy="18415"/>
            </a:xfrm>
            <a:custGeom>
              <a:avLst/>
              <a:gdLst/>
              <a:ahLst/>
              <a:cxnLst/>
              <a:rect l="l" t="t" r="r" b="b"/>
              <a:pathLst>
                <a:path w="2834640" h="18414">
                  <a:moveTo>
                    <a:pt x="2834639" y="0"/>
                  </a:moveTo>
                  <a:lnTo>
                    <a:pt x="0" y="0"/>
                  </a:lnTo>
                  <a:lnTo>
                    <a:pt x="0" y="18288"/>
                  </a:lnTo>
                  <a:lnTo>
                    <a:pt x="2834639" y="18288"/>
                  </a:lnTo>
                  <a:lnTo>
                    <a:pt x="2834639" y="0"/>
                  </a:lnTo>
                  <a:close/>
                </a:path>
              </a:pathLst>
            </a:custGeom>
            <a:solidFill>
              <a:srgbClr val="5AA9E6"/>
            </a:solidFill>
          </p:spPr>
          <p:txBody>
            <a:bodyPr wrap="square" lIns="0" tIns="0" rIns="0" bIns="0" rtlCol="0"/>
            <a:lstStyle/>
            <a:p/>
          </p:txBody>
        </p:sp>
        <p:sp>
          <p:nvSpPr>
            <p:cNvPr id="8" name="object 8"/>
            <p:cNvSpPr/>
            <p:nvPr/>
          </p:nvSpPr>
          <p:spPr>
            <a:xfrm>
              <a:off x="658368" y="3950208"/>
              <a:ext cx="2834640" cy="18415"/>
            </a:xfrm>
            <a:custGeom>
              <a:avLst/>
              <a:gdLst/>
              <a:ahLst/>
              <a:cxnLst/>
              <a:rect l="l" t="t" r="r" b="b"/>
              <a:pathLst>
                <a:path w="2834640" h="18414">
                  <a:moveTo>
                    <a:pt x="0" y="18288"/>
                  </a:moveTo>
                  <a:lnTo>
                    <a:pt x="2834639" y="18288"/>
                  </a:lnTo>
                  <a:lnTo>
                    <a:pt x="2834639" y="0"/>
                  </a:lnTo>
                  <a:lnTo>
                    <a:pt x="0" y="0"/>
                  </a:lnTo>
                  <a:lnTo>
                    <a:pt x="0" y="18288"/>
                  </a:lnTo>
                  <a:close/>
                </a:path>
              </a:pathLst>
            </a:custGeom>
            <a:ln w="12700">
              <a:solidFill>
                <a:srgbClr val="5AA9E6"/>
              </a:solidFill>
            </a:ln>
          </p:spPr>
          <p:txBody>
            <a:bodyPr wrap="square" lIns="0" tIns="0" rIns="0" bIns="0" rtlCol="0"/>
            <a:lstStyle/>
            <a:p/>
          </p:txBody>
        </p:sp>
      </p:grpSp>
      <p:sp>
        <p:nvSpPr>
          <p:cNvPr id="9" name="object 9"/>
          <p:cNvSpPr txBox="1"/>
          <p:nvPr/>
        </p:nvSpPr>
        <p:spPr>
          <a:xfrm>
            <a:off x="645668" y="4118228"/>
            <a:ext cx="3347720" cy="583565"/>
          </a:xfrm>
          <a:prstGeom prst="rect">
            <a:avLst/>
          </a:prstGeom>
        </p:spPr>
        <p:txBody>
          <a:bodyPr wrap="square" lIns="0" tIns="12700" rIns="0" bIns="0" rtlCol="0" vert="horz">
            <a:spAutoFit/>
          </a:bodyPr>
          <a:lstStyle/>
          <a:p>
            <a:pPr marL="12700" marR="5080">
              <a:lnSpc>
                <a:spcPct val="122000"/>
              </a:lnSpc>
              <a:spcBef>
                <a:spcPts val="100"/>
              </a:spcBef>
            </a:pPr>
            <a:r>
              <a:rPr dirty="0" sz="1500" spc="-25">
                <a:solidFill>
                  <a:srgbClr val="C5D9E8"/>
                </a:solidFill>
                <a:latin typeface="Calibri"/>
                <a:cs typeface="Calibri"/>
              </a:rPr>
              <a:t>Tuesday, September 15, 2026 · 8:00 AM Airport Conference Center</a:t>
            </a:r>
            <a:r>
              <a:rPr dirty="0" sz="1500" spc="-45">
                <a:solidFill>
                  <a:srgbClr val="C5D9E8"/>
                </a:solidFill>
                <a:latin typeface="Calibri"/>
                <a:cs typeface="Calibri"/>
              </a:rPr>
              <a:t/>
            </a:r>
            <a:r>
              <a:rPr dirty="0" sz="1500">
                <a:solidFill>
                  <a:srgbClr val="C5D9E8"/>
                </a:solidFill>
                <a:latin typeface="Calibri"/>
                <a:cs typeface="Calibri"/>
              </a:rPr>
              <a:t/>
            </a:r>
            <a:r>
              <a:rPr dirty="0" sz="1500" spc="-15">
                <a:solidFill>
                  <a:srgbClr val="C5D9E8"/>
                </a:solidFill>
                <a:latin typeface="Calibri"/>
                <a:cs typeface="Calibri"/>
              </a:rPr>
              <a:t/>
            </a:r>
            <a:r>
              <a:rPr dirty="0" sz="1500">
                <a:solidFill>
                  <a:srgbClr val="C5D9E8"/>
                </a:solidFill>
                <a:latin typeface="Calibri"/>
                <a:cs typeface="Calibri"/>
              </a:rPr>
              <a:t/>
            </a:r>
            <a:r>
              <a:rPr dirty="0" sz="1500" spc="-20">
                <a:solidFill>
                  <a:srgbClr val="C5D9E8"/>
                </a:solidFill>
                <a:latin typeface="Calibri"/>
                <a:cs typeface="Calibri"/>
              </a:rPr>
              <a:t/>
            </a:r>
            <a:r>
              <a:rPr dirty="0" sz="1500">
                <a:solidFill>
                  <a:srgbClr val="C5D9E8"/>
                </a:solidFill>
                <a:latin typeface="Calibri"/>
                <a:cs typeface="Calibri"/>
              </a:rPr>
              <a:t/>
            </a:r>
            <a:r>
              <a:rPr dirty="0" sz="1500" spc="310">
                <a:solidFill>
                  <a:srgbClr val="C5D9E8"/>
                </a:solidFill>
                <a:latin typeface="Calibri"/>
                <a:cs typeface="Calibri"/>
              </a:rPr>
              <a:t/>
            </a:r>
            <a:r>
              <a:rPr dirty="0" sz="1500">
                <a:solidFill>
                  <a:srgbClr val="C5D9E8"/>
                </a:solidFill>
                <a:latin typeface="Calibri"/>
                <a:cs typeface="Calibri"/>
              </a:rPr>
              <a:t/>
            </a:r>
            <a:r>
              <a:rPr dirty="0" sz="1500" spc="275">
                <a:solidFill>
                  <a:srgbClr val="C5D9E8"/>
                </a:solidFill>
                <a:latin typeface="Calibri"/>
                <a:cs typeface="Calibri"/>
              </a:rPr>
              <a:t/>
            </a:r>
            <a:r>
              <a:rPr dirty="0" sz="1500">
                <a:solidFill>
                  <a:srgbClr val="C5D9E8"/>
                </a:solidFill>
                <a:latin typeface="Calibri"/>
                <a:cs typeface="Calibri"/>
              </a:rPr>
              <a:t/>
            </a:r>
            <a:r>
              <a:rPr dirty="0" sz="1500" spc="-10">
                <a:solidFill>
                  <a:srgbClr val="C5D9E8"/>
                </a:solidFill>
                <a:latin typeface="Calibri"/>
                <a:cs typeface="Calibri"/>
              </a:rPr>
              <a:t/>
            </a:r>
            <a:r>
              <a:rPr dirty="0" sz="1500" spc="-25">
                <a:solidFill>
                  <a:srgbClr val="C5D9E8"/>
                </a:solidFill>
                <a:latin typeface="Calibri"/>
                <a:cs typeface="Calibri"/>
              </a:rPr>
              <a:t/>
            </a:r>
            <a:r>
              <a:rPr dirty="0" sz="1500">
                <a:solidFill>
                  <a:srgbClr val="C5D9E8"/>
                </a:solidFill>
                <a:latin typeface="Calibri"/>
                <a:cs typeface="Calibri"/>
              </a:rPr>
              <a:t/>
            </a:r>
            <a:r>
              <a:rPr dirty="0" sz="1500" spc="-40">
                <a:solidFill>
                  <a:srgbClr val="C5D9E8"/>
                </a:solidFill>
                <a:latin typeface="Calibri"/>
                <a:cs typeface="Calibri"/>
              </a:rPr>
              <a:t/>
            </a:r>
            <a:r>
              <a:rPr dirty="0" sz="1500" spc="-10">
                <a:solidFill>
                  <a:srgbClr val="C5D9E8"/>
                </a:solidFill>
                <a:latin typeface="Calibri"/>
                <a:cs typeface="Calibri"/>
              </a:rPr>
              <a:t/>
            </a:r>
            <a:r>
              <a:rPr dirty="0" sz="1500" spc="-15">
                <a:solidFill>
                  <a:srgbClr val="C5D9E8"/>
                </a:solidFill>
                <a:latin typeface="Calibri"/>
                <a:cs typeface="Calibri"/>
              </a:rPr>
              <a:t/>
            </a:r>
            <a:r>
              <a:rPr dirty="0" sz="1500" spc="-10">
                <a:solidFill>
                  <a:srgbClr val="C5D9E8"/>
                </a:solidFill>
                <a:latin typeface="Calibri"/>
                <a:cs typeface="Calibri"/>
              </a:rPr>
              <a:t/>
            </a:r>
            <a:endParaRPr sz="1500">
              <a:latin typeface="Calibri"/>
              <a:cs typeface="Calibri"/>
            </a:endParaRPr>
          </a:p>
        </p:txBody>
      </p:sp>
      <p:sp>
        <p:nvSpPr>
          <p:cNvPr id="10" name="object 10"/>
          <p:cNvSpPr txBox="1"/>
          <p:nvPr/>
        </p:nvSpPr>
        <p:spPr>
          <a:xfrm>
            <a:off x="645668" y="5968695"/>
            <a:ext cx="4812665" cy="208279"/>
          </a:xfrm>
          <a:prstGeom prst="rect">
            <a:avLst/>
          </a:prstGeom>
        </p:spPr>
        <p:txBody>
          <a:bodyPr wrap="square" lIns="0" tIns="12700" rIns="0" bIns="0" rtlCol="0" vert="horz">
            <a:spAutoFit/>
          </a:bodyPr>
          <a:lstStyle/>
          <a:p>
            <a:pPr marL="12700">
              <a:lnSpc>
                <a:spcPct val="100000"/>
              </a:lnSpc>
              <a:spcBef>
                <a:spcPts val="100"/>
              </a:spcBef>
            </a:pPr>
            <a:r>
              <a:rPr dirty="0" sz="1200">
                <a:solidFill>
                  <a:srgbClr val="5AA9E6"/>
                </a:solidFill>
                <a:latin typeface="Calibri"/>
                <a:cs typeface="Calibri"/>
              </a:rPr>
              <a:t>Courtney</a:t>
            </a:r>
            <a:r>
              <a:rPr dirty="0" sz="1200" spc="-50">
                <a:solidFill>
                  <a:srgbClr val="5AA9E6"/>
                </a:solidFill>
                <a:latin typeface="Calibri"/>
                <a:cs typeface="Calibri"/>
              </a:rPr>
              <a:t> </a:t>
            </a:r>
            <a:r>
              <a:rPr dirty="0" sz="1200">
                <a:solidFill>
                  <a:srgbClr val="5AA9E6"/>
                </a:solidFill>
                <a:latin typeface="Calibri"/>
                <a:cs typeface="Calibri"/>
              </a:rPr>
              <a:t>K.</a:t>
            </a:r>
            <a:r>
              <a:rPr dirty="0" sz="1200" spc="-15">
                <a:solidFill>
                  <a:srgbClr val="5AA9E6"/>
                </a:solidFill>
                <a:latin typeface="Calibri"/>
                <a:cs typeface="Calibri"/>
              </a:rPr>
              <a:t> </a:t>
            </a:r>
            <a:r>
              <a:rPr dirty="0" sz="1200">
                <a:solidFill>
                  <a:srgbClr val="5AA9E6"/>
                </a:solidFill>
                <a:latin typeface="Calibri"/>
                <a:cs typeface="Calibri"/>
              </a:rPr>
              <a:t>Pittman,</a:t>
            </a:r>
            <a:r>
              <a:rPr dirty="0" sz="1200" spc="-35">
                <a:solidFill>
                  <a:srgbClr val="5AA9E6"/>
                </a:solidFill>
                <a:latin typeface="Calibri"/>
                <a:cs typeface="Calibri"/>
              </a:rPr>
              <a:t> </a:t>
            </a:r>
            <a:r>
              <a:rPr dirty="0" sz="1200" spc="-10">
                <a:solidFill>
                  <a:srgbClr val="5AA9E6"/>
                </a:solidFill>
                <a:latin typeface="Calibri"/>
                <a:cs typeface="Calibri"/>
              </a:rPr>
              <a:t>Executive</a:t>
            </a:r>
            <a:r>
              <a:rPr dirty="0" sz="1200" spc="-15">
                <a:solidFill>
                  <a:srgbClr val="5AA9E6"/>
                </a:solidFill>
                <a:latin typeface="Calibri"/>
                <a:cs typeface="Calibri"/>
              </a:rPr>
              <a:t> </a:t>
            </a:r>
            <a:r>
              <a:rPr dirty="0" sz="1200">
                <a:solidFill>
                  <a:srgbClr val="5AA9E6"/>
                </a:solidFill>
                <a:latin typeface="Calibri"/>
                <a:cs typeface="Calibri"/>
              </a:rPr>
              <a:t>Director</a:t>
            </a:r>
            <a:r>
              <a:rPr dirty="0" sz="1200" spc="235">
                <a:solidFill>
                  <a:srgbClr val="5AA9E6"/>
                </a:solidFill>
                <a:latin typeface="Calibri"/>
                <a:cs typeface="Calibri"/>
              </a:rPr>
              <a:t> </a:t>
            </a:r>
            <a:r>
              <a:rPr dirty="0" sz="1200">
                <a:solidFill>
                  <a:srgbClr val="5AA9E6"/>
                </a:solidFill>
                <a:latin typeface="Calibri"/>
                <a:cs typeface="Calibri"/>
              </a:rPr>
              <a:t>·</a:t>
            </a:r>
            <a:r>
              <a:rPr dirty="0" sz="1200" spc="254">
                <a:solidFill>
                  <a:srgbClr val="5AA9E6"/>
                </a:solidFill>
                <a:latin typeface="Calibri"/>
                <a:cs typeface="Calibri"/>
              </a:rPr>
              <a:t> </a:t>
            </a:r>
            <a:r>
              <a:rPr dirty="0" sz="1200">
                <a:solidFill>
                  <a:srgbClr val="5AA9E6"/>
                </a:solidFill>
                <a:latin typeface="Calibri"/>
                <a:cs typeface="Calibri"/>
              </a:rPr>
              <a:t>Connie</a:t>
            </a:r>
            <a:r>
              <a:rPr dirty="0" sz="1200" spc="-35">
                <a:solidFill>
                  <a:srgbClr val="5AA9E6"/>
                </a:solidFill>
                <a:latin typeface="Calibri"/>
                <a:cs typeface="Calibri"/>
              </a:rPr>
              <a:t> </a:t>
            </a:r>
            <a:r>
              <a:rPr dirty="0" sz="1200" spc="-20">
                <a:solidFill>
                  <a:srgbClr val="5AA9E6"/>
                </a:solidFill>
                <a:latin typeface="Calibri"/>
                <a:cs typeface="Calibri"/>
              </a:rPr>
              <a:t>Worley, </a:t>
            </a:r>
            <a:r>
              <a:rPr dirty="0" sz="1200">
                <a:solidFill>
                  <a:srgbClr val="5AA9E6"/>
                </a:solidFill>
                <a:latin typeface="Calibri"/>
                <a:cs typeface="Calibri"/>
              </a:rPr>
              <a:t>Financial</a:t>
            </a:r>
            <a:r>
              <a:rPr dirty="0" sz="1200" spc="-30">
                <a:solidFill>
                  <a:srgbClr val="5AA9E6"/>
                </a:solidFill>
                <a:latin typeface="Calibri"/>
                <a:cs typeface="Calibri"/>
              </a:rPr>
              <a:t> </a:t>
            </a:r>
            <a:r>
              <a:rPr dirty="0" sz="1200" spc="-10">
                <a:solidFill>
                  <a:srgbClr val="5AA9E6"/>
                </a:solidFill>
                <a:latin typeface="Calibri"/>
                <a:cs typeface="Calibri"/>
              </a:rPr>
              <a:t>Controller</a:t>
            </a:r>
            <a:endParaRPr sz="1200">
              <a:latin typeface="Calibri"/>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54227" y="342391"/>
            <a:ext cx="4975760" cy="193675"/>
          </a:xfrm>
          <a:prstGeom prst="rect">
            <a:avLst/>
          </a:prstGeom>
        </p:spPr>
        <p:txBody>
          <a:bodyPr wrap="square" lIns="0" tIns="12700" rIns="0" bIns="0" rtlCol="0" vert="horz">
            <a:spAutoFit/>
          </a:bodyPr>
          <a:lstStyle/>
          <a:p>
            <a:pPr marL="12700">
              <a:lnSpc>
                <a:spcPct val="100000"/>
              </a:lnSpc>
              <a:spcBef>
                <a:spcPts val="100"/>
              </a:spcBef>
            </a:pPr>
            <a:r>
              <a:rPr spc="20" dirty="0" sz="1100" b="1">
                <a:solidFill>
                  <a:srgbClr val="1B6CA8"/>
                </a:solidFill>
                <a:latin typeface="Calibri"/>
                <a:cs typeface="Calibri"/>
              </a:rPr>
              <a:t>S E C O N D  P U B L I C  H E A R I N G</a:t>
            </a:r>
            <a:endParaRPr sz="1100">
              <a:latin typeface="Calibri"/>
              <a:cs typeface="Calibri"/>
            </a:endParaRPr>
          </a:p>
        </p:txBody>
      </p:sp>
      <p:sp>
        <p:nvSpPr>
          <p:cNvPr id="3" name="object 3" descr="$PPTXTitle"/>
          <p:cNvSpPr txBox="1">
            <a:spLocks noGrp="1"/>
          </p:cNvSpPr>
          <p:nvPr>
            <p:ph type="title"/>
          </p:nvPr>
        </p:nvSpPr>
        <p:spPr>
          <a:prstGeom prst="rect"/>
        </p:spPr>
        <p:txBody>
          <a:bodyPr wrap="square" lIns="0" tIns="12700" rIns="0" bIns="0" rtlCol="0" vert="horz">
            <a:spAutoFit/>
          </a:bodyPr>
          <a:lstStyle/>
          <a:p>
            <a:pPr marL="12700">
              <a:lnSpc>
                <a:spcPct val="100000"/>
              </a:lnSpc>
              <a:spcBef>
                <a:spcPts val="100"/>
              </a:spcBef>
            </a:pPr>
            <a:r>
              <a:rPr dirty="0" spc="-10"/>
              <a:t>Agenda</a:t>
            </a:r>
          </a:p>
        </p:txBody>
      </p:sp>
      <p:sp>
        <p:nvSpPr>
          <p:cNvPr id="4" name="object 4"/>
          <p:cNvSpPr txBox="1"/>
          <p:nvPr/>
        </p:nvSpPr>
        <p:spPr>
          <a:xfrm>
            <a:off x="554227" y="6290259"/>
            <a:ext cx="3482340" cy="162560"/>
          </a:xfrm>
          <a:prstGeom prst="rect">
            <a:avLst/>
          </a:prstGeom>
        </p:spPr>
        <p:txBody>
          <a:bodyPr wrap="square" lIns="0" tIns="12700" rIns="0" bIns="0" rtlCol="0" vert="horz">
            <a:spAutoFit/>
          </a:bodyPr>
          <a:lstStyle/>
          <a:p>
            <a:pPr marL="12700">
              <a:lnSpc>
                <a:spcPct val="100000"/>
              </a:lnSpc>
              <a:spcBef>
                <a:spcPts val="100"/>
              </a:spcBef>
            </a:pPr>
            <a:r>
              <a:rPr dirty="0" sz="900">
                <a:solidFill>
                  <a:srgbClr val="798794"/>
                </a:solidFill>
                <a:latin typeface="Calibri"/>
                <a:cs typeface="Calibri"/>
              </a:rPr>
              <a:t>St. Augustine Airport | Budget Committee Meeting | September 15, 2026</a:t>
            </a:r>
            <a:r>
              <a:rPr dirty="0" sz="900" spc="-30">
                <a:solidFill>
                  <a:srgbClr val="798794"/>
                </a:solidFill>
                <a:latin typeface="Calibri"/>
                <a:cs typeface="Calibri"/>
              </a:rPr>
              <a:t/>
            </a:r>
            <a:r>
              <a:rPr dirty="0" sz="900">
                <a:solidFill>
                  <a:srgbClr val="798794"/>
                </a:solidFill>
                <a:latin typeface="Calibri"/>
                <a:cs typeface="Calibri"/>
              </a:rPr>
              <a:t/>
            </a:r>
            <a:r>
              <a:rPr dirty="0" sz="900" spc="10">
                <a:solidFill>
                  <a:srgbClr val="798794"/>
                </a:solidFill>
                <a:latin typeface="Calibri"/>
                <a:cs typeface="Calibri"/>
              </a:rPr>
              <a:t/>
            </a:r>
            <a:r>
              <a:rPr dirty="0" sz="900">
                <a:solidFill>
                  <a:srgbClr val="798794"/>
                </a:solidFill>
                <a:latin typeface="Calibri"/>
                <a:cs typeface="Calibri"/>
              </a:rPr>
              <a:t/>
            </a:r>
            <a:r>
              <a:rPr dirty="0" sz="900" spc="160">
                <a:solidFill>
                  <a:srgbClr val="798794"/>
                </a:solidFill>
                <a:latin typeface="Calibri"/>
                <a:cs typeface="Calibri"/>
              </a:rPr>
              <a:t/>
            </a:r>
            <a:r>
              <a:rPr dirty="0" sz="900">
                <a:solidFill>
                  <a:srgbClr val="798794"/>
                </a:solidFill>
                <a:latin typeface="Calibri"/>
                <a:cs typeface="Calibri"/>
              </a:rPr>
              <a:t/>
            </a:r>
            <a:r>
              <a:rPr dirty="0" sz="900" spc="145">
                <a:solidFill>
                  <a:srgbClr val="798794"/>
                </a:solidFill>
                <a:latin typeface="Calibri"/>
                <a:cs typeface="Calibri"/>
              </a:rPr>
              <a:t/>
            </a:r>
            <a:r>
              <a:rPr dirty="0" sz="900">
                <a:solidFill>
                  <a:srgbClr val="798794"/>
                </a:solidFill>
                <a:latin typeface="Calibri"/>
                <a:cs typeface="Calibri"/>
              </a:rPr>
              <a:t/>
            </a:r>
            <a:r>
              <a:rPr dirty="0" sz="900" spc="-20">
                <a:solidFill>
                  <a:srgbClr val="798794"/>
                </a:solidFill>
                <a:latin typeface="Calibri"/>
                <a:cs typeface="Calibri"/>
              </a:rPr>
              <a:t/>
            </a:r>
            <a:r>
              <a:rPr dirty="0" sz="900">
                <a:solidFill>
                  <a:srgbClr val="798794"/>
                </a:solidFill>
                <a:latin typeface="Calibri"/>
                <a:cs typeface="Calibri"/>
              </a:rPr>
              <a:t/>
            </a:r>
            <a:r>
              <a:rPr dirty="0" sz="900" spc="-20">
                <a:solidFill>
                  <a:srgbClr val="798794"/>
                </a:solidFill>
                <a:latin typeface="Calibri"/>
                <a:cs typeface="Calibri"/>
              </a:rPr>
              <a:t/>
            </a:r>
            <a:r>
              <a:rPr dirty="0" sz="900">
                <a:solidFill>
                  <a:srgbClr val="798794"/>
                </a:solidFill>
                <a:latin typeface="Calibri"/>
                <a:cs typeface="Calibri"/>
              </a:rPr>
              <a:t/>
            </a:r>
            <a:r>
              <a:rPr dirty="0" sz="900" spc="180">
                <a:solidFill>
                  <a:srgbClr val="798794"/>
                </a:solidFill>
                <a:latin typeface="Calibri"/>
                <a:cs typeface="Calibri"/>
              </a:rPr>
              <a:t/>
            </a:r>
            <a:r>
              <a:rPr dirty="0" sz="900">
                <a:solidFill>
                  <a:srgbClr val="798794"/>
                </a:solidFill>
                <a:latin typeface="Calibri"/>
                <a:cs typeface="Calibri"/>
              </a:rPr>
              <a:t/>
            </a:r>
            <a:r>
              <a:rPr dirty="0" sz="900" spc="145">
                <a:solidFill>
                  <a:srgbClr val="798794"/>
                </a:solidFill>
                <a:latin typeface="Calibri"/>
                <a:cs typeface="Calibri"/>
              </a:rPr>
              <a:t/>
            </a:r>
            <a:r>
              <a:rPr dirty="0" sz="900">
                <a:solidFill>
                  <a:srgbClr val="798794"/>
                </a:solidFill>
                <a:latin typeface="Calibri"/>
                <a:cs typeface="Calibri"/>
              </a:rPr>
              <a:t/>
            </a:r>
            <a:r>
              <a:rPr dirty="0" sz="900" spc="5">
                <a:solidFill>
                  <a:srgbClr val="798794"/>
                </a:solidFill>
                <a:latin typeface="Calibri"/>
                <a:cs typeface="Calibri"/>
              </a:rPr>
              <a:t/>
            </a:r>
            <a:r>
              <a:rPr dirty="0" sz="900">
                <a:solidFill>
                  <a:srgbClr val="798794"/>
                </a:solidFill>
                <a:latin typeface="Calibri"/>
                <a:cs typeface="Calibri"/>
              </a:rPr>
              <a:t/>
            </a:r>
            <a:r>
              <a:rPr dirty="0" sz="900" spc="-35">
                <a:solidFill>
                  <a:srgbClr val="798794"/>
                </a:solidFill>
                <a:latin typeface="Calibri"/>
                <a:cs typeface="Calibri"/>
              </a:rPr>
              <a:t/>
            </a:r>
            <a:r>
              <a:rPr dirty="0" sz="900" spc="-20">
                <a:solidFill>
                  <a:srgbClr val="798794"/>
                </a:solidFill>
                <a:latin typeface="Calibri"/>
                <a:cs typeface="Calibri"/>
              </a:rPr>
              <a:t/>
            </a:r>
            <a:endParaRPr sz="900">
              <a:latin typeface="Calibri"/>
              <a:cs typeface="Calibri"/>
            </a:endParaRPr>
          </a:p>
        </p:txBody>
      </p:sp>
      <p:sp>
        <p:nvSpPr>
          <p:cNvPr id="5" name="object 5"/>
          <p:cNvSpPr txBox="1"/>
          <p:nvPr/>
        </p:nvSpPr>
        <p:spPr>
          <a:xfrm>
            <a:off x="10801350" y="6290259"/>
            <a:ext cx="838200" cy="162560"/>
          </a:xfrm>
          <a:prstGeom prst="rect">
            <a:avLst/>
          </a:prstGeom>
        </p:spPr>
        <p:txBody>
          <a:bodyPr wrap="square" lIns="0" tIns="12700" rIns="0" bIns="0" rtlCol="0" vert="horz">
            <a:spAutoFit/>
          </a:bodyPr>
          <a:lstStyle/>
          <a:p>
            <a:pPr marL="12700">
              <a:lnSpc>
                <a:spcPct val="100000"/>
              </a:lnSpc>
              <a:spcBef>
                <a:spcPts val="100"/>
              </a:spcBef>
            </a:pPr>
            <a:r>
              <a:rPr dirty="0" sz="900">
                <a:solidFill>
                  <a:srgbClr val="798794"/>
                </a:solidFill>
                <a:latin typeface="Calibri"/>
                <a:cs typeface="Calibri"/>
              </a:rPr>
              <a:t>Order</a:t>
            </a:r>
            <a:r>
              <a:rPr dirty="0" sz="900" spc="-15">
                <a:solidFill>
                  <a:srgbClr val="798794"/>
                </a:solidFill>
                <a:latin typeface="Calibri"/>
                <a:cs typeface="Calibri"/>
              </a:rPr>
              <a:t> </a:t>
            </a:r>
            <a:r>
              <a:rPr dirty="0" sz="900">
                <a:solidFill>
                  <a:srgbClr val="798794"/>
                </a:solidFill>
                <a:latin typeface="Calibri"/>
                <a:cs typeface="Calibri"/>
              </a:rPr>
              <a:t>of</a:t>
            </a:r>
            <a:r>
              <a:rPr dirty="0" sz="900" spc="-40">
                <a:solidFill>
                  <a:srgbClr val="798794"/>
                </a:solidFill>
                <a:latin typeface="Calibri"/>
                <a:cs typeface="Calibri"/>
              </a:rPr>
              <a:t> </a:t>
            </a:r>
            <a:r>
              <a:rPr dirty="0" sz="900" spc="-10">
                <a:solidFill>
                  <a:srgbClr val="798794"/>
                </a:solidFill>
                <a:latin typeface="Calibri"/>
                <a:cs typeface="Calibri"/>
              </a:rPr>
              <a:t>business</a:t>
            </a:r>
            <a:endParaRPr sz="900">
              <a:latin typeface="Calibri"/>
              <a:cs typeface="Calibri"/>
            </a:endParaRPr>
          </a:p>
        </p:txBody>
      </p:sp>
      <p:pic>
        <p:nvPicPr>
          <p:cNvPr id="6" name="object 6" descr="preencoded.png"/>
          <p:cNvPicPr/>
          <p:nvPr/>
        </p:nvPicPr>
        <p:blipFill>
          <a:blip r:embed="rId2" cstate="print"/>
          <a:stretch>
            <a:fillRect/>
          </a:stretch>
        </p:blipFill>
        <p:spPr>
          <a:xfrm>
            <a:off x="5666129" y="6149388"/>
            <a:ext cx="854891" cy="420478"/>
          </a:xfrm>
          <a:prstGeom prst="rect">
            <a:avLst/>
          </a:prstGeom>
        </p:spPr>
      </p:pic>
      <p:grpSp>
        <p:nvGrpSpPr>
          <p:cNvPr id="7" name="object 7"/>
          <p:cNvGrpSpPr/>
          <p:nvPr/>
        </p:nvGrpSpPr>
        <p:grpSpPr>
          <a:xfrm>
            <a:off x="560577" y="1356105"/>
            <a:ext cx="342265" cy="342265"/>
            <a:chOff x="560577" y="1356105"/>
            <a:chExt cx="342265" cy="342265"/>
          </a:xfrm>
        </p:grpSpPr>
        <p:sp>
          <p:nvSpPr>
            <p:cNvPr id="8" name="object 8"/>
            <p:cNvSpPr/>
            <p:nvPr/>
          </p:nvSpPr>
          <p:spPr>
            <a:xfrm>
              <a:off x="566927" y="1362455"/>
              <a:ext cx="329565" cy="329565"/>
            </a:xfrm>
            <a:custGeom>
              <a:avLst/>
              <a:gdLst/>
              <a:ahLst/>
              <a:cxnLst/>
              <a:rect l="l" t="t" r="r" b="b"/>
              <a:pathLst>
                <a:path w="329565" h="329564">
                  <a:moveTo>
                    <a:pt x="164592" y="0"/>
                  </a:moveTo>
                  <a:lnTo>
                    <a:pt x="120835" y="5877"/>
                  </a:lnTo>
                  <a:lnTo>
                    <a:pt x="81517" y="22464"/>
                  </a:lnTo>
                  <a:lnTo>
                    <a:pt x="48206" y="48196"/>
                  </a:lnTo>
                  <a:lnTo>
                    <a:pt x="22470" y="81505"/>
                  </a:lnTo>
                  <a:lnTo>
                    <a:pt x="5879" y="120826"/>
                  </a:lnTo>
                  <a:lnTo>
                    <a:pt x="0" y="164592"/>
                  </a:lnTo>
                  <a:lnTo>
                    <a:pt x="5879" y="208357"/>
                  </a:lnTo>
                  <a:lnTo>
                    <a:pt x="22470" y="247678"/>
                  </a:lnTo>
                  <a:lnTo>
                    <a:pt x="48206" y="280987"/>
                  </a:lnTo>
                  <a:lnTo>
                    <a:pt x="81517" y="306719"/>
                  </a:lnTo>
                  <a:lnTo>
                    <a:pt x="120835" y="323306"/>
                  </a:lnTo>
                  <a:lnTo>
                    <a:pt x="164592" y="329184"/>
                  </a:lnTo>
                  <a:lnTo>
                    <a:pt x="208348" y="323306"/>
                  </a:lnTo>
                  <a:lnTo>
                    <a:pt x="247666" y="306719"/>
                  </a:lnTo>
                  <a:lnTo>
                    <a:pt x="280977" y="280987"/>
                  </a:lnTo>
                  <a:lnTo>
                    <a:pt x="306713" y="247678"/>
                  </a:lnTo>
                  <a:lnTo>
                    <a:pt x="323304" y="208357"/>
                  </a:lnTo>
                  <a:lnTo>
                    <a:pt x="329184" y="164592"/>
                  </a:lnTo>
                  <a:lnTo>
                    <a:pt x="323304" y="120826"/>
                  </a:lnTo>
                  <a:lnTo>
                    <a:pt x="306713" y="81505"/>
                  </a:lnTo>
                  <a:lnTo>
                    <a:pt x="280977" y="48196"/>
                  </a:lnTo>
                  <a:lnTo>
                    <a:pt x="247666" y="22464"/>
                  </a:lnTo>
                  <a:lnTo>
                    <a:pt x="208348" y="5877"/>
                  </a:lnTo>
                  <a:lnTo>
                    <a:pt x="164592" y="0"/>
                  </a:lnTo>
                  <a:close/>
                </a:path>
              </a:pathLst>
            </a:custGeom>
            <a:solidFill>
              <a:srgbClr val="1B6CA8"/>
            </a:solidFill>
          </p:spPr>
          <p:txBody>
            <a:bodyPr wrap="square" lIns="0" tIns="0" rIns="0" bIns="0" rtlCol="0"/>
            <a:lstStyle/>
            <a:p/>
          </p:txBody>
        </p:sp>
        <p:sp>
          <p:nvSpPr>
            <p:cNvPr id="9" name="object 9"/>
            <p:cNvSpPr/>
            <p:nvPr/>
          </p:nvSpPr>
          <p:spPr>
            <a:xfrm>
              <a:off x="566927" y="1362455"/>
              <a:ext cx="329565" cy="329565"/>
            </a:xfrm>
            <a:custGeom>
              <a:avLst/>
              <a:gdLst/>
              <a:ahLst/>
              <a:cxnLst/>
              <a:rect l="l" t="t" r="r" b="b"/>
              <a:pathLst>
                <a:path w="329565" h="329564">
                  <a:moveTo>
                    <a:pt x="0" y="164592"/>
                  </a:moveTo>
                  <a:lnTo>
                    <a:pt x="5879" y="120826"/>
                  </a:lnTo>
                  <a:lnTo>
                    <a:pt x="22470" y="81505"/>
                  </a:lnTo>
                  <a:lnTo>
                    <a:pt x="48206" y="48196"/>
                  </a:lnTo>
                  <a:lnTo>
                    <a:pt x="81517" y="22464"/>
                  </a:lnTo>
                  <a:lnTo>
                    <a:pt x="120835" y="5877"/>
                  </a:lnTo>
                  <a:lnTo>
                    <a:pt x="164592" y="0"/>
                  </a:lnTo>
                  <a:lnTo>
                    <a:pt x="208348" y="5877"/>
                  </a:lnTo>
                  <a:lnTo>
                    <a:pt x="247666" y="22464"/>
                  </a:lnTo>
                  <a:lnTo>
                    <a:pt x="280977" y="48196"/>
                  </a:lnTo>
                  <a:lnTo>
                    <a:pt x="306713" y="81505"/>
                  </a:lnTo>
                  <a:lnTo>
                    <a:pt x="323304" y="120826"/>
                  </a:lnTo>
                  <a:lnTo>
                    <a:pt x="329184" y="164592"/>
                  </a:lnTo>
                  <a:lnTo>
                    <a:pt x="323304" y="208357"/>
                  </a:lnTo>
                  <a:lnTo>
                    <a:pt x="306713" y="247678"/>
                  </a:lnTo>
                  <a:lnTo>
                    <a:pt x="280977" y="280987"/>
                  </a:lnTo>
                  <a:lnTo>
                    <a:pt x="247666" y="306719"/>
                  </a:lnTo>
                  <a:lnTo>
                    <a:pt x="208348" y="323306"/>
                  </a:lnTo>
                  <a:lnTo>
                    <a:pt x="164592" y="329184"/>
                  </a:lnTo>
                  <a:lnTo>
                    <a:pt x="120835" y="323306"/>
                  </a:lnTo>
                  <a:lnTo>
                    <a:pt x="81517" y="306719"/>
                  </a:lnTo>
                  <a:lnTo>
                    <a:pt x="48206" y="280987"/>
                  </a:lnTo>
                  <a:lnTo>
                    <a:pt x="22470" y="247678"/>
                  </a:lnTo>
                  <a:lnTo>
                    <a:pt x="5879" y="208357"/>
                  </a:lnTo>
                  <a:lnTo>
                    <a:pt x="0" y="164592"/>
                  </a:lnTo>
                  <a:close/>
                </a:path>
              </a:pathLst>
            </a:custGeom>
            <a:ln w="12700">
              <a:solidFill>
                <a:srgbClr val="333333"/>
              </a:solidFill>
            </a:ln>
          </p:spPr>
          <p:txBody>
            <a:bodyPr wrap="square" lIns="0" tIns="0" rIns="0" bIns="0" rtlCol="0"/>
            <a:lstStyle/>
            <a:p/>
          </p:txBody>
        </p:sp>
      </p:grpSp>
      <p:sp>
        <p:nvSpPr>
          <p:cNvPr id="10" name="object 10"/>
          <p:cNvSpPr txBox="1"/>
          <p:nvPr/>
        </p:nvSpPr>
        <p:spPr>
          <a:xfrm>
            <a:off x="679500" y="1418590"/>
            <a:ext cx="102870" cy="208279"/>
          </a:xfrm>
          <a:prstGeom prst="rect">
            <a:avLst/>
          </a:prstGeom>
        </p:spPr>
        <p:txBody>
          <a:bodyPr wrap="square" lIns="0" tIns="12700" rIns="0" bIns="0" rtlCol="0" vert="horz">
            <a:spAutoFit/>
          </a:bodyPr>
          <a:lstStyle/>
          <a:p>
            <a:pPr marL="12700">
              <a:lnSpc>
                <a:spcPct val="100000"/>
              </a:lnSpc>
              <a:spcBef>
                <a:spcPts val="100"/>
              </a:spcBef>
            </a:pPr>
            <a:r>
              <a:rPr dirty="0" sz="1200" spc="-50" b="1">
                <a:solidFill>
                  <a:srgbClr val="FFFFFF"/>
                </a:solidFill>
                <a:latin typeface="Calibri"/>
                <a:cs typeface="Calibri"/>
              </a:rPr>
              <a:t>1</a:t>
            </a:r>
            <a:endParaRPr sz="1200">
              <a:latin typeface="Calibri"/>
              <a:cs typeface="Calibri"/>
            </a:endParaRPr>
          </a:p>
        </p:txBody>
      </p:sp>
      <p:sp>
        <p:nvSpPr>
          <p:cNvPr id="11" name="object 11"/>
          <p:cNvSpPr txBox="1"/>
          <p:nvPr/>
        </p:nvSpPr>
        <p:spPr>
          <a:xfrm>
            <a:off x="1057147" y="1301241"/>
            <a:ext cx="1620520" cy="254000"/>
          </a:xfrm>
          <a:prstGeom prst="rect">
            <a:avLst/>
          </a:prstGeom>
        </p:spPr>
        <p:txBody>
          <a:bodyPr wrap="square" lIns="0" tIns="12700" rIns="0" bIns="0" rtlCol="0" vert="horz">
            <a:spAutoFit/>
          </a:bodyPr>
          <a:lstStyle/>
          <a:p>
            <a:pPr marL="12700">
              <a:lnSpc>
                <a:spcPct val="100000"/>
              </a:lnSpc>
              <a:spcBef>
                <a:spcPts val="100"/>
              </a:spcBef>
            </a:pPr>
            <a:r>
              <a:rPr dirty="0" sz="1500" b="1">
                <a:solidFill>
                  <a:srgbClr val="0E2A44"/>
                </a:solidFill>
                <a:latin typeface="Calibri"/>
                <a:cs typeface="Calibri"/>
              </a:rPr>
              <a:t>Pledge</a:t>
            </a:r>
            <a:r>
              <a:rPr dirty="0" sz="1500" spc="-45" b="1">
                <a:solidFill>
                  <a:srgbClr val="0E2A44"/>
                </a:solidFill>
                <a:latin typeface="Calibri"/>
                <a:cs typeface="Calibri"/>
              </a:rPr>
              <a:t> </a:t>
            </a:r>
            <a:r>
              <a:rPr dirty="0" sz="1500" b="1">
                <a:solidFill>
                  <a:srgbClr val="0E2A44"/>
                </a:solidFill>
                <a:latin typeface="Calibri"/>
                <a:cs typeface="Calibri"/>
              </a:rPr>
              <a:t>of</a:t>
            </a:r>
            <a:r>
              <a:rPr dirty="0" sz="1500" spc="-25" b="1">
                <a:solidFill>
                  <a:srgbClr val="0E2A44"/>
                </a:solidFill>
                <a:latin typeface="Calibri"/>
                <a:cs typeface="Calibri"/>
              </a:rPr>
              <a:t> </a:t>
            </a:r>
            <a:r>
              <a:rPr dirty="0" sz="1500" spc="-10" b="1">
                <a:solidFill>
                  <a:srgbClr val="0E2A44"/>
                </a:solidFill>
                <a:latin typeface="Calibri"/>
                <a:cs typeface="Calibri"/>
              </a:rPr>
              <a:t>Allegiance</a:t>
            </a:r>
            <a:endParaRPr sz="1500">
              <a:latin typeface="Calibri"/>
              <a:cs typeface="Calibri"/>
            </a:endParaRPr>
          </a:p>
        </p:txBody>
      </p:sp>
      <p:grpSp>
        <p:nvGrpSpPr>
          <p:cNvPr id="12" name="object 12"/>
          <p:cNvGrpSpPr/>
          <p:nvPr/>
        </p:nvGrpSpPr>
        <p:grpSpPr>
          <a:xfrm>
            <a:off x="560577" y="1941322"/>
            <a:ext cx="342265" cy="342265"/>
            <a:chOff x="560577" y="1941322"/>
            <a:chExt cx="342265" cy="342265"/>
          </a:xfrm>
        </p:grpSpPr>
        <p:sp>
          <p:nvSpPr>
            <p:cNvPr id="13" name="object 13"/>
            <p:cNvSpPr/>
            <p:nvPr/>
          </p:nvSpPr>
          <p:spPr>
            <a:xfrm>
              <a:off x="566927" y="1947672"/>
              <a:ext cx="329565" cy="329565"/>
            </a:xfrm>
            <a:custGeom>
              <a:avLst/>
              <a:gdLst/>
              <a:ahLst/>
              <a:cxnLst/>
              <a:rect l="l" t="t" r="r" b="b"/>
              <a:pathLst>
                <a:path w="329565" h="329564">
                  <a:moveTo>
                    <a:pt x="164592" y="0"/>
                  </a:moveTo>
                  <a:lnTo>
                    <a:pt x="120835" y="5877"/>
                  </a:lnTo>
                  <a:lnTo>
                    <a:pt x="81517" y="22464"/>
                  </a:lnTo>
                  <a:lnTo>
                    <a:pt x="48206" y="48196"/>
                  </a:lnTo>
                  <a:lnTo>
                    <a:pt x="22470" y="81505"/>
                  </a:lnTo>
                  <a:lnTo>
                    <a:pt x="5879" y="120826"/>
                  </a:lnTo>
                  <a:lnTo>
                    <a:pt x="0" y="164591"/>
                  </a:lnTo>
                  <a:lnTo>
                    <a:pt x="5879" y="208357"/>
                  </a:lnTo>
                  <a:lnTo>
                    <a:pt x="22470" y="247678"/>
                  </a:lnTo>
                  <a:lnTo>
                    <a:pt x="48206" y="280987"/>
                  </a:lnTo>
                  <a:lnTo>
                    <a:pt x="81517" y="306719"/>
                  </a:lnTo>
                  <a:lnTo>
                    <a:pt x="120835" y="323306"/>
                  </a:lnTo>
                  <a:lnTo>
                    <a:pt x="164592" y="329183"/>
                  </a:lnTo>
                  <a:lnTo>
                    <a:pt x="208348" y="323306"/>
                  </a:lnTo>
                  <a:lnTo>
                    <a:pt x="247666" y="306719"/>
                  </a:lnTo>
                  <a:lnTo>
                    <a:pt x="280977" y="280987"/>
                  </a:lnTo>
                  <a:lnTo>
                    <a:pt x="306713" y="247678"/>
                  </a:lnTo>
                  <a:lnTo>
                    <a:pt x="323304" y="208357"/>
                  </a:lnTo>
                  <a:lnTo>
                    <a:pt x="329184" y="164591"/>
                  </a:lnTo>
                  <a:lnTo>
                    <a:pt x="323304" y="120826"/>
                  </a:lnTo>
                  <a:lnTo>
                    <a:pt x="306713" y="81505"/>
                  </a:lnTo>
                  <a:lnTo>
                    <a:pt x="280977" y="48196"/>
                  </a:lnTo>
                  <a:lnTo>
                    <a:pt x="247666" y="22464"/>
                  </a:lnTo>
                  <a:lnTo>
                    <a:pt x="208348" y="5877"/>
                  </a:lnTo>
                  <a:lnTo>
                    <a:pt x="164592" y="0"/>
                  </a:lnTo>
                  <a:close/>
                </a:path>
              </a:pathLst>
            </a:custGeom>
            <a:solidFill>
              <a:srgbClr val="1B6CA8"/>
            </a:solidFill>
          </p:spPr>
          <p:txBody>
            <a:bodyPr wrap="square" lIns="0" tIns="0" rIns="0" bIns="0" rtlCol="0"/>
            <a:lstStyle/>
            <a:p/>
          </p:txBody>
        </p:sp>
        <p:sp>
          <p:nvSpPr>
            <p:cNvPr id="14" name="object 14"/>
            <p:cNvSpPr/>
            <p:nvPr/>
          </p:nvSpPr>
          <p:spPr>
            <a:xfrm>
              <a:off x="566927" y="1947672"/>
              <a:ext cx="329565" cy="329565"/>
            </a:xfrm>
            <a:custGeom>
              <a:avLst/>
              <a:gdLst/>
              <a:ahLst/>
              <a:cxnLst/>
              <a:rect l="l" t="t" r="r" b="b"/>
              <a:pathLst>
                <a:path w="329565" h="329564">
                  <a:moveTo>
                    <a:pt x="0" y="164591"/>
                  </a:moveTo>
                  <a:lnTo>
                    <a:pt x="5879" y="120826"/>
                  </a:lnTo>
                  <a:lnTo>
                    <a:pt x="22470" y="81505"/>
                  </a:lnTo>
                  <a:lnTo>
                    <a:pt x="48206" y="48196"/>
                  </a:lnTo>
                  <a:lnTo>
                    <a:pt x="81517" y="22464"/>
                  </a:lnTo>
                  <a:lnTo>
                    <a:pt x="120835" y="5877"/>
                  </a:lnTo>
                  <a:lnTo>
                    <a:pt x="164592" y="0"/>
                  </a:lnTo>
                  <a:lnTo>
                    <a:pt x="208348" y="5877"/>
                  </a:lnTo>
                  <a:lnTo>
                    <a:pt x="247666" y="22464"/>
                  </a:lnTo>
                  <a:lnTo>
                    <a:pt x="280977" y="48196"/>
                  </a:lnTo>
                  <a:lnTo>
                    <a:pt x="306713" y="81505"/>
                  </a:lnTo>
                  <a:lnTo>
                    <a:pt x="323304" y="120826"/>
                  </a:lnTo>
                  <a:lnTo>
                    <a:pt x="329184" y="164591"/>
                  </a:lnTo>
                  <a:lnTo>
                    <a:pt x="323304" y="208357"/>
                  </a:lnTo>
                  <a:lnTo>
                    <a:pt x="306713" y="247678"/>
                  </a:lnTo>
                  <a:lnTo>
                    <a:pt x="280977" y="280987"/>
                  </a:lnTo>
                  <a:lnTo>
                    <a:pt x="247666" y="306719"/>
                  </a:lnTo>
                  <a:lnTo>
                    <a:pt x="208348" y="323306"/>
                  </a:lnTo>
                  <a:lnTo>
                    <a:pt x="164592" y="329183"/>
                  </a:lnTo>
                  <a:lnTo>
                    <a:pt x="120835" y="323306"/>
                  </a:lnTo>
                  <a:lnTo>
                    <a:pt x="81517" y="306719"/>
                  </a:lnTo>
                  <a:lnTo>
                    <a:pt x="48206" y="280987"/>
                  </a:lnTo>
                  <a:lnTo>
                    <a:pt x="22470" y="247678"/>
                  </a:lnTo>
                  <a:lnTo>
                    <a:pt x="5879" y="208357"/>
                  </a:lnTo>
                  <a:lnTo>
                    <a:pt x="0" y="164591"/>
                  </a:lnTo>
                  <a:close/>
                </a:path>
              </a:pathLst>
            </a:custGeom>
            <a:ln w="12700">
              <a:solidFill>
                <a:srgbClr val="333333"/>
              </a:solidFill>
            </a:ln>
          </p:spPr>
          <p:txBody>
            <a:bodyPr wrap="square" lIns="0" tIns="0" rIns="0" bIns="0" rtlCol="0"/>
            <a:lstStyle/>
            <a:p/>
          </p:txBody>
        </p:sp>
      </p:grpSp>
      <p:sp>
        <p:nvSpPr>
          <p:cNvPr id="15" name="object 15"/>
          <p:cNvSpPr txBox="1"/>
          <p:nvPr/>
        </p:nvSpPr>
        <p:spPr>
          <a:xfrm>
            <a:off x="679500" y="2003501"/>
            <a:ext cx="102870" cy="208915"/>
          </a:xfrm>
          <a:prstGeom prst="rect">
            <a:avLst/>
          </a:prstGeom>
        </p:spPr>
        <p:txBody>
          <a:bodyPr wrap="square" lIns="0" tIns="12700" rIns="0" bIns="0" rtlCol="0" vert="horz">
            <a:spAutoFit/>
          </a:bodyPr>
          <a:lstStyle/>
          <a:p>
            <a:pPr marL="12700">
              <a:lnSpc>
                <a:spcPct val="100000"/>
              </a:lnSpc>
              <a:spcBef>
                <a:spcPts val="100"/>
              </a:spcBef>
            </a:pPr>
            <a:r>
              <a:rPr dirty="0" sz="1200" spc="-50" b="1">
                <a:solidFill>
                  <a:srgbClr val="FFFFFF"/>
                </a:solidFill>
                <a:latin typeface="Calibri"/>
                <a:cs typeface="Calibri"/>
              </a:rPr>
              <a:t>2</a:t>
            </a:r>
            <a:endParaRPr sz="1200">
              <a:latin typeface="Calibri"/>
              <a:cs typeface="Calibri"/>
            </a:endParaRPr>
          </a:p>
        </p:txBody>
      </p:sp>
      <p:sp>
        <p:nvSpPr>
          <p:cNvPr id="16" name="object 16"/>
          <p:cNvSpPr txBox="1"/>
          <p:nvPr/>
        </p:nvSpPr>
        <p:spPr>
          <a:xfrm>
            <a:off x="1057147" y="1886458"/>
            <a:ext cx="1419225" cy="254000"/>
          </a:xfrm>
          <a:prstGeom prst="rect">
            <a:avLst/>
          </a:prstGeom>
        </p:spPr>
        <p:txBody>
          <a:bodyPr wrap="square" lIns="0" tIns="12700" rIns="0" bIns="0" rtlCol="0" vert="horz">
            <a:spAutoFit/>
          </a:bodyPr>
          <a:lstStyle/>
          <a:p>
            <a:pPr marL="12700">
              <a:lnSpc>
                <a:spcPct val="100000"/>
              </a:lnSpc>
              <a:spcBef>
                <a:spcPts val="100"/>
              </a:spcBef>
            </a:pPr>
            <a:r>
              <a:rPr dirty="0" sz="1500" b="1">
                <a:solidFill>
                  <a:srgbClr val="0E2A44"/>
                </a:solidFill>
                <a:latin typeface="Calibri"/>
                <a:cs typeface="Calibri"/>
              </a:rPr>
              <a:t>Opening</a:t>
            </a:r>
            <a:r>
              <a:rPr dirty="0" sz="1500" spc="-40" b="1">
                <a:solidFill>
                  <a:srgbClr val="0E2A44"/>
                </a:solidFill>
                <a:latin typeface="Calibri"/>
                <a:cs typeface="Calibri"/>
              </a:rPr>
              <a:t> </a:t>
            </a:r>
            <a:r>
              <a:rPr dirty="0" sz="1500" spc="-10" b="1">
                <a:solidFill>
                  <a:srgbClr val="0E2A44"/>
                </a:solidFill>
                <a:latin typeface="Calibri"/>
                <a:cs typeface="Calibri"/>
              </a:rPr>
              <a:t>Remarks</a:t>
            </a:r>
            <a:endParaRPr sz="1500">
              <a:latin typeface="Calibri"/>
              <a:cs typeface="Calibri"/>
            </a:endParaRPr>
          </a:p>
        </p:txBody>
      </p:sp>
      <p:grpSp>
        <p:nvGrpSpPr>
          <p:cNvPr id="17" name="object 17"/>
          <p:cNvGrpSpPr/>
          <p:nvPr/>
        </p:nvGrpSpPr>
        <p:grpSpPr>
          <a:xfrm>
            <a:off x="560577" y="2526538"/>
            <a:ext cx="342265" cy="342265"/>
            <a:chOff x="560577" y="2526538"/>
            <a:chExt cx="342265" cy="342265"/>
          </a:xfrm>
        </p:grpSpPr>
        <p:sp>
          <p:nvSpPr>
            <p:cNvPr id="18" name="object 18"/>
            <p:cNvSpPr/>
            <p:nvPr/>
          </p:nvSpPr>
          <p:spPr>
            <a:xfrm>
              <a:off x="566927" y="2532888"/>
              <a:ext cx="329565" cy="329565"/>
            </a:xfrm>
            <a:custGeom>
              <a:avLst/>
              <a:gdLst/>
              <a:ahLst/>
              <a:cxnLst/>
              <a:rect l="l" t="t" r="r" b="b"/>
              <a:pathLst>
                <a:path w="329565" h="329564">
                  <a:moveTo>
                    <a:pt x="164592" y="0"/>
                  </a:moveTo>
                  <a:lnTo>
                    <a:pt x="120835" y="5877"/>
                  </a:lnTo>
                  <a:lnTo>
                    <a:pt x="81517" y="22464"/>
                  </a:lnTo>
                  <a:lnTo>
                    <a:pt x="48206" y="48196"/>
                  </a:lnTo>
                  <a:lnTo>
                    <a:pt x="22470" y="81505"/>
                  </a:lnTo>
                  <a:lnTo>
                    <a:pt x="5879" y="120826"/>
                  </a:lnTo>
                  <a:lnTo>
                    <a:pt x="0" y="164591"/>
                  </a:lnTo>
                  <a:lnTo>
                    <a:pt x="5879" y="208357"/>
                  </a:lnTo>
                  <a:lnTo>
                    <a:pt x="22470" y="247678"/>
                  </a:lnTo>
                  <a:lnTo>
                    <a:pt x="48206" y="280987"/>
                  </a:lnTo>
                  <a:lnTo>
                    <a:pt x="81517" y="306719"/>
                  </a:lnTo>
                  <a:lnTo>
                    <a:pt x="120835" y="323306"/>
                  </a:lnTo>
                  <a:lnTo>
                    <a:pt x="164592" y="329184"/>
                  </a:lnTo>
                  <a:lnTo>
                    <a:pt x="208348" y="323306"/>
                  </a:lnTo>
                  <a:lnTo>
                    <a:pt x="247666" y="306719"/>
                  </a:lnTo>
                  <a:lnTo>
                    <a:pt x="280977" y="280987"/>
                  </a:lnTo>
                  <a:lnTo>
                    <a:pt x="306713" y="247678"/>
                  </a:lnTo>
                  <a:lnTo>
                    <a:pt x="323304" y="208357"/>
                  </a:lnTo>
                  <a:lnTo>
                    <a:pt x="329184" y="164591"/>
                  </a:lnTo>
                  <a:lnTo>
                    <a:pt x="323304" y="120826"/>
                  </a:lnTo>
                  <a:lnTo>
                    <a:pt x="306713" y="81505"/>
                  </a:lnTo>
                  <a:lnTo>
                    <a:pt x="280977" y="48196"/>
                  </a:lnTo>
                  <a:lnTo>
                    <a:pt x="247666" y="22464"/>
                  </a:lnTo>
                  <a:lnTo>
                    <a:pt x="208348" y="5877"/>
                  </a:lnTo>
                  <a:lnTo>
                    <a:pt x="164592" y="0"/>
                  </a:lnTo>
                  <a:close/>
                </a:path>
              </a:pathLst>
            </a:custGeom>
            <a:solidFill>
              <a:srgbClr val="0E2A44"/>
            </a:solidFill>
          </p:spPr>
          <p:txBody>
            <a:bodyPr wrap="square" lIns="0" tIns="0" rIns="0" bIns="0" rtlCol="0"/>
            <a:lstStyle/>
            <a:p/>
          </p:txBody>
        </p:sp>
        <p:sp>
          <p:nvSpPr>
            <p:cNvPr id="19" name="object 19"/>
            <p:cNvSpPr/>
            <p:nvPr/>
          </p:nvSpPr>
          <p:spPr>
            <a:xfrm>
              <a:off x="566927" y="2532888"/>
              <a:ext cx="329565" cy="329565"/>
            </a:xfrm>
            <a:custGeom>
              <a:avLst/>
              <a:gdLst/>
              <a:ahLst/>
              <a:cxnLst/>
              <a:rect l="l" t="t" r="r" b="b"/>
              <a:pathLst>
                <a:path w="329565" h="329564">
                  <a:moveTo>
                    <a:pt x="0" y="164591"/>
                  </a:moveTo>
                  <a:lnTo>
                    <a:pt x="5879" y="120826"/>
                  </a:lnTo>
                  <a:lnTo>
                    <a:pt x="22470" y="81505"/>
                  </a:lnTo>
                  <a:lnTo>
                    <a:pt x="48206" y="48196"/>
                  </a:lnTo>
                  <a:lnTo>
                    <a:pt x="81517" y="22464"/>
                  </a:lnTo>
                  <a:lnTo>
                    <a:pt x="120835" y="5877"/>
                  </a:lnTo>
                  <a:lnTo>
                    <a:pt x="164592" y="0"/>
                  </a:lnTo>
                  <a:lnTo>
                    <a:pt x="208348" y="5877"/>
                  </a:lnTo>
                  <a:lnTo>
                    <a:pt x="247666" y="22464"/>
                  </a:lnTo>
                  <a:lnTo>
                    <a:pt x="280977" y="48196"/>
                  </a:lnTo>
                  <a:lnTo>
                    <a:pt x="306713" y="81505"/>
                  </a:lnTo>
                  <a:lnTo>
                    <a:pt x="323304" y="120826"/>
                  </a:lnTo>
                  <a:lnTo>
                    <a:pt x="329184" y="164591"/>
                  </a:lnTo>
                  <a:lnTo>
                    <a:pt x="323304" y="208357"/>
                  </a:lnTo>
                  <a:lnTo>
                    <a:pt x="306713" y="247678"/>
                  </a:lnTo>
                  <a:lnTo>
                    <a:pt x="280977" y="280987"/>
                  </a:lnTo>
                  <a:lnTo>
                    <a:pt x="247666" y="306719"/>
                  </a:lnTo>
                  <a:lnTo>
                    <a:pt x="208348" y="323306"/>
                  </a:lnTo>
                  <a:lnTo>
                    <a:pt x="164592" y="329184"/>
                  </a:lnTo>
                  <a:lnTo>
                    <a:pt x="120835" y="323306"/>
                  </a:lnTo>
                  <a:lnTo>
                    <a:pt x="81517" y="306719"/>
                  </a:lnTo>
                  <a:lnTo>
                    <a:pt x="48206" y="280987"/>
                  </a:lnTo>
                  <a:lnTo>
                    <a:pt x="22470" y="247678"/>
                  </a:lnTo>
                  <a:lnTo>
                    <a:pt x="5879" y="208357"/>
                  </a:lnTo>
                  <a:lnTo>
                    <a:pt x="0" y="164591"/>
                  </a:lnTo>
                  <a:close/>
                </a:path>
              </a:pathLst>
            </a:custGeom>
            <a:ln w="12700">
              <a:solidFill>
                <a:srgbClr val="333333"/>
              </a:solidFill>
            </a:ln>
          </p:spPr>
          <p:txBody>
            <a:bodyPr wrap="square" lIns="0" tIns="0" rIns="0" bIns="0" rtlCol="0"/>
            <a:lstStyle/>
            <a:p/>
          </p:txBody>
        </p:sp>
      </p:grpSp>
      <p:sp>
        <p:nvSpPr>
          <p:cNvPr id="20" name="object 20"/>
          <p:cNvSpPr txBox="1"/>
          <p:nvPr/>
        </p:nvSpPr>
        <p:spPr>
          <a:xfrm>
            <a:off x="679500" y="2589403"/>
            <a:ext cx="102870" cy="208279"/>
          </a:xfrm>
          <a:prstGeom prst="rect">
            <a:avLst/>
          </a:prstGeom>
        </p:spPr>
        <p:txBody>
          <a:bodyPr wrap="square" lIns="0" tIns="12700" rIns="0" bIns="0" rtlCol="0" vert="horz">
            <a:spAutoFit/>
          </a:bodyPr>
          <a:lstStyle/>
          <a:p>
            <a:pPr marL="12700">
              <a:lnSpc>
                <a:spcPct val="100000"/>
              </a:lnSpc>
              <a:spcBef>
                <a:spcPts val="100"/>
              </a:spcBef>
            </a:pPr>
            <a:r>
              <a:rPr dirty="0" sz="1200" spc="-50" b="1">
                <a:solidFill>
                  <a:srgbClr val="FFFFFF"/>
                </a:solidFill>
                <a:latin typeface="Calibri"/>
                <a:cs typeface="Calibri"/>
              </a:rPr>
              <a:t>3</a:t>
            </a:r>
            <a:endParaRPr sz="1200">
              <a:latin typeface="Calibri"/>
              <a:cs typeface="Calibri"/>
            </a:endParaRPr>
          </a:p>
        </p:txBody>
      </p:sp>
      <p:sp>
        <p:nvSpPr>
          <p:cNvPr id="21" name="object 21"/>
          <p:cNvSpPr txBox="1"/>
          <p:nvPr/>
        </p:nvSpPr>
        <p:spPr>
          <a:xfrm>
            <a:off x="1057147" y="2408554"/>
            <a:ext cx="3342004" cy="542290"/>
          </a:xfrm>
          <a:prstGeom prst="rect">
            <a:avLst/>
          </a:prstGeom>
        </p:spPr>
        <p:txBody>
          <a:bodyPr wrap="square" lIns="0" tIns="76200" rIns="0" bIns="0" rtlCol="0" vert="horz">
            <a:spAutoFit/>
          </a:bodyPr>
          <a:lstStyle/>
          <a:p>
            <a:pPr marL="12700">
              <a:lnSpc>
                <a:spcPct val="100000"/>
              </a:lnSpc>
              <a:spcBef>
                <a:spcPts val="600"/>
              </a:spcBef>
            </a:pPr>
            <a:r>
              <a:rPr dirty="0" sz="1500" spc="-10" b="1">
                <a:solidFill>
                  <a:srgbClr val="0E2A44"/>
                </a:solidFill>
                <a:latin typeface="Calibri"/>
                <a:cs typeface="Calibri"/>
              </a:rPr>
              <a:t>Millage</a:t>
            </a:r>
            <a:endParaRPr sz="1500">
              <a:latin typeface="Calibri"/>
              <a:cs typeface="Calibri"/>
            </a:endParaRPr>
          </a:p>
          <a:p>
            <a:pPr marL="12700">
              <a:lnSpc>
                <a:spcPct val="100000"/>
              </a:lnSpc>
              <a:spcBef>
                <a:spcPts val="385"/>
              </a:spcBef>
            </a:pPr>
            <a:r>
              <a:rPr dirty="0" sz="1150">
                <a:solidFill>
                  <a:srgbClr val="44515E"/>
                </a:solidFill>
                <a:latin typeface="Calibri"/>
                <a:cs typeface="Calibri"/>
              </a:rPr>
              <a:t>Discussion</a:t>
            </a:r>
            <a:r>
              <a:rPr dirty="0" sz="1150" spc="-40">
                <a:solidFill>
                  <a:srgbClr val="44515E"/>
                </a:solidFill>
                <a:latin typeface="Calibri"/>
                <a:cs typeface="Calibri"/>
              </a:rPr>
              <a:t> </a:t>
            </a:r>
            <a:r>
              <a:rPr dirty="0" sz="1150">
                <a:solidFill>
                  <a:srgbClr val="44515E"/>
                </a:solidFill>
                <a:latin typeface="Calibri"/>
                <a:cs typeface="Calibri"/>
              </a:rPr>
              <a:t>·</a:t>
            </a:r>
            <a:r>
              <a:rPr dirty="0" sz="1150" spc="-20">
                <a:solidFill>
                  <a:srgbClr val="44515E"/>
                </a:solidFill>
                <a:latin typeface="Calibri"/>
                <a:cs typeface="Calibri"/>
              </a:rPr>
              <a:t> </a:t>
            </a:r>
            <a:r>
              <a:rPr dirty="0" sz="1150">
                <a:solidFill>
                  <a:srgbClr val="44515E"/>
                </a:solidFill>
                <a:latin typeface="Calibri"/>
                <a:cs typeface="Calibri"/>
              </a:rPr>
              <a:t>public</a:t>
            </a:r>
            <a:r>
              <a:rPr dirty="0" sz="1150" spc="-20">
                <a:solidFill>
                  <a:srgbClr val="44515E"/>
                </a:solidFill>
                <a:latin typeface="Calibri"/>
                <a:cs typeface="Calibri"/>
              </a:rPr>
              <a:t> </a:t>
            </a:r>
            <a:r>
              <a:rPr dirty="0" sz="1150">
                <a:solidFill>
                  <a:srgbClr val="44515E"/>
                </a:solidFill>
                <a:latin typeface="Calibri"/>
                <a:cs typeface="Calibri"/>
              </a:rPr>
              <a:t>comment</a:t>
            </a:r>
            <a:r>
              <a:rPr dirty="0" sz="1150" spc="-40">
                <a:solidFill>
                  <a:srgbClr val="44515E"/>
                </a:solidFill>
                <a:latin typeface="Calibri"/>
                <a:cs typeface="Calibri"/>
              </a:rPr>
              <a:t> </a:t>
            </a:r>
            <a:r>
              <a:rPr dirty="0" sz="1150">
                <a:solidFill>
                  <a:srgbClr val="44515E"/>
                </a:solidFill>
                <a:latin typeface="Calibri"/>
                <a:cs typeface="Calibri"/>
              </a:rPr>
              <a:t>·</a:t>
            </a:r>
            <a:r>
              <a:rPr dirty="0" sz="1150" spc="-15">
                <a:solidFill>
                  <a:srgbClr val="44515E"/>
                </a:solidFill>
                <a:latin typeface="Calibri"/>
                <a:cs typeface="Calibri"/>
              </a:rPr>
              <a:t> </a:t>
            </a:r>
            <a:r>
              <a:rPr dirty="0" sz="1150">
                <a:solidFill>
                  <a:srgbClr val="44515E"/>
                </a:solidFill>
                <a:latin typeface="Calibri"/>
                <a:cs typeface="Calibri"/>
              </a:rPr>
              <a:t>discussion</a:t>
            </a:r>
            <a:r>
              <a:rPr dirty="0" sz="1150" spc="-40">
                <a:solidFill>
                  <a:srgbClr val="44515E"/>
                </a:solidFill>
                <a:latin typeface="Calibri"/>
                <a:cs typeface="Calibri"/>
              </a:rPr>
              <a:t> </a:t>
            </a:r>
            <a:r>
              <a:rPr dirty="0" sz="1150">
                <a:solidFill>
                  <a:srgbClr val="44515E"/>
                </a:solidFill>
                <a:latin typeface="Calibri"/>
                <a:cs typeface="Calibri"/>
              </a:rPr>
              <a:t>and</a:t>
            </a:r>
            <a:r>
              <a:rPr dirty="0" sz="1150" spc="-30">
                <a:solidFill>
                  <a:srgbClr val="44515E"/>
                </a:solidFill>
                <a:latin typeface="Calibri"/>
                <a:cs typeface="Calibri"/>
              </a:rPr>
              <a:t> </a:t>
            </a:r>
            <a:r>
              <a:rPr dirty="0" sz="1150" spc="-10">
                <a:solidFill>
                  <a:srgbClr val="44515E"/>
                </a:solidFill>
                <a:latin typeface="Calibri"/>
                <a:cs typeface="Calibri"/>
              </a:rPr>
              <a:t>comments</a:t>
            </a:r>
            <a:endParaRPr sz="1150">
              <a:latin typeface="Calibri"/>
              <a:cs typeface="Calibri"/>
            </a:endParaRPr>
          </a:p>
        </p:txBody>
      </p:sp>
      <p:grpSp>
        <p:nvGrpSpPr>
          <p:cNvPr id="22" name="object 22"/>
          <p:cNvGrpSpPr/>
          <p:nvPr/>
        </p:nvGrpSpPr>
        <p:grpSpPr>
          <a:xfrm>
            <a:off x="560577" y="3221482"/>
            <a:ext cx="342265" cy="342265"/>
            <a:chOff x="560577" y="3221482"/>
            <a:chExt cx="342265" cy="342265"/>
          </a:xfrm>
        </p:grpSpPr>
        <p:sp>
          <p:nvSpPr>
            <p:cNvPr id="23" name="object 23"/>
            <p:cNvSpPr/>
            <p:nvPr/>
          </p:nvSpPr>
          <p:spPr>
            <a:xfrm>
              <a:off x="566927" y="3227832"/>
              <a:ext cx="329565" cy="329565"/>
            </a:xfrm>
            <a:custGeom>
              <a:avLst/>
              <a:gdLst/>
              <a:ahLst/>
              <a:cxnLst/>
              <a:rect l="l" t="t" r="r" b="b"/>
              <a:pathLst>
                <a:path w="329565" h="329564">
                  <a:moveTo>
                    <a:pt x="164592" y="0"/>
                  </a:moveTo>
                  <a:lnTo>
                    <a:pt x="120835" y="5877"/>
                  </a:lnTo>
                  <a:lnTo>
                    <a:pt x="81517" y="22464"/>
                  </a:lnTo>
                  <a:lnTo>
                    <a:pt x="48206" y="48196"/>
                  </a:lnTo>
                  <a:lnTo>
                    <a:pt x="22470" y="81505"/>
                  </a:lnTo>
                  <a:lnTo>
                    <a:pt x="5879" y="120826"/>
                  </a:lnTo>
                  <a:lnTo>
                    <a:pt x="0" y="164591"/>
                  </a:lnTo>
                  <a:lnTo>
                    <a:pt x="5879" y="208357"/>
                  </a:lnTo>
                  <a:lnTo>
                    <a:pt x="22470" y="247678"/>
                  </a:lnTo>
                  <a:lnTo>
                    <a:pt x="48206" y="280987"/>
                  </a:lnTo>
                  <a:lnTo>
                    <a:pt x="81517" y="306719"/>
                  </a:lnTo>
                  <a:lnTo>
                    <a:pt x="120835" y="323306"/>
                  </a:lnTo>
                  <a:lnTo>
                    <a:pt x="164592" y="329183"/>
                  </a:lnTo>
                  <a:lnTo>
                    <a:pt x="208348" y="323306"/>
                  </a:lnTo>
                  <a:lnTo>
                    <a:pt x="247666" y="306719"/>
                  </a:lnTo>
                  <a:lnTo>
                    <a:pt x="280977" y="280987"/>
                  </a:lnTo>
                  <a:lnTo>
                    <a:pt x="306713" y="247678"/>
                  </a:lnTo>
                  <a:lnTo>
                    <a:pt x="323304" y="208357"/>
                  </a:lnTo>
                  <a:lnTo>
                    <a:pt x="329184" y="164591"/>
                  </a:lnTo>
                  <a:lnTo>
                    <a:pt x="323304" y="120826"/>
                  </a:lnTo>
                  <a:lnTo>
                    <a:pt x="306713" y="81505"/>
                  </a:lnTo>
                  <a:lnTo>
                    <a:pt x="280977" y="48196"/>
                  </a:lnTo>
                  <a:lnTo>
                    <a:pt x="247666" y="22464"/>
                  </a:lnTo>
                  <a:lnTo>
                    <a:pt x="208348" y="5877"/>
                  </a:lnTo>
                  <a:lnTo>
                    <a:pt x="164592" y="0"/>
                  </a:lnTo>
                  <a:close/>
                </a:path>
              </a:pathLst>
            </a:custGeom>
            <a:solidFill>
              <a:srgbClr val="0E2A44"/>
            </a:solidFill>
          </p:spPr>
          <p:txBody>
            <a:bodyPr wrap="square" lIns="0" tIns="0" rIns="0" bIns="0" rtlCol="0"/>
            <a:lstStyle/>
            <a:p/>
          </p:txBody>
        </p:sp>
        <p:sp>
          <p:nvSpPr>
            <p:cNvPr id="24" name="object 24"/>
            <p:cNvSpPr/>
            <p:nvPr/>
          </p:nvSpPr>
          <p:spPr>
            <a:xfrm>
              <a:off x="566927" y="3227832"/>
              <a:ext cx="329565" cy="329565"/>
            </a:xfrm>
            <a:custGeom>
              <a:avLst/>
              <a:gdLst/>
              <a:ahLst/>
              <a:cxnLst/>
              <a:rect l="l" t="t" r="r" b="b"/>
              <a:pathLst>
                <a:path w="329565" h="329564">
                  <a:moveTo>
                    <a:pt x="0" y="164591"/>
                  </a:moveTo>
                  <a:lnTo>
                    <a:pt x="5879" y="120826"/>
                  </a:lnTo>
                  <a:lnTo>
                    <a:pt x="22470" y="81505"/>
                  </a:lnTo>
                  <a:lnTo>
                    <a:pt x="48206" y="48196"/>
                  </a:lnTo>
                  <a:lnTo>
                    <a:pt x="81517" y="22464"/>
                  </a:lnTo>
                  <a:lnTo>
                    <a:pt x="120835" y="5877"/>
                  </a:lnTo>
                  <a:lnTo>
                    <a:pt x="164592" y="0"/>
                  </a:lnTo>
                  <a:lnTo>
                    <a:pt x="208348" y="5877"/>
                  </a:lnTo>
                  <a:lnTo>
                    <a:pt x="247666" y="22464"/>
                  </a:lnTo>
                  <a:lnTo>
                    <a:pt x="280977" y="48196"/>
                  </a:lnTo>
                  <a:lnTo>
                    <a:pt x="306713" y="81505"/>
                  </a:lnTo>
                  <a:lnTo>
                    <a:pt x="323304" y="120826"/>
                  </a:lnTo>
                  <a:lnTo>
                    <a:pt x="329184" y="164591"/>
                  </a:lnTo>
                  <a:lnTo>
                    <a:pt x="323304" y="208357"/>
                  </a:lnTo>
                  <a:lnTo>
                    <a:pt x="306713" y="247678"/>
                  </a:lnTo>
                  <a:lnTo>
                    <a:pt x="280977" y="280987"/>
                  </a:lnTo>
                  <a:lnTo>
                    <a:pt x="247666" y="306719"/>
                  </a:lnTo>
                  <a:lnTo>
                    <a:pt x="208348" y="323306"/>
                  </a:lnTo>
                  <a:lnTo>
                    <a:pt x="164592" y="329183"/>
                  </a:lnTo>
                  <a:lnTo>
                    <a:pt x="120835" y="323306"/>
                  </a:lnTo>
                  <a:lnTo>
                    <a:pt x="81517" y="306719"/>
                  </a:lnTo>
                  <a:lnTo>
                    <a:pt x="48206" y="280987"/>
                  </a:lnTo>
                  <a:lnTo>
                    <a:pt x="22470" y="247678"/>
                  </a:lnTo>
                  <a:lnTo>
                    <a:pt x="5879" y="208357"/>
                  </a:lnTo>
                  <a:lnTo>
                    <a:pt x="0" y="164591"/>
                  </a:lnTo>
                  <a:close/>
                </a:path>
              </a:pathLst>
            </a:custGeom>
            <a:ln w="12700">
              <a:solidFill>
                <a:srgbClr val="333333"/>
              </a:solidFill>
            </a:ln>
          </p:spPr>
          <p:txBody>
            <a:bodyPr wrap="square" lIns="0" tIns="0" rIns="0" bIns="0" rtlCol="0"/>
            <a:lstStyle/>
            <a:p/>
          </p:txBody>
        </p:sp>
      </p:grpSp>
      <p:sp>
        <p:nvSpPr>
          <p:cNvPr id="25" name="object 25"/>
          <p:cNvSpPr txBox="1"/>
          <p:nvPr/>
        </p:nvSpPr>
        <p:spPr>
          <a:xfrm>
            <a:off x="679500" y="3284346"/>
            <a:ext cx="102870" cy="208279"/>
          </a:xfrm>
          <a:prstGeom prst="rect">
            <a:avLst/>
          </a:prstGeom>
        </p:spPr>
        <p:txBody>
          <a:bodyPr wrap="square" lIns="0" tIns="12700" rIns="0" bIns="0" rtlCol="0" vert="horz">
            <a:spAutoFit/>
          </a:bodyPr>
          <a:lstStyle/>
          <a:p>
            <a:pPr marL="12700">
              <a:lnSpc>
                <a:spcPct val="100000"/>
              </a:lnSpc>
              <a:spcBef>
                <a:spcPts val="100"/>
              </a:spcBef>
            </a:pPr>
            <a:r>
              <a:rPr dirty="0" sz="1200" spc="-50" b="1">
                <a:solidFill>
                  <a:srgbClr val="FFFFFF"/>
                </a:solidFill>
                <a:latin typeface="Calibri"/>
                <a:cs typeface="Calibri"/>
              </a:rPr>
              <a:t>4</a:t>
            </a:r>
            <a:endParaRPr sz="1200">
              <a:latin typeface="Calibri"/>
              <a:cs typeface="Calibri"/>
            </a:endParaRPr>
          </a:p>
        </p:txBody>
      </p:sp>
      <p:sp>
        <p:nvSpPr>
          <p:cNvPr id="26" name="object 26"/>
          <p:cNvSpPr txBox="1"/>
          <p:nvPr/>
        </p:nvSpPr>
        <p:spPr>
          <a:xfrm>
            <a:off x="1057147" y="3103498"/>
            <a:ext cx="3315335" cy="542290"/>
          </a:xfrm>
          <a:prstGeom prst="rect">
            <a:avLst/>
          </a:prstGeom>
        </p:spPr>
        <p:txBody>
          <a:bodyPr wrap="square" lIns="0" tIns="76200" rIns="0" bIns="0" rtlCol="0" vert="horz">
            <a:spAutoFit/>
          </a:bodyPr>
          <a:lstStyle/>
          <a:p>
            <a:pPr marL="12700">
              <a:lnSpc>
                <a:spcPct val="100000"/>
              </a:lnSpc>
              <a:spcBef>
                <a:spcPts val="600"/>
              </a:spcBef>
            </a:pPr>
            <a:r>
              <a:rPr dirty="0" sz="1500" spc="-25" b="1">
                <a:solidFill>
                  <a:srgbClr val="0E2A44"/>
                </a:solidFill>
                <a:latin typeface="Calibri"/>
                <a:cs typeface="Calibri"/>
              </a:rPr>
              <a:t>Final Adoption — Resolution 2026-17</a:t>
            </a:r>
            <a:r>
              <a:rPr dirty="0" sz="1500" b="1">
                <a:solidFill>
                  <a:srgbClr val="0E2A44"/>
                </a:solidFill>
                <a:latin typeface="Calibri"/>
                <a:cs typeface="Calibri"/>
              </a:rPr>
              <a:t/>
            </a:r>
            <a:r>
              <a:rPr dirty="0" sz="1500" spc="-35" b="1">
                <a:solidFill>
                  <a:srgbClr val="0E2A44"/>
                </a:solidFill>
                <a:latin typeface="Calibri"/>
                <a:cs typeface="Calibri"/>
              </a:rPr>
              <a:t/>
            </a:r>
            <a:r>
              <a:rPr dirty="0" sz="1500" b="1">
                <a:solidFill>
                  <a:srgbClr val="0E2A44"/>
                </a:solidFill>
                <a:latin typeface="Calibri"/>
                <a:cs typeface="Calibri"/>
              </a:rPr>
              <a:t/>
            </a:r>
            <a:r>
              <a:rPr dirty="0" sz="1500" spc="5" b="1">
                <a:solidFill>
                  <a:srgbClr val="0E2A44"/>
                </a:solidFill>
                <a:latin typeface="Calibri"/>
                <a:cs typeface="Calibri"/>
              </a:rPr>
              <a:t/>
            </a:r>
            <a:r>
              <a:rPr dirty="0" sz="1500" b="1">
                <a:solidFill>
                  <a:srgbClr val="0E2A44"/>
                </a:solidFill>
                <a:latin typeface="Calibri"/>
                <a:cs typeface="Calibri"/>
              </a:rPr>
              <a:t/>
            </a:r>
            <a:r>
              <a:rPr dirty="0" sz="1500" spc="-20" b="1">
                <a:solidFill>
                  <a:srgbClr val="0E2A44"/>
                </a:solidFill>
                <a:latin typeface="Calibri"/>
                <a:cs typeface="Calibri"/>
              </a:rPr>
              <a:t/>
            </a:r>
            <a:r>
              <a:rPr dirty="0" sz="1500" spc="-25" b="1">
                <a:solidFill>
                  <a:srgbClr val="0E2A44"/>
                </a:solidFill>
                <a:latin typeface="Calibri"/>
                <a:cs typeface="Calibri"/>
              </a:rPr>
              <a:t/>
            </a:r>
            <a:endParaRPr sz="1500">
              <a:latin typeface="Calibri"/>
              <a:cs typeface="Calibri"/>
            </a:endParaRPr>
          </a:p>
          <a:p>
            <a:pPr marL="12700">
              <a:lnSpc>
                <a:spcPct val="100000"/>
              </a:lnSpc>
              <a:spcBef>
                <a:spcPts val="385"/>
              </a:spcBef>
            </a:pPr>
            <a:r>
              <a:rPr dirty="0" sz="1150">
                <a:solidFill>
                  <a:srgbClr val="44515E"/>
                </a:solidFill>
                <a:latin typeface="Calibri"/>
                <a:cs typeface="Calibri"/>
              </a:rPr>
              <a:t>Final millage rate</a:t>
            </a:r>
            <a:r>
              <a:rPr dirty="0" sz="1150" spc="-20">
                <a:solidFill>
                  <a:srgbClr val="44515E"/>
                </a:solidFill>
                <a:latin typeface="Calibri"/>
                <a:cs typeface="Calibri"/>
              </a:rPr>
              <a:t/>
            </a:r>
            <a:r>
              <a:rPr dirty="0" sz="1150">
                <a:solidFill>
                  <a:srgbClr val="44515E"/>
                </a:solidFill>
                <a:latin typeface="Calibri"/>
                <a:cs typeface="Calibri"/>
              </a:rPr>
              <a:t/>
            </a:r>
            <a:r>
              <a:rPr dirty="0" sz="1150" spc="-50">
                <a:solidFill>
                  <a:srgbClr val="44515E"/>
                </a:solidFill>
                <a:latin typeface="Calibri"/>
                <a:cs typeface="Calibri"/>
              </a:rPr>
              <a:t/>
            </a:r>
            <a:r>
              <a:rPr dirty="0" sz="1150" spc="-20">
                <a:solidFill>
                  <a:srgbClr val="44515E"/>
                </a:solidFill>
                <a:latin typeface="Calibri"/>
                <a:cs typeface="Calibri"/>
              </a:rPr>
              <a:t/>
            </a:r>
            <a:endParaRPr sz="1150">
              <a:latin typeface="Calibri"/>
              <a:cs typeface="Calibri"/>
            </a:endParaRPr>
          </a:p>
        </p:txBody>
      </p:sp>
      <p:grpSp>
        <p:nvGrpSpPr>
          <p:cNvPr id="27" name="object 27"/>
          <p:cNvGrpSpPr/>
          <p:nvPr/>
        </p:nvGrpSpPr>
        <p:grpSpPr>
          <a:xfrm>
            <a:off x="560577" y="3916426"/>
            <a:ext cx="342265" cy="342265"/>
            <a:chOff x="560577" y="3916426"/>
            <a:chExt cx="342265" cy="342265"/>
          </a:xfrm>
        </p:grpSpPr>
        <p:sp>
          <p:nvSpPr>
            <p:cNvPr id="28" name="object 28"/>
            <p:cNvSpPr/>
            <p:nvPr/>
          </p:nvSpPr>
          <p:spPr>
            <a:xfrm>
              <a:off x="566927" y="3922776"/>
              <a:ext cx="329565" cy="329565"/>
            </a:xfrm>
            <a:custGeom>
              <a:avLst/>
              <a:gdLst/>
              <a:ahLst/>
              <a:cxnLst/>
              <a:rect l="l" t="t" r="r" b="b"/>
              <a:pathLst>
                <a:path w="329565" h="329564">
                  <a:moveTo>
                    <a:pt x="164592" y="0"/>
                  </a:moveTo>
                  <a:lnTo>
                    <a:pt x="120835" y="5877"/>
                  </a:lnTo>
                  <a:lnTo>
                    <a:pt x="81517" y="22464"/>
                  </a:lnTo>
                  <a:lnTo>
                    <a:pt x="48206" y="48196"/>
                  </a:lnTo>
                  <a:lnTo>
                    <a:pt x="22470" y="81505"/>
                  </a:lnTo>
                  <a:lnTo>
                    <a:pt x="5879" y="120826"/>
                  </a:lnTo>
                  <a:lnTo>
                    <a:pt x="0" y="164592"/>
                  </a:lnTo>
                  <a:lnTo>
                    <a:pt x="5879" y="208357"/>
                  </a:lnTo>
                  <a:lnTo>
                    <a:pt x="22470" y="247678"/>
                  </a:lnTo>
                  <a:lnTo>
                    <a:pt x="48206" y="280987"/>
                  </a:lnTo>
                  <a:lnTo>
                    <a:pt x="81517" y="306719"/>
                  </a:lnTo>
                  <a:lnTo>
                    <a:pt x="120835" y="323306"/>
                  </a:lnTo>
                  <a:lnTo>
                    <a:pt x="164592" y="329184"/>
                  </a:lnTo>
                  <a:lnTo>
                    <a:pt x="208348" y="323306"/>
                  </a:lnTo>
                  <a:lnTo>
                    <a:pt x="247666" y="306719"/>
                  </a:lnTo>
                  <a:lnTo>
                    <a:pt x="280977" y="280987"/>
                  </a:lnTo>
                  <a:lnTo>
                    <a:pt x="306713" y="247678"/>
                  </a:lnTo>
                  <a:lnTo>
                    <a:pt x="323304" y="208357"/>
                  </a:lnTo>
                  <a:lnTo>
                    <a:pt x="329184" y="164592"/>
                  </a:lnTo>
                  <a:lnTo>
                    <a:pt x="323304" y="120826"/>
                  </a:lnTo>
                  <a:lnTo>
                    <a:pt x="306713" y="81505"/>
                  </a:lnTo>
                  <a:lnTo>
                    <a:pt x="280977" y="48196"/>
                  </a:lnTo>
                  <a:lnTo>
                    <a:pt x="247666" y="22464"/>
                  </a:lnTo>
                  <a:lnTo>
                    <a:pt x="208348" y="5877"/>
                  </a:lnTo>
                  <a:lnTo>
                    <a:pt x="164592" y="0"/>
                  </a:lnTo>
                  <a:close/>
                </a:path>
              </a:pathLst>
            </a:custGeom>
            <a:solidFill>
              <a:srgbClr val="0E2A44"/>
            </a:solidFill>
          </p:spPr>
          <p:txBody>
            <a:bodyPr wrap="square" lIns="0" tIns="0" rIns="0" bIns="0" rtlCol="0"/>
            <a:lstStyle/>
            <a:p/>
          </p:txBody>
        </p:sp>
        <p:sp>
          <p:nvSpPr>
            <p:cNvPr id="29" name="object 29"/>
            <p:cNvSpPr/>
            <p:nvPr/>
          </p:nvSpPr>
          <p:spPr>
            <a:xfrm>
              <a:off x="566927" y="3922776"/>
              <a:ext cx="329565" cy="329565"/>
            </a:xfrm>
            <a:custGeom>
              <a:avLst/>
              <a:gdLst/>
              <a:ahLst/>
              <a:cxnLst/>
              <a:rect l="l" t="t" r="r" b="b"/>
              <a:pathLst>
                <a:path w="329565" h="329564">
                  <a:moveTo>
                    <a:pt x="0" y="164592"/>
                  </a:moveTo>
                  <a:lnTo>
                    <a:pt x="5879" y="120826"/>
                  </a:lnTo>
                  <a:lnTo>
                    <a:pt x="22470" y="81505"/>
                  </a:lnTo>
                  <a:lnTo>
                    <a:pt x="48206" y="48196"/>
                  </a:lnTo>
                  <a:lnTo>
                    <a:pt x="81517" y="22464"/>
                  </a:lnTo>
                  <a:lnTo>
                    <a:pt x="120835" y="5877"/>
                  </a:lnTo>
                  <a:lnTo>
                    <a:pt x="164592" y="0"/>
                  </a:lnTo>
                  <a:lnTo>
                    <a:pt x="208348" y="5877"/>
                  </a:lnTo>
                  <a:lnTo>
                    <a:pt x="247666" y="22464"/>
                  </a:lnTo>
                  <a:lnTo>
                    <a:pt x="280977" y="48196"/>
                  </a:lnTo>
                  <a:lnTo>
                    <a:pt x="306713" y="81505"/>
                  </a:lnTo>
                  <a:lnTo>
                    <a:pt x="323304" y="120826"/>
                  </a:lnTo>
                  <a:lnTo>
                    <a:pt x="329184" y="164592"/>
                  </a:lnTo>
                  <a:lnTo>
                    <a:pt x="323304" y="208357"/>
                  </a:lnTo>
                  <a:lnTo>
                    <a:pt x="306713" y="247678"/>
                  </a:lnTo>
                  <a:lnTo>
                    <a:pt x="280977" y="280987"/>
                  </a:lnTo>
                  <a:lnTo>
                    <a:pt x="247666" y="306719"/>
                  </a:lnTo>
                  <a:lnTo>
                    <a:pt x="208348" y="323306"/>
                  </a:lnTo>
                  <a:lnTo>
                    <a:pt x="164592" y="329184"/>
                  </a:lnTo>
                  <a:lnTo>
                    <a:pt x="120835" y="323306"/>
                  </a:lnTo>
                  <a:lnTo>
                    <a:pt x="81517" y="306719"/>
                  </a:lnTo>
                  <a:lnTo>
                    <a:pt x="48206" y="280987"/>
                  </a:lnTo>
                  <a:lnTo>
                    <a:pt x="22470" y="247678"/>
                  </a:lnTo>
                  <a:lnTo>
                    <a:pt x="5879" y="208357"/>
                  </a:lnTo>
                  <a:lnTo>
                    <a:pt x="0" y="164592"/>
                  </a:lnTo>
                  <a:close/>
                </a:path>
              </a:pathLst>
            </a:custGeom>
            <a:ln w="12700">
              <a:solidFill>
                <a:srgbClr val="333333"/>
              </a:solidFill>
            </a:ln>
          </p:spPr>
          <p:txBody>
            <a:bodyPr wrap="square" lIns="0" tIns="0" rIns="0" bIns="0" rtlCol="0"/>
            <a:lstStyle/>
            <a:p/>
          </p:txBody>
        </p:sp>
      </p:grpSp>
      <p:sp>
        <p:nvSpPr>
          <p:cNvPr id="30" name="object 30"/>
          <p:cNvSpPr txBox="1"/>
          <p:nvPr/>
        </p:nvSpPr>
        <p:spPr>
          <a:xfrm>
            <a:off x="679500" y="3979545"/>
            <a:ext cx="102870" cy="208279"/>
          </a:xfrm>
          <a:prstGeom prst="rect">
            <a:avLst/>
          </a:prstGeom>
        </p:spPr>
        <p:txBody>
          <a:bodyPr wrap="square" lIns="0" tIns="12700" rIns="0" bIns="0" rtlCol="0" vert="horz">
            <a:spAutoFit/>
          </a:bodyPr>
          <a:lstStyle/>
          <a:p>
            <a:pPr marL="12700">
              <a:lnSpc>
                <a:spcPct val="100000"/>
              </a:lnSpc>
              <a:spcBef>
                <a:spcPts val="100"/>
              </a:spcBef>
            </a:pPr>
            <a:r>
              <a:rPr dirty="0" sz="1200" spc="-50" b="1">
                <a:solidFill>
                  <a:srgbClr val="FFFFFF"/>
                </a:solidFill>
                <a:latin typeface="Calibri"/>
                <a:cs typeface="Calibri"/>
              </a:rPr>
              <a:t>5</a:t>
            </a:r>
            <a:endParaRPr sz="1200">
              <a:latin typeface="Calibri"/>
              <a:cs typeface="Calibri"/>
            </a:endParaRPr>
          </a:p>
        </p:txBody>
      </p:sp>
      <p:sp>
        <p:nvSpPr>
          <p:cNvPr id="31" name="object 31"/>
          <p:cNvSpPr txBox="1"/>
          <p:nvPr/>
        </p:nvSpPr>
        <p:spPr>
          <a:xfrm>
            <a:off x="1057147" y="3798696"/>
            <a:ext cx="3792220" cy="542290"/>
          </a:xfrm>
          <a:prstGeom prst="rect">
            <a:avLst/>
          </a:prstGeom>
        </p:spPr>
        <p:txBody>
          <a:bodyPr wrap="square" lIns="0" tIns="76200" rIns="0" bIns="0" rtlCol="0" vert="horz">
            <a:spAutoFit/>
          </a:bodyPr>
          <a:lstStyle/>
          <a:p>
            <a:pPr marL="12700">
              <a:lnSpc>
                <a:spcPct val="100000"/>
              </a:lnSpc>
              <a:spcBef>
                <a:spcPts val="600"/>
              </a:spcBef>
            </a:pPr>
            <a:r>
              <a:rPr dirty="0" sz="1500" spc="-10" b="1">
                <a:solidFill>
                  <a:srgbClr val="0E2A44"/>
                </a:solidFill>
                <a:latin typeface="Calibri"/>
                <a:cs typeface="Calibri"/>
              </a:rPr>
              <a:t>Proposed Budget</a:t>
            </a:r>
            <a:endParaRPr sz="1500">
              <a:latin typeface="Calibri"/>
              <a:cs typeface="Calibri"/>
            </a:endParaRPr>
          </a:p>
          <a:p>
            <a:pPr marL="12700">
              <a:lnSpc>
                <a:spcPct val="100000"/>
              </a:lnSpc>
              <a:spcBef>
                <a:spcPts val="385"/>
              </a:spcBef>
            </a:pPr>
            <a:r>
              <a:rPr dirty="0" sz="1150">
                <a:solidFill>
                  <a:srgbClr val="44515E"/>
                </a:solidFill>
                <a:latin typeface="Calibri"/>
                <a:cs typeface="Calibri"/>
              </a:rPr>
              <a:t>Staff</a:t>
            </a:r>
            <a:r>
              <a:rPr dirty="0" sz="1150" spc="-20">
                <a:solidFill>
                  <a:srgbClr val="44515E"/>
                </a:solidFill>
                <a:latin typeface="Calibri"/>
                <a:cs typeface="Calibri"/>
              </a:rPr>
              <a:t> </a:t>
            </a:r>
            <a:r>
              <a:rPr dirty="0" sz="1150">
                <a:solidFill>
                  <a:srgbClr val="44515E"/>
                </a:solidFill>
                <a:latin typeface="Calibri"/>
                <a:cs typeface="Calibri"/>
              </a:rPr>
              <a:t>presentation</a:t>
            </a:r>
            <a:r>
              <a:rPr dirty="0" sz="1150" spc="-20">
                <a:solidFill>
                  <a:srgbClr val="44515E"/>
                </a:solidFill>
                <a:latin typeface="Calibri"/>
                <a:cs typeface="Calibri"/>
              </a:rPr>
              <a:t> </a:t>
            </a:r>
            <a:r>
              <a:rPr dirty="0" sz="1150">
                <a:solidFill>
                  <a:srgbClr val="44515E"/>
                </a:solidFill>
                <a:latin typeface="Calibri"/>
                <a:cs typeface="Calibri"/>
              </a:rPr>
              <a:t>·</a:t>
            </a:r>
            <a:r>
              <a:rPr dirty="0" sz="1150" spc="-20">
                <a:solidFill>
                  <a:srgbClr val="44515E"/>
                </a:solidFill>
                <a:latin typeface="Calibri"/>
                <a:cs typeface="Calibri"/>
              </a:rPr>
              <a:t> </a:t>
            </a:r>
            <a:r>
              <a:rPr dirty="0" sz="1150">
                <a:solidFill>
                  <a:srgbClr val="44515E"/>
                </a:solidFill>
                <a:latin typeface="Calibri"/>
                <a:cs typeface="Calibri"/>
              </a:rPr>
              <a:t>public</a:t>
            </a:r>
            <a:r>
              <a:rPr dirty="0" sz="1150" spc="-25">
                <a:solidFill>
                  <a:srgbClr val="44515E"/>
                </a:solidFill>
                <a:latin typeface="Calibri"/>
                <a:cs typeface="Calibri"/>
              </a:rPr>
              <a:t> </a:t>
            </a:r>
            <a:r>
              <a:rPr dirty="0" sz="1150">
                <a:solidFill>
                  <a:srgbClr val="44515E"/>
                </a:solidFill>
                <a:latin typeface="Calibri"/>
                <a:cs typeface="Calibri"/>
              </a:rPr>
              <a:t>comment</a:t>
            </a:r>
            <a:r>
              <a:rPr dirty="0" sz="1150" spc="-35">
                <a:solidFill>
                  <a:srgbClr val="44515E"/>
                </a:solidFill>
                <a:latin typeface="Calibri"/>
                <a:cs typeface="Calibri"/>
              </a:rPr>
              <a:t> </a:t>
            </a:r>
            <a:r>
              <a:rPr dirty="0" sz="1150">
                <a:solidFill>
                  <a:srgbClr val="44515E"/>
                </a:solidFill>
                <a:latin typeface="Calibri"/>
                <a:cs typeface="Calibri"/>
              </a:rPr>
              <a:t>·</a:t>
            </a:r>
            <a:r>
              <a:rPr dirty="0" sz="1150" spc="-20">
                <a:solidFill>
                  <a:srgbClr val="44515E"/>
                </a:solidFill>
                <a:latin typeface="Calibri"/>
                <a:cs typeface="Calibri"/>
              </a:rPr>
              <a:t> </a:t>
            </a:r>
            <a:r>
              <a:rPr dirty="0" sz="1150">
                <a:solidFill>
                  <a:srgbClr val="44515E"/>
                </a:solidFill>
                <a:latin typeface="Calibri"/>
                <a:cs typeface="Calibri"/>
              </a:rPr>
              <a:t>discussion</a:t>
            </a:r>
            <a:r>
              <a:rPr dirty="0" sz="1150" spc="-40">
                <a:solidFill>
                  <a:srgbClr val="44515E"/>
                </a:solidFill>
                <a:latin typeface="Calibri"/>
                <a:cs typeface="Calibri"/>
              </a:rPr>
              <a:t> </a:t>
            </a:r>
            <a:r>
              <a:rPr dirty="0" sz="1150">
                <a:solidFill>
                  <a:srgbClr val="44515E"/>
                </a:solidFill>
                <a:latin typeface="Calibri"/>
                <a:cs typeface="Calibri"/>
              </a:rPr>
              <a:t>and</a:t>
            </a:r>
            <a:r>
              <a:rPr dirty="0" sz="1150" spc="-30">
                <a:solidFill>
                  <a:srgbClr val="44515E"/>
                </a:solidFill>
                <a:latin typeface="Calibri"/>
                <a:cs typeface="Calibri"/>
              </a:rPr>
              <a:t> </a:t>
            </a:r>
            <a:r>
              <a:rPr dirty="0" sz="1150" spc="-10">
                <a:solidFill>
                  <a:srgbClr val="44515E"/>
                </a:solidFill>
                <a:latin typeface="Calibri"/>
                <a:cs typeface="Calibri"/>
              </a:rPr>
              <a:t>comments</a:t>
            </a:r>
            <a:endParaRPr sz="1150">
              <a:latin typeface="Calibri"/>
              <a:cs typeface="Calibri"/>
            </a:endParaRPr>
          </a:p>
        </p:txBody>
      </p:sp>
      <p:grpSp>
        <p:nvGrpSpPr>
          <p:cNvPr id="32" name="object 32"/>
          <p:cNvGrpSpPr/>
          <p:nvPr/>
        </p:nvGrpSpPr>
        <p:grpSpPr>
          <a:xfrm>
            <a:off x="560577" y="4611370"/>
            <a:ext cx="342265" cy="342265"/>
            <a:chOff x="560577" y="4611370"/>
            <a:chExt cx="342265" cy="342265"/>
          </a:xfrm>
        </p:grpSpPr>
        <p:sp>
          <p:nvSpPr>
            <p:cNvPr id="33" name="object 33"/>
            <p:cNvSpPr/>
            <p:nvPr/>
          </p:nvSpPr>
          <p:spPr>
            <a:xfrm>
              <a:off x="566927" y="4617720"/>
              <a:ext cx="329565" cy="329565"/>
            </a:xfrm>
            <a:custGeom>
              <a:avLst/>
              <a:gdLst/>
              <a:ahLst/>
              <a:cxnLst/>
              <a:rect l="l" t="t" r="r" b="b"/>
              <a:pathLst>
                <a:path w="329565" h="329564">
                  <a:moveTo>
                    <a:pt x="164592" y="0"/>
                  </a:moveTo>
                  <a:lnTo>
                    <a:pt x="120835" y="5877"/>
                  </a:lnTo>
                  <a:lnTo>
                    <a:pt x="81517" y="22464"/>
                  </a:lnTo>
                  <a:lnTo>
                    <a:pt x="48206" y="48196"/>
                  </a:lnTo>
                  <a:lnTo>
                    <a:pt x="22470" y="81505"/>
                  </a:lnTo>
                  <a:lnTo>
                    <a:pt x="5879" y="120826"/>
                  </a:lnTo>
                  <a:lnTo>
                    <a:pt x="0" y="164591"/>
                  </a:lnTo>
                  <a:lnTo>
                    <a:pt x="5879" y="208357"/>
                  </a:lnTo>
                  <a:lnTo>
                    <a:pt x="22470" y="247678"/>
                  </a:lnTo>
                  <a:lnTo>
                    <a:pt x="48206" y="280987"/>
                  </a:lnTo>
                  <a:lnTo>
                    <a:pt x="81517" y="306719"/>
                  </a:lnTo>
                  <a:lnTo>
                    <a:pt x="120835" y="323306"/>
                  </a:lnTo>
                  <a:lnTo>
                    <a:pt x="164592" y="329183"/>
                  </a:lnTo>
                  <a:lnTo>
                    <a:pt x="208348" y="323306"/>
                  </a:lnTo>
                  <a:lnTo>
                    <a:pt x="247666" y="306719"/>
                  </a:lnTo>
                  <a:lnTo>
                    <a:pt x="280977" y="280987"/>
                  </a:lnTo>
                  <a:lnTo>
                    <a:pt x="306713" y="247678"/>
                  </a:lnTo>
                  <a:lnTo>
                    <a:pt x="323304" y="208357"/>
                  </a:lnTo>
                  <a:lnTo>
                    <a:pt x="329184" y="164591"/>
                  </a:lnTo>
                  <a:lnTo>
                    <a:pt x="323304" y="120826"/>
                  </a:lnTo>
                  <a:lnTo>
                    <a:pt x="306713" y="81505"/>
                  </a:lnTo>
                  <a:lnTo>
                    <a:pt x="280977" y="48196"/>
                  </a:lnTo>
                  <a:lnTo>
                    <a:pt x="247666" y="22464"/>
                  </a:lnTo>
                  <a:lnTo>
                    <a:pt x="208348" y="5877"/>
                  </a:lnTo>
                  <a:lnTo>
                    <a:pt x="164592" y="0"/>
                  </a:lnTo>
                  <a:close/>
                </a:path>
              </a:pathLst>
            </a:custGeom>
            <a:solidFill>
              <a:srgbClr val="0E2A44"/>
            </a:solidFill>
          </p:spPr>
          <p:txBody>
            <a:bodyPr wrap="square" lIns="0" tIns="0" rIns="0" bIns="0" rtlCol="0"/>
            <a:lstStyle/>
            <a:p/>
          </p:txBody>
        </p:sp>
        <p:sp>
          <p:nvSpPr>
            <p:cNvPr id="34" name="object 34"/>
            <p:cNvSpPr/>
            <p:nvPr/>
          </p:nvSpPr>
          <p:spPr>
            <a:xfrm>
              <a:off x="566927" y="4617720"/>
              <a:ext cx="329565" cy="329565"/>
            </a:xfrm>
            <a:custGeom>
              <a:avLst/>
              <a:gdLst/>
              <a:ahLst/>
              <a:cxnLst/>
              <a:rect l="l" t="t" r="r" b="b"/>
              <a:pathLst>
                <a:path w="329565" h="329564">
                  <a:moveTo>
                    <a:pt x="0" y="164591"/>
                  </a:moveTo>
                  <a:lnTo>
                    <a:pt x="5879" y="120826"/>
                  </a:lnTo>
                  <a:lnTo>
                    <a:pt x="22470" y="81505"/>
                  </a:lnTo>
                  <a:lnTo>
                    <a:pt x="48206" y="48196"/>
                  </a:lnTo>
                  <a:lnTo>
                    <a:pt x="81517" y="22464"/>
                  </a:lnTo>
                  <a:lnTo>
                    <a:pt x="120835" y="5877"/>
                  </a:lnTo>
                  <a:lnTo>
                    <a:pt x="164592" y="0"/>
                  </a:lnTo>
                  <a:lnTo>
                    <a:pt x="208348" y="5877"/>
                  </a:lnTo>
                  <a:lnTo>
                    <a:pt x="247666" y="22464"/>
                  </a:lnTo>
                  <a:lnTo>
                    <a:pt x="280977" y="48196"/>
                  </a:lnTo>
                  <a:lnTo>
                    <a:pt x="306713" y="81505"/>
                  </a:lnTo>
                  <a:lnTo>
                    <a:pt x="323304" y="120826"/>
                  </a:lnTo>
                  <a:lnTo>
                    <a:pt x="329184" y="164591"/>
                  </a:lnTo>
                  <a:lnTo>
                    <a:pt x="323304" y="208357"/>
                  </a:lnTo>
                  <a:lnTo>
                    <a:pt x="306713" y="247678"/>
                  </a:lnTo>
                  <a:lnTo>
                    <a:pt x="280977" y="280987"/>
                  </a:lnTo>
                  <a:lnTo>
                    <a:pt x="247666" y="306719"/>
                  </a:lnTo>
                  <a:lnTo>
                    <a:pt x="208348" y="323306"/>
                  </a:lnTo>
                  <a:lnTo>
                    <a:pt x="164592" y="329183"/>
                  </a:lnTo>
                  <a:lnTo>
                    <a:pt x="120835" y="323306"/>
                  </a:lnTo>
                  <a:lnTo>
                    <a:pt x="81517" y="306719"/>
                  </a:lnTo>
                  <a:lnTo>
                    <a:pt x="48206" y="280987"/>
                  </a:lnTo>
                  <a:lnTo>
                    <a:pt x="22470" y="247678"/>
                  </a:lnTo>
                  <a:lnTo>
                    <a:pt x="5879" y="208357"/>
                  </a:lnTo>
                  <a:lnTo>
                    <a:pt x="0" y="164591"/>
                  </a:lnTo>
                  <a:close/>
                </a:path>
              </a:pathLst>
            </a:custGeom>
            <a:ln w="12700">
              <a:solidFill>
                <a:srgbClr val="333333"/>
              </a:solidFill>
            </a:ln>
          </p:spPr>
          <p:txBody>
            <a:bodyPr wrap="square" lIns="0" tIns="0" rIns="0" bIns="0" rtlCol="0"/>
            <a:lstStyle/>
            <a:p/>
          </p:txBody>
        </p:sp>
      </p:grpSp>
      <p:sp>
        <p:nvSpPr>
          <p:cNvPr id="35" name="object 35"/>
          <p:cNvSpPr txBox="1"/>
          <p:nvPr/>
        </p:nvSpPr>
        <p:spPr>
          <a:xfrm>
            <a:off x="679500" y="4674489"/>
            <a:ext cx="102870" cy="208279"/>
          </a:xfrm>
          <a:prstGeom prst="rect">
            <a:avLst/>
          </a:prstGeom>
        </p:spPr>
        <p:txBody>
          <a:bodyPr wrap="square" lIns="0" tIns="12700" rIns="0" bIns="0" rtlCol="0" vert="horz">
            <a:spAutoFit/>
          </a:bodyPr>
          <a:lstStyle/>
          <a:p>
            <a:pPr marL="12700">
              <a:lnSpc>
                <a:spcPct val="100000"/>
              </a:lnSpc>
              <a:spcBef>
                <a:spcPts val="100"/>
              </a:spcBef>
            </a:pPr>
            <a:r>
              <a:rPr dirty="0" sz="1200" spc="-50" b="1">
                <a:solidFill>
                  <a:srgbClr val="FFFFFF"/>
                </a:solidFill>
                <a:latin typeface="Calibri"/>
                <a:cs typeface="Calibri"/>
              </a:rPr>
              <a:t>6</a:t>
            </a:r>
            <a:endParaRPr sz="1200">
              <a:latin typeface="Calibri"/>
              <a:cs typeface="Calibri"/>
            </a:endParaRPr>
          </a:p>
        </p:txBody>
      </p:sp>
      <p:sp>
        <p:nvSpPr>
          <p:cNvPr id="36" name="object 36"/>
          <p:cNvSpPr txBox="1"/>
          <p:nvPr/>
        </p:nvSpPr>
        <p:spPr>
          <a:xfrm>
            <a:off x="1057147" y="4493640"/>
            <a:ext cx="3315335" cy="542290"/>
          </a:xfrm>
          <a:prstGeom prst="rect">
            <a:avLst/>
          </a:prstGeom>
        </p:spPr>
        <p:txBody>
          <a:bodyPr wrap="square" lIns="0" tIns="76200" rIns="0" bIns="0" rtlCol="0" vert="horz">
            <a:spAutoFit/>
          </a:bodyPr>
          <a:lstStyle/>
          <a:p>
            <a:pPr marL="12700">
              <a:lnSpc>
                <a:spcPct val="100000"/>
              </a:lnSpc>
              <a:spcBef>
                <a:spcPts val="600"/>
              </a:spcBef>
            </a:pPr>
            <a:r>
              <a:rPr dirty="0" sz="1500" spc="-25" b="1">
                <a:solidFill>
                  <a:srgbClr val="0E2A44"/>
                </a:solidFill>
                <a:latin typeface="Calibri"/>
                <a:cs typeface="Calibri"/>
              </a:rPr>
              <a:t>Final Adoption — Resolution 2026-18</a:t>
            </a:r>
            <a:r>
              <a:rPr dirty="0" sz="1500" b="1">
                <a:solidFill>
                  <a:srgbClr val="0E2A44"/>
                </a:solidFill>
                <a:latin typeface="Calibri"/>
                <a:cs typeface="Calibri"/>
              </a:rPr>
              <a:t/>
            </a:r>
            <a:r>
              <a:rPr dirty="0" sz="1500" spc="-35" b="1">
                <a:solidFill>
                  <a:srgbClr val="0E2A44"/>
                </a:solidFill>
                <a:latin typeface="Calibri"/>
                <a:cs typeface="Calibri"/>
              </a:rPr>
              <a:t/>
            </a:r>
            <a:r>
              <a:rPr dirty="0" sz="1500" b="1">
                <a:solidFill>
                  <a:srgbClr val="0E2A44"/>
                </a:solidFill>
                <a:latin typeface="Calibri"/>
                <a:cs typeface="Calibri"/>
              </a:rPr>
              <a:t/>
            </a:r>
            <a:r>
              <a:rPr dirty="0" sz="1500" spc="5" b="1">
                <a:solidFill>
                  <a:srgbClr val="0E2A44"/>
                </a:solidFill>
                <a:latin typeface="Calibri"/>
                <a:cs typeface="Calibri"/>
              </a:rPr>
              <a:t/>
            </a:r>
            <a:r>
              <a:rPr dirty="0" sz="1500" b="1">
                <a:solidFill>
                  <a:srgbClr val="0E2A44"/>
                </a:solidFill>
                <a:latin typeface="Calibri"/>
                <a:cs typeface="Calibri"/>
              </a:rPr>
              <a:t/>
            </a:r>
            <a:r>
              <a:rPr dirty="0" sz="1500" spc="-20" b="1">
                <a:solidFill>
                  <a:srgbClr val="0E2A44"/>
                </a:solidFill>
                <a:latin typeface="Calibri"/>
                <a:cs typeface="Calibri"/>
              </a:rPr>
              <a:t/>
            </a:r>
            <a:r>
              <a:rPr dirty="0" sz="1500" spc="-25" b="1">
                <a:solidFill>
                  <a:srgbClr val="0E2A44"/>
                </a:solidFill>
                <a:latin typeface="Calibri"/>
                <a:cs typeface="Calibri"/>
              </a:rPr>
              <a:t/>
            </a:r>
            <a:endParaRPr sz="1500">
              <a:latin typeface="Calibri"/>
              <a:cs typeface="Calibri"/>
            </a:endParaRPr>
          </a:p>
          <a:p>
            <a:pPr marL="12700">
              <a:lnSpc>
                <a:spcPct val="100000"/>
              </a:lnSpc>
              <a:spcBef>
                <a:spcPts val="385"/>
              </a:spcBef>
            </a:pPr>
            <a:r>
              <a:rPr dirty="0" sz="1150">
                <a:solidFill>
                  <a:srgbClr val="44515E"/>
                </a:solidFill>
                <a:latin typeface="Calibri"/>
                <a:cs typeface="Calibri"/>
              </a:rPr>
              <a:t>Final FY budget</a:t>
            </a:r>
            <a:r>
              <a:rPr dirty="0" sz="1150" spc="-15">
                <a:solidFill>
                  <a:srgbClr val="44515E"/>
                </a:solidFill>
                <a:latin typeface="Calibri"/>
                <a:cs typeface="Calibri"/>
              </a:rPr>
              <a:t/>
            </a:r>
            <a:r>
              <a:rPr dirty="0" sz="1150">
                <a:solidFill>
                  <a:srgbClr val="44515E"/>
                </a:solidFill>
                <a:latin typeface="Calibri"/>
                <a:cs typeface="Calibri"/>
              </a:rPr>
              <a:t/>
            </a:r>
            <a:r>
              <a:rPr dirty="0" sz="1150" spc="-30">
                <a:solidFill>
                  <a:srgbClr val="44515E"/>
                </a:solidFill>
                <a:latin typeface="Calibri"/>
                <a:cs typeface="Calibri"/>
              </a:rPr>
              <a:t/>
            </a:r>
            <a:r>
              <a:rPr dirty="0" sz="1150" spc="-10">
                <a:solidFill>
                  <a:srgbClr val="44515E"/>
                </a:solidFill>
                <a:latin typeface="Calibri"/>
                <a:cs typeface="Calibri"/>
              </a:rPr>
              <a:t/>
            </a:r>
            <a:endParaRPr sz="1150">
              <a:latin typeface="Calibri"/>
              <a:cs typeface="Calibri"/>
            </a:endParaRPr>
          </a:p>
        </p:txBody>
      </p:sp>
      <p:grpSp>
        <p:nvGrpSpPr>
          <p:cNvPr id="37" name="object 37"/>
          <p:cNvGrpSpPr/>
          <p:nvPr/>
        </p:nvGrpSpPr>
        <p:grpSpPr>
          <a:xfrm>
            <a:off x="560577" y="5306314"/>
            <a:ext cx="342265" cy="342265"/>
            <a:chOff x="560577" y="5306314"/>
            <a:chExt cx="342265" cy="342265"/>
          </a:xfrm>
        </p:grpSpPr>
        <p:sp>
          <p:nvSpPr>
            <p:cNvPr id="38" name="object 38"/>
            <p:cNvSpPr/>
            <p:nvPr/>
          </p:nvSpPr>
          <p:spPr>
            <a:xfrm>
              <a:off x="566927" y="5312664"/>
              <a:ext cx="329565" cy="329565"/>
            </a:xfrm>
            <a:custGeom>
              <a:avLst/>
              <a:gdLst/>
              <a:ahLst/>
              <a:cxnLst/>
              <a:rect l="l" t="t" r="r" b="b"/>
              <a:pathLst>
                <a:path w="329565" h="329564">
                  <a:moveTo>
                    <a:pt x="164592" y="0"/>
                  </a:moveTo>
                  <a:lnTo>
                    <a:pt x="120835" y="5877"/>
                  </a:lnTo>
                  <a:lnTo>
                    <a:pt x="81517" y="22464"/>
                  </a:lnTo>
                  <a:lnTo>
                    <a:pt x="48206" y="48196"/>
                  </a:lnTo>
                  <a:lnTo>
                    <a:pt x="22470" y="81505"/>
                  </a:lnTo>
                  <a:lnTo>
                    <a:pt x="5879" y="120826"/>
                  </a:lnTo>
                  <a:lnTo>
                    <a:pt x="0" y="164592"/>
                  </a:lnTo>
                  <a:lnTo>
                    <a:pt x="5879" y="208357"/>
                  </a:lnTo>
                  <a:lnTo>
                    <a:pt x="22470" y="247678"/>
                  </a:lnTo>
                  <a:lnTo>
                    <a:pt x="48206" y="280987"/>
                  </a:lnTo>
                  <a:lnTo>
                    <a:pt x="81517" y="306719"/>
                  </a:lnTo>
                  <a:lnTo>
                    <a:pt x="120835" y="323306"/>
                  </a:lnTo>
                  <a:lnTo>
                    <a:pt x="164592" y="329184"/>
                  </a:lnTo>
                  <a:lnTo>
                    <a:pt x="208348" y="323306"/>
                  </a:lnTo>
                  <a:lnTo>
                    <a:pt x="247666" y="306719"/>
                  </a:lnTo>
                  <a:lnTo>
                    <a:pt x="280977" y="280987"/>
                  </a:lnTo>
                  <a:lnTo>
                    <a:pt x="306713" y="247678"/>
                  </a:lnTo>
                  <a:lnTo>
                    <a:pt x="323304" y="208357"/>
                  </a:lnTo>
                  <a:lnTo>
                    <a:pt x="329184" y="164592"/>
                  </a:lnTo>
                  <a:lnTo>
                    <a:pt x="323304" y="120826"/>
                  </a:lnTo>
                  <a:lnTo>
                    <a:pt x="306713" y="81505"/>
                  </a:lnTo>
                  <a:lnTo>
                    <a:pt x="280977" y="48196"/>
                  </a:lnTo>
                  <a:lnTo>
                    <a:pt x="247666" y="22464"/>
                  </a:lnTo>
                  <a:lnTo>
                    <a:pt x="208348" y="5877"/>
                  </a:lnTo>
                  <a:lnTo>
                    <a:pt x="164592" y="0"/>
                  </a:lnTo>
                  <a:close/>
                </a:path>
              </a:pathLst>
            </a:custGeom>
            <a:solidFill>
              <a:srgbClr val="1B6CA8"/>
            </a:solidFill>
          </p:spPr>
          <p:txBody>
            <a:bodyPr wrap="square" lIns="0" tIns="0" rIns="0" bIns="0" rtlCol="0"/>
            <a:lstStyle/>
            <a:p/>
          </p:txBody>
        </p:sp>
        <p:sp>
          <p:nvSpPr>
            <p:cNvPr id="39" name="object 39"/>
            <p:cNvSpPr/>
            <p:nvPr/>
          </p:nvSpPr>
          <p:spPr>
            <a:xfrm>
              <a:off x="566927" y="5312664"/>
              <a:ext cx="329565" cy="329565"/>
            </a:xfrm>
            <a:custGeom>
              <a:avLst/>
              <a:gdLst/>
              <a:ahLst/>
              <a:cxnLst/>
              <a:rect l="l" t="t" r="r" b="b"/>
              <a:pathLst>
                <a:path w="329565" h="329564">
                  <a:moveTo>
                    <a:pt x="0" y="164592"/>
                  </a:moveTo>
                  <a:lnTo>
                    <a:pt x="5879" y="120826"/>
                  </a:lnTo>
                  <a:lnTo>
                    <a:pt x="22470" y="81505"/>
                  </a:lnTo>
                  <a:lnTo>
                    <a:pt x="48206" y="48196"/>
                  </a:lnTo>
                  <a:lnTo>
                    <a:pt x="81517" y="22464"/>
                  </a:lnTo>
                  <a:lnTo>
                    <a:pt x="120835" y="5877"/>
                  </a:lnTo>
                  <a:lnTo>
                    <a:pt x="164592" y="0"/>
                  </a:lnTo>
                  <a:lnTo>
                    <a:pt x="208348" y="5877"/>
                  </a:lnTo>
                  <a:lnTo>
                    <a:pt x="247666" y="22464"/>
                  </a:lnTo>
                  <a:lnTo>
                    <a:pt x="280977" y="48196"/>
                  </a:lnTo>
                  <a:lnTo>
                    <a:pt x="306713" y="81505"/>
                  </a:lnTo>
                  <a:lnTo>
                    <a:pt x="323304" y="120826"/>
                  </a:lnTo>
                  <a:lnTo>
                    <a:pt x="329184" y="164592"/>
                  </a:lnTo>
                  <a:lnTo>
                    <a:pt x="323304" y="208357"/>
                  </a:lnTo>
                  <a:lnTo>
                    <a:pt x="306713" y="247678"/>
                  </a:lnTo>
                  <a:lnTo>
                    <a:pt x="280977" y="280987"/>
                  </a:lnTo>
                  <a:lnTo>
                    <a:pt x="247666" y="306719"/>
                  </a:lnTo>
                  <a:lnTo>
                    <a:pt x="208348" y="323306"/>
                  </a:lnTo>
                  <a:lnTo>
                    <a:pt x="164592" y="329184"/>
                  </a:lnTo>
                  <a:lnTo>
                    <a:pt x="120835" y="323306"/>
                  </a:lnTo>
                  <a:lnTo>
                    <a:pt x="81517" y="306719"/>
                  </a:lnTo>
                  <a:lnTo>
                    <a:pt x="48206" y="280987"/>
                  </a:lnTo>
                  <a:lnTo>
                    <a:pt x="22470" y="247678"/>
                  </a:lnTo>
                  <a:lnTo>
                    <a:pt x="5879" y="208357"/>
                  </a:lnTo>
                  <a:lnTo>
                    <a:pt x="0" y="164592"/>
                  </a:lnTo>
                  <a:close/>
                </a:path>
              </a:pathLst>
            </a:custGeom>
            <a:ln w="12700">
              <a:solidFill>
                <a:srgbClr val="333333"/>
              </a:solidFill>
            </a:ln>
          </p:spPr>
          <p:txBody>
            <a:bodyPr wrap="square" lIns="0" tIns="0" rIns="0" bIns="0" rtlCol="0"/>
            <a:lstStyle/>
            <a:p/>
          </p:txBody>
        </p:sp>
      </p:grpSp>
      <p:sp>
        <p:nvSpPr>
          <p:cNvPr id="40" name="object 40"/>
          <p:cNvSpPr txBox="1"/>
          <p:nvPr/>
        </p:nvSpPr>
        <p:spPr>
          <a:xfrm>
            <a:off x="679500" y="5369814"/>
            <a:ext cx="102870" cy="208279"/>
          </a:xfrm>
          <a:prstGeom prst="rect">
            <a:avLst/>
          </a:prstGeom>
        </p:spPr>
        <p:txBody>
          <a:bodyPr wrap="square" lIns="0" tIns="12700" rIns="0" bIns="0" rtlCol="0" vert="horz">
            <a:spAutoFit/>
          </a:bodyPr>
          <a:lstStyle/>
          <a:p>
            <a:pPr marL="12700">
              <a:lnSpc>
                <a:spcPct val="100000"/>
              </a:lnSpc>
              <a:spcBef>
                <a:spcPts val="100"/>
              </a:spcBef>
            </a:pPr>
            <a:r>
              <a:rPr dirty="0" sz="1200" spc="-50" b="1">
                <a:solidFill>
                  <a:srgbClr val="FFFFFF"/>
                </a:solidFill>
                <a:latin typeface="Calibri"/>
                <a:cs typeface="Calibri"/>
              </a:rPr>
              <a:t>7</a:t>
            </a:r>
            <a:endParaRPr sz="1200">
              <a:latin typeface="Calibri"/>
              <a:cs typeface="Calibri"/>
            </a:endParaRPr>
          </a:p>
        </p:txBody>
      </p:sp>
      <p:sp>
        <p:nvSpPr>
          <p:cNvPr id="41" name="object 41"/>
          <p:cNvSpPr txBox="1"/>
          <p:nvPr/>
        </p:nvSpPr>
        <p:spPr>
          <a:xfrm>
            <a:off x="1057147" y="5189032"/>
            <a:ext cx="2546985" cy="542290"/>
          </a:xfrm>
          <a:prstGeom prst="rect">
            <a:avLst/>
          </a:prstGeom>
        </p:spPr>
        <p:txBody>
          <a:bodyPr wrap="square" lIns="0" tIns="76200" rIns="0" bIns="0" rtlCol="0" vert="horz">
            <a:spAutoFit/>
          </a:bodyPr>
          <a:lstStyle/>
          <a:p>
            <a:pPr marL="12700">
              <a:lnSpc>
                <a:spcPct val="100000"/>
              </a:lnSpc>
              <a:spcBef>
                <a:spcPts val="600"/>
              </a:spcBef>
            </a:pPr>
            <a:r>
              <a:rPr dirty="0" sz="1500" b="1">
                <a:solidFill>
                  <a:srgbClr val="0E2A44"/>
                </a:solidFill>
                <a:latin typeface="Calibri"/>
                <a:cs typeface="Calibri"/>
              </a:rPr>
              <a:t>Next</a:t>
            </a:r>
            <a:r>
              <a:rPr dirty="0" sz="1500" spc="-30" b="1">
                <a:solidFill>
                  <a:srgbClr val="0E2A44"/>
                </a:solidFill>
                <a:latin typeface="Calibri"/>
                <a:cs typeface="Calibri"/>
              </a:rPr>
              <a:t> </a:t>
            </a:r>
            <a:r>
              <a:rPr dirty="0" sz="1500" b="1">
                <a:solidFill>
                  <a:srgbClr val="0E2A44"/>
                </a:solidFill>
                <a:latin typeface="Calibri"/>
                <a:cs typeface="Calibri"/>
              </a:rPr>
              <a:t>Meeting</a:t>
            </a:r>
            <a:r>
              <a:rPr dirty="0" sz="1500" spc="-30" b="1">
                <a:solidFill>
                  <a:srgbClr val="0E2A44"/>
                </a:solidFill>
                <a:latin typeface="Calibri"/>
                <a:cs typeface="Calibri"/>
              </a:rPr>
              <a:t> </a:t>
            </a:r>
            <a:r>
              <a:rPr dirty="0" sz="1500" b="1">
                <a:solidFill>
                  <a:srgbClr val="0E2A44"/>
                </a:solidFill>
                <a:latin typeface="Calibri"/>
                <a:cs typeface="Calibri"/>
              </a:rPr>
              <a:t>and</a:t>
            </a:r>
            <a:r>
              <a:rPr dirty="0" sz="1500" spc="-40" b="1">
                <a:solidFill>
                  <a:srgbClr val="0E2A44"/>
                </a:solidFill>
                <a:latin typeface="Calibri"/>
                <a:cs typeface="Calibri"/>
              </a:rPr>
              <a:t> </a:t>
            </a:r>
            <a:r>
              <a:rPr dirty="0" sz="1500" spc="-10" b="1">
                <a:solidFill>
                  <a:srgbClr val="0E2A44"/>
                </a:solidFill>
                <a:latin typeface="Calibri"/>
                <a:cs typeface="Calibri"/>
              </a:rPr>
              <a:t>Adjournment</a:t>
            </a:r>
            <a:endParaRPr sz="1500">
              <a:latin typeface="Calibri"/>
              <a:cs typeface="Calibri"/>
            </a:endParaRPr>
          </a:p>
          <a:p>
            <a:pPr marL="12700">
              <a:lnSpc>
                <a:spcPct val="100000"/>
              </a:lnSpc>
              <a:spcBef>
                <a:spcPts val="385"/>
              </a:spcBef>
            </a:pPr>
            <a:r>
              <a:rPr dirty="0" sz="1150">
                <a:solidFill>
                  <a:srgbClr val="44515E"/>
                </a:solidFill>
                <a:latin typeface="Calibri"/>
                <a:cs typeface="Calibri"/>
              </a:rPr>
              <a:t>October 14, 2026 at 9:00 AM</a:t>
            </a:r>
            <a:r>
              <a:rPr dirty="0" sz="1150" spc="-25">
                <a:solidFill>
                  <a:srgbClr val="44515E"/>
                </a:solidFill>
                <a:latin typeface="Calibri"/>
                <a:cs typeface="Calibri"/>
              </a:rPr>
              <a:t/>
            </a:r>
            <a:r>
              <a:rPr dirty="0" sz="1150">
                <a:solidFill>
                  <a:srgbClr val="44515E"/>
                </a:solidFill>
                <a:latin typeface="Calibri"/>
                <a:cs typeface="Calibri"/>
              </a:rPr>
              <a:t/>
            </a:r>
            <a:r>
              <a:rPr dirty="0" sz="1150" spc="-20">
                <a:solidFill>
                  <a:srgbClr val="44515E"/>
                </a:solidFill>
                <a:latin typeface="Calibri"/>
                <a:cs typeface="Calibri"/>
              </a:rPr>
              <a:t/>
            </a:r>
            <a:r>
              <a:rPr dirty="0" sz="1150">
                <a:solidFill>
                  <a:srgbClr val="44515E"/>
                </a:solidFill>
                <a:latin typeface="Calibri"/>
                <a:cs typeface="Calibri"/>
              </a:rPr>
              <a:t/>
            </a:r>
            <a:r>
              <a:rPr dirty="0" sz="1150" spc="-15">
                <a:solidFill>
                  <a:srgbClr val="44515E"/>
                </a:solidFill>
                <a:latin typeface="Calibri"/>
                <a:cs typeface="Calibri"/>
              </a:rPr>
              <a:t/>
            </a:r>
            <a:r>
              <a:rPr dirty="0" sz="1150">
                <a:solidFill>
                  <a:srgbClr val="44515E"/>
                </a:solidFill>
                <a:latin typeface="Calibri"/>
                <a:cs typeface="Calibri"/>
              </a:rPr>
              <a:t/>
            </a:r>
            <a:r>
              <a:rPr dirty="0" sz="1150" spc="-5">
                <a:solidFill>
                  <a:srgbClr val="44515E"/>
                </a:solidFill>
                <a:latin typeface="Calibri"/>
                <a:cs typeface="Calibri"/>
              </a:rPr>
              <a:t/>
            </a:r>
            <a:r>
              <a:rPr dirty="0" sz="1150">
                <a:solidFill>
                  <a:srgbClr val="44515E"/>
                </a:solidFill>
                <a:latin typeface="Calibri"/>
                <a:cs typeface="Calibri"/>
              </a:rPr>
              <a:t/>
            </a:r>
            <a:r>
              <a:rPr dirty="0" sz="1150" spc="-5">
                <a:solidFill>
                  <a:srgbClr val="44515E"/>
                </a:solidFill>
                <a:latin typeface="Calibri"/>
                <a:cs typeface="Calibri"/>
              </a:rPr>
              <a:t/>
            </a:r>
            <a:r>
              <a:rPr dirty="0" sz="1150" spc="-25">
                <a:solidFill>
                  <a:srgbClr val="44515E"/>
                </a:solidFill>
                <a:latin typeface="Calibri"/>
                <a:cs typeface="Calibri"/>
              </a:rPr>
              <a:t/>
            </a:r>
            <a:endParaRPr sz="1150">
              <a:latin typeface="Calibri"/>
              <a:cs typeface="Calibri"/>
            </a:endParaRPr>
          </a:p>
        </p:txBody>
      </p:sp>
      <p:grpSp>
        <p:nvGrpSpPr>
          <p:cNvPr id="42" name="object 42"/>
          <p:cNvGrpSpPr/>
          <p:nvPr/>
        </p:nvGrpSpPr>
        <p:grpSpPr>
          <a:xfrm>
            <a:off x="7511605" y="1321117"/>
            <a:ext cx="4117975" cy="4398645"/>
            <a:chOff x="7511605" y="1321117"/>
            <a:chExt cx="4117975" cy="4398645"/>
          </a:xfrm>
        </p:grpSpPr>
        <p:sp>
          <p:nvSpPr>
            <p:cNvPr id="43" name="object 43"/>
            <p:cNvSpPr/>
            <p:nvPr/>
          </p:nvSpPr>
          <p:spPr>
            <a:xfrm>
              <a:off x="7516368" y="1325880"/>
              <a:ext cx="4108450" cy="4389120"/>
            </a:xfrm>
            <a:custGeom>
              <a:avLst/>
              <a:gdLst/>
              <a:ahLst/>
              <a:cxnLst/>
              <a:rect l="l" t="t" r="r" b="b"/>
              <a:pathLst>
                <a:path w="4108450" h="4389120">
                  <a:moveTo>
                    <a:pt x="4053585" y="0"/>
                  </a:moveTo>
                  <a:lnTo>
                    <a:pt x="54863" y="0"/>
                  </a:lnTo>
                  <a:lnTo>
                    <a:pt x="33486" y="4304"/>
                  </a:lnTo>
                  <a:lnTo>
                    <a:pt x="16049" y="16049"/>
                  </a:lnTo>
                  <a:lnTo>
                    <a:pt x="4304" y="33486"/>
                  </a:lnTo>
                  <a:lnTo>
                    <a:pt x="0" y="54864"/>
                  </a:lnTo>
                  <a:lnTo>
                    <a:pt x="0" y="4334268"/>
                  </a:lnTo>
                  <a:lnTo>
                    <a:pt x="4304" y="4355617"/>
                  </a:lnTo>
                  <a:lnTo>
                    <a:pt x="16049" y="4373052"/>
                  </a:lnTo>
                  <a:lnTo>
                    <a:pt x="33486" y="4384808"/>
                  </a:lnTo>
                  <a:lnTo>
                    <a:pt x="54863" y="4389120"/>
                  </a:lnTo>
                  <a:lnTo>
                    <a:pt x="4053585" y="4389120"/>
                  </a:lnTo>
                  <a:lnTo>
                    <a:pt x="4074910" y="4384808"/>
                  </a:lnTo>
                  <a:lnTo>
                    <a:pt x="4092352" y="4373052"/>
                  </a:lnTo>
                  <a:lnTo>
                    <a:pt x="4104128" y="4355617"/>
                  </a:lnTo>
                  <a:lnTo>
                    <a:pt x="4108450" y="4334268"/>
                  </a:lnTo>
                  <a:lnTo>
                    <a:pt x="4108450" y="54864"/>
                  </a:lnTo>
                  <a:lnTo>
                    <a:pt x="4104128" y="33486"/>
                  </a:lnTo>
                  <a:lnTo>
                    <a:pt x="4092352" y="16049"/>
                  </a:lnTo>
                  <a:lnTo>
                    <a:pt x="4074910" y="4304"/>
                  </a:lnTo>
                  <a:lnTo>
                    <a:pt x="4053585" y="0"/>
                  </a:lnTo>
                  <a:close/>
                </a:path>
              </a:pathLst>
            </a:custGeom>
            <a:solidFill>
              <a:srgbClr val="EAF0F7"/>
            </a:solidFill>
          </p:spPr>
          <p:txBody>
            <a:bodyPr wrap="square" lIns="0" tIns="0" rIns="0" bIns="0" rtlCol="0"/>
            <a:lstStyle/>
            <a:p/>
          </p:txBody>
        </p:sp>
        <p:sp>
          <p:nvSpPr>
            <p:cNvPr id="44" name="object 44"/>
            <p:cNvSpPr/>
            <p:nvPr/>
          </p:nvSpPr>
          <p:spPr>
            <a:xfrm>
              <a:off x="7516368" y="1325880"/>
              <a:ext cx="4108450" cy="4389120"/>
            </a:xfrm>
            <a:custGeom>
              <a:avLst/>
              <a:gdLst/>
              <a:ahLst/>
              <a:cxnLst/>
              <a:rect l="l" t="t" r="r" b="b"/>
              <a:pathLst>
                <a:path w="4108450" h="4389120">
                  <a:moveTo>
                    <a:pt x="0" y="54864"/>
                  </a:moveTo>
                  <a:lnTo>
                    <a:pt x="4304" y="33486"/>
                  </a:lnTo>
                  <a:lnTo>
                    <a:pt x="16049" y="16049"/>
                  </a:lnTo>
                  <a:lnTo>
                    <a:pt x="33486" y="4304"/>
                  </a:lnTo>
                  <a:lnTo>
                    <a:pt x="54863" y="0"/>
                  </a:lnTo>
                  <a:lnTo>
                    <a:pt x="4053585" y="0"/>
                  </a:lnTo>
                  <a:lnTo>
                    <a:pt x="4074910" y="4304"/>
                  </a:lnTo>
                  <a:lnTo>
                    <a:pt x="4092352" y="16049"/>
                  </a:lnTo>
                  <a:lnTo>
                    <a:pt x="4104128" y="33486"/>
                  </a:lnTo>
                  <a:lnTo>
                    <a:pt x="4108450" y="54864"/>
                  </a:lnTo>
                  <a:lnTo>
                    <a:pt x="4108450" y="4334268"/>
                  </a:lnTo>
                  <a:lnTo>
                    <a:pt x="4104128" y="4355617"/>
                  </a:lnTo>
                  <a:lnTo>
                    <a:pt x="4092352" y="4373052"/>
                  </a:lnTo>
                  <a:lnTo>
                    <a:pt x="4074910" y="4384808"/>
                  </a:lnTo>
                  <a:lnTo>
                    <a:pt x="4053585" y="4389120"/>
                  </a:lnTo>
                  <a:lnTo>
                    <a:pt x="54863" y="4389120"/>
                  </a:lnTo>
                  <a:lnTo>
                    <a:pt x="33486" y="4384808"/>
                  </a:lnTo>
                  <a:lnTo>
                    <a:pt x="16049" y="4373052"/>
                  </a:lnTo>
                  <a:lnTo>
                    <a:pt x="4304" y="4355617"/>
                  </a:lnTo>
                  <a:lnTo>
                    <a:pt x="0" y="4334268"/>
                  </a:lnTo>
                  <a:lnTo>
                    <a:pt x="0" y="54864"/>
                  </a:lnTo>
                  <a:close/>
                </a:path>
              </a:pathLst>
            </a:custGeom>
            <a:ln w="9525">
              <a:solidFill>
                <a:srgbClr val="C8D7E3"/>
              </a:solidFill>
            </a:ln>
          </p:spPr>
          <p:txBody>
            <a:bodyPr wrap="square" lIns="0" tIns="0" rIns="0" bIns="0" rtlCol="0"/>
            <a:lstStyle/>
            <a:p/>
          </p:txBody>
        </p:sp>
      </p:grpSp>
      <p:sp>
        <p:nvSpPr>
          <p:cNvPr id="45" name="object 45"/>
          <p:cNvSpPr txBox="1"/>
          <p:nvPr/>
        </p:nvSpPr>
        <p:spPr>
          <a:xfrm>
            <a:off x="7523282" y="1484121"/>
            <a:ext cx="4095115" cy="3176270"/>
          </a:xfrm>
          <a:prstGeom prst="rect">
            <a:avLst/>
          </a:prstGeom>
        </p:spPr>
        <p:txBody>
          <a:bodyPr wrap="square" lIns="0" tIns="12700" rIns="0" bIns="0" rtlCol="0" vert="horz">
            <a:spAutoFit/>
          </a:bodyPr>
          <a:lstStyle/>
          <a:p>
            <a:pPr marL="267970">
              <a:lnSpc>
                <a:spcPct val="100000"/>
              </a:lnSpc>
              <a:spcBef>
                <a:spcPts val="100"/>
              </a:spcBef>
            </a:pPr>
            <a:r>
              <a:rPr dirty="0" sz="1500" b="1">
                <a:solidFill>
                  <a:srgbClr val="0E2A44"/>
                </a:solidFill>
                <a:latin typeface="Calibri"/>
                <a:cs typeface="Calibri"/>
              </a:rPr>
              <a:t>Two final adoptions today</a:t>
            </a:r>
            <a:r>
              <a:rPr dirty="0" sz="1500" spc="-50" b="1">
                <a:solidFill>
                  <a:srgbClr val="0E2A44"/>
                </a:solidFill>
                <a:latin typeface="Calibri"/>
                <a:cs typeface="Calibri"/>
              </a:rPr>
              <a:t/>
            </a:r>
            <a:r>
              <a:rPr dirty="0" sz="1500" spc="-10" b="1">
                <a:solidFill>
                  <a:srgbClr val="0E2A44"/>
                </a:solidFill>
                <a:latin typeface="Calibri"/>
                <a:cs typeface="Calibri"/>
              </a:rPr>
              <a:t/>
            </a:r>
            <a:r>
              <a:rPr dirty="0" sz="1500" spc="-40" b="1">
                <a:solidFill>
                  <a:srgbClr val="0E2A44"/>
                </a:solidFill>
                <a:latin typeface="Calibri"/>
                <a:cs typeface="Calibri"/>
              </a:rPr>
              <a:t/>
            </a:r>
            <a:r>
              <a:rPr dirty="0" sz="1500" b="1">
                <a:solidFill>
                  <a:srgbClr val="0E2A44"/>
                </a:solidFill>
                <a:latin typeface="Calibri"/>
                <a:cs typeface="Calibri"/>
              </a:rPr>
              <a:t/>
            </a:r>
            <a:r>
              <a:rPr dirty="0" sz="1500" spc="-35" b="1">
                <a:solidFill>
                  <a:srgbClr val="0E2A44"/>
                </a:solidFill>
                <a:latin typeface="Calibri"/>
                <a:cs typeface="Calibri"/>
              </a:rPr>
              <a:t/>
            </a:r>
            <a:r>
              <a:rPr dirty="0" sz="1500" spc="-20" b="1">
                <a:solidFill>
                  <a:srgbClr val="0E2A44"/>
                </a:solidFill>
                <a:latin typeface="Calibri"/>
                <a:cs typeface="Calibri"/>
              </a:rPr>
              <a:t/>
            </a:r>
            <a:endParaRPr sz="1500">
              <a:latin typeface="Calibri"/>
              <a:cs typeface="Calibri"/>
            </a:endParaRPr>
          </a:p>
          <a:p>
            <a:pPr marL="267970">
              <a:lnSpc>
                <a:spcPct val="100000"/>
              </a:lnSpc>
              <a:spcBef>
                <a:spcPts val="1590"/>
              </a:spcBef>
            </a:pPr>
            <a:r>
              <a:rPr dirty="0" sz="1350" spc="-10" b="1">
                <a:solidFill>
                  <a:srgbClr val="1B6CA8"/>
                </a:solidFill>
                <a:latin typeface="Calibri"/>
                <a:cs typeface="Calibri"/>
              </a:rPr>
              <a:t>Resolution 2026-17</a:t>
            </a:r>
            <a:r>
              <a:rPr dirty="0" sz="1350" spc="50" b="1">
                <a:solidFill>
                  <a:srgbClr val="1B6CA8"/>
                </a:solidFill>
                <a:latin typeface="Calibri"/>
                <a:cs typeface="Calibri"/>
              </a:rPr>
              <a:t/>
            </a:r>
            <a:r>
              <a:rPr dirty="0" sz="1350" spc="-10" b="1">
                <a:solidFill>
                  <a:srgbClr val="1B6CA8"/>
                </a:solidFill>
                <a:latin typeface="Calibri"/>
                <a:cs typeface="Calibri"/>
              </a:rPr>
              <a:t/>
            </a:r>
            <a:r>
              <a:rPr dirty="0" sz="1350" spc="-25" b="1">
                <a:solidFill>
                  <a:srgbClr val="1B6CA8"/>
                </a:solidFill>
                <a:latin typeface="Calibri"/>
                <a:cs typeface="Calibri"/>
              </a:rPr>
              <a:t/>
            </a:r>
            <a:endParaRPr sz="1350">
              <a:latin typeface="Calibri"/>
              <a:cs typeface="Calibri"/>
            </a:endParaRPr>
          </a:p>
          <a:p>
            <a:pPr marL="267970" marR="337185">
              <a:lnSpc>
                <a:spcPct val="111200"/>
              </a:lnSpc>
              <a:spcBef>
                <a:spcPts val="615"/>
              </a:spcBef>
            </a:pPr>
            <a:r>
              <a:rPr dirty="0" sz="1200" spc="-25">
                <a:solidFill>
                  <a:srgbClr val="44515E"/>
                </a:solidFill>
                <a:latin typeface="Calibri"/>
                <a:cs typeface="Calibri"/>
              </a:rPr>
              <a:t>Final levying of ad valorem taxes. The proposed rate is 0.0000 mills, which does not exceed the rolled-back rate.</a:t>
            </a:r>
            <a:r>
              <a:rPr dirty="0" sz="1200" spc="-40">
                <a:solidFill>
                  <a:srgbClr val="44515E"/>
                </a:solidFill>
                <a:latin typeface="Calibri"/>
                <a:cs typeface="Calibri"/>
              </a:rPr>
              <a:t/>
            </a:r>
            <a:r>
              <a:rPr dirty="0" sz="1200">
                <a:solidFill>
                  <a:srgbClr val="44515E"/>
                </a:solidFill>
                <a:latin typeface="Calibri"/>
                <a:cs typeface="Calibri"/>
              </a:rPr>
              <a:t/>
            </a:r>
            <a:r>
              <a:rPr dirty="0" sz="1200" spc="-30">
                <a:solidFill>
                  <a:srgbClr val="44515E"/>
                </a:solidFill>
                <a:latin typeface="Calibri"/>
                <a:cs typeface="Calibri"/>
              </a:rPr>
              <a:t/>
            </a:r>
            <a:r>
              <a:rPr dirty="0" sz="1200">
                <a:solidFill>
                  <a:srgbClr val="44515E"/>
                </a:solidFill>
                <a:latin typeface="Calibri"/>
                <a:cs typeface="Calibri"/>
              </a:rPr>
              <a:t/>
            </a:r>
            <a:r>
              <a:rPr dirty="0" sz="1200" spc="-5">
                <a:solidFill>
                  <a:srgbClr val="44515E"/>
                </a:solidFill>
                <a:latin typeface="Calibri"/>
                <a:cs typeface="Calibri"/>
              </a:rPr>
              <a:t/>
            </a:r>
            <a:r>
              <a:rPr dirty="0" sz="1200">
                <a:solidFill>
                  <a:srgbClr val="44515E"/>
                </a:solidFill>
                <a:latin typeface="Calibri"/>
                <a:cs typeface="Calibri"/>
              </a:rPr>
              <a:t/>
            </a:r>
            <a:r>
              <a:rPr dirty="0" sz="1200" spc="-15">
                <a:solidFill>
                  <a:srgbClr val="44515E"/>
                </a:solidFill>
                <a:latin typeface="Calibri"/>
                <a:cs typeface="Calibri"/>
              </a:rPr>
              <a:t/>
            </a:r>
            <a:r>
              <a:rPr dirty="0" sz="1200" spc="-10">
                <a:solidFill>
                  <a:srgbClr val="44515E"/>
                </a:solidFill>
                <a:latin typeface="Calibri"/>
                <a:cs typeface="Calibri"/>
              </a:rPr>
              <a:t/>
            </a:r>
            <a:r>
              <a:rPr dirty="0" sz="1200" spc="-25">
                <a:solidFill>
                  <a:srgbClr val="44515E"/>
                </a:solidFill>
                <a:latin typeface="Calibri"/>
                <a:cs typeface="Calibri"/>
              </a:rPr>
              <a:t/>
            </a:r>
            <a:r>
              <a:rPr dirty="0" sz="1200" spc="-10">
                <a:solidFill>
                  <a:srgbClr val="44515E"/>
                </a:solidFill>
                <a:latin typeface="Calibri"/>
                <a:cs typeface="Calibri"/>
              </a:rPr>
              <a:t/>
            </a:r>
            <a:r>
              <a:rPr dirty="0" sz="1200">
                <a:solidFill>
                  <a:srgbClr val="44515E"/>
                </a:solidFill>
                <a:latin typeface="Calibri"/>
                <a:cs typeface="Calibri"/>
              </a:rPr>
              <a:t/>
            </a:r>
            <a:r>
              <a:rPr dirty="0" sz="1200" spc="-10">
                <a:solidFill>
                  <a:srgbClr val="44515E"/>
                </a:solidFill>
                <a:latin typeface="Calibri"/>
                <a:cs typeface="Calibri"/>
              </a:rPr>
              <a:t/>
            </a:r>
            <a:r>
              <a:rPr dirty="0" sz="1200">
                <a:solidFill>
                  <a:srgbClr val="44515E"/>
                </a:solidFill>
                <a:latin typeface="Calibri"/>
                <a:cs typeface="Calibri"/>
              </a:rPr>
              <a:t/>
            </a:r>
            <a:r>
              <a:rPr dirty="0" sz="1200" spc="-20">
                <a:solidFill>
                  <a:srgbClr val="44515E"/>
                </a:solidFill>
                <a:latin typeface="Calibri"/>
                <a:cs typeface="Calibri"/>
              </a:rPr>
              <a:t/>
            </a:r>
            <a:r>
              <a:rPr dirty="0" sz="1200">
                <a:solidFill>
                  <a:srgbClr val="44515E"/>
                </a:solidFill>
                <a:latin typeface="Calibri"/>
                <a:cs typeface="Calibri"/>
              </a:rPr>
              <a:t/>
            </a:r>
            <a:r>
              <a:rPr dirty="0" sz="1200" spc="-15">
                <a:solidFill>
                  <a:srgbClr val="44515E"/>
                </a:solidFill>
                <a:latin typeface="Calibri"/>
                <a:cs typeface="Calibri"/>
              </a:rPr>
              <a:t/>
            </a:r>
            <a:r>
              <a:rPr dirty="0" sz="1200">
                <a:solidFill>
                  <a:srgbClr val="44515E"/>
                </a:solidFill>
                <a:latin typeface="Calibri"/>
                <a:cs typeface="Calibri"/>
              </a:rPr>
              <a:t/>
            </a:r>
            <a:r>
              <a:rPr dirty="0" sz="1200" spc="5">
                <a:solidFill>
                  <a:srgbClr val="44515E"/>
                </a:solidFill>
                <a:latin typeface="Calibri"/>
                <a:cs typeface="Calibri"/>
              </a:rPr>
              <a:t/>
            </a:r>
            <a:r>
              <a:rPr dirty="0" sz="1200">
                <a:solidFill>
                  <a:srgbClr val="44515E"/>
                </a:solidFill>
                <a:latin typeface="Calibri"/>
                <a:cs typeface="Calibri"/>
              </a:rPr>
              <a:t/>
            </a:r>
            <a:r>
              <a:rPr dirty="0" sz="1200" spc="-10">
                <a:solidFill>
                  <a:srgbClr val="44515E"/>
                </a:solidFill>
                <a:latin typeface="Calibri"/>
                <a:cs typeface="Calibri"/>
              </a:rPr>
              <a:t/>
            </a:r>
            <a:r>
              <a:rPr dirty="0" sz="1200">
                <a:solidFill>
                  <a:srgbClr val="44515E"/>
                </a:solidFill>
                <a:latin typeface="Calibri"/>
                <a:cs typeface="Calibri"/>
              </a:rPr>
              <a:t/>
            </a:r>
            <a:r>
              <a:rPr dirty="0" sz="1200" spc="-5">
                <a:solidFill>
                  <a:srgbClr val="44515E"/>
                </a:solidFill>
                <a:latin typeface="Calibri"/>
                <a:cs typeface="Calibri"/>
              </a:rPr>
              <a:t/>
            </a:r>
            <a:r>
              <a:rPr dirty="0" sz="1200">
                <a:solidFill>
                  <a:srgbClr val="44515E"/>
                </a:solidFill>
                <a:latin typeface="Calibri"/>
                <a:cs typeface="Calibri"/>
              </a:rPr>
              <a:t/>
            </a:r>
            <a:r>
              <a:rPr dirty="0" sz="1200" spc="-20">
                <a:solidFill>
                  <a:srgbClr val="44515E"/>
                </a:solidFill>
                <a:latin typeface="Calibri"/>
                <a:cs typeface="Calibri"/>
              </a:rPr>
              <a:t/>
            </a:r>
            <a:r>
              <a:rPr dirty="0" sz="1200">
                <a:solidFill>
                  <a:srgbClr val="44515E"/>
                </a:solidFill>
                <a:latin typeface="Calibri"/>
                <a:cs typeface="Calibri"/>
              </a:rPr>
              <a:t/>
            </a:r>
            <a:r>
              <a:rPr dirty="0" sz="1200" spc="-10">
                <a:solidFill>
                  <a:srgbClr val="44515E"/>
                </a:solidFill>
                <a:latin typeface="Calibri"/>
                <a:cs typeface="Calibri"/>
              </a:rPr>
              <a:t/>
            </a:r>
            <a:r>
              <a:rPr dirty="0" sz="1200" spc="-15">
                <a:solidFill>
                  <a:srgbClr val="44515E"/>
                </a:solidFill>
                <a:latin typeface="Calibri"/>
                <a:cs typeface="Calibri"/>
              </a:rPr>
              <a:t/>
            </a:r>
            <a:r>
              <a:rPr dirty="0" sz="1200">
                <a:solidFill>
                  <a:srgbClr val="44515E"/>
                </a:solidFill>
                <a:latin typeface="Calibri"/>
                <a:cs typeface="Calibri"/>
              </a:rPr>
              <a:t/>
            </a:r>
            <a:r>
              <a:rPr dirty="0" sz="1200" spc="-20">
                <a:solidFill>
                  <a:srgbClr val="44515E"/>
                </a:solidFill>
                <a:latin typeface="Calibri"/>
                <a:cs typeface="Calibri"/>
              </a:rPr>
              <a:t/>
            </a:r>
            <a:r>
              <a:rPr dirty="0" sz="1200" spc="-10">
                <a:solidFill>
                  <a:srgbClr val="44515E"/>
                </a:solidFill>
                <a:latin typeface="Calibri"/>
                <a:cs typeface="Calibri"/>
              </a:rPr>
              <a:t/>
            </a:r>
            <a:r>
              <a:rPr dirty="0" sz="1200" spc="-20">
                <a:solidFill>
                  <a:srgbClr val="44515E"/>
                </a:solidFill>
                <a:latin typeface="Calibri"/>
                <a:cs typeface="Calibri"/>
              </a:rPr>
              <a:t/>
            </a:r>
            <a:r>
              <a:rPr dirty="0" sz="1200" spc="-10">
                <a:solidFill>
                  <a:srgbClr val="44515E"/>
                </a:solidFill>
                <a:latin typeface="Calibri"/>
                <a:cs typeface="Calibri"/>
              </a:rPr>
              <a:t/>
            </a:r>
            <a:endParaRPr sz="1200">
              <a:latin typeface="Calibri"/>
              <a:cs typeface="Calibri"/>
            </a:endParaRPr>
          </a:p>
          <a:p>
            <a:pPr>
              <a:lnSpc>
                <a:spcPct val="100000"/>
              </a:lnSpc>
              <a:spcBef>
                <a:spcPts val="280"/>
              </a:spcBef>
            </a:pPr>
            <a:endParaRPr sz="1200">
              <a:latin typeface="Calibri"/>
              <a:cs typeface="Calibri"/>
            </a:endParaRPr>
          </a:p>
          <a:p>
            <a:pPr marL="267970">
              <a:lnSpc>
                <a:spcPct val="100000"/>
              </a:lnSpc>
            </a:pPr>
            <a:r>
              <a:rPr dirty="0" sz="1350" b="1">
                <a:solidFill>
                  <a:srgbClr val="1B6CA8"/>
                </a:solidFill>
                <a:latin typeface="Calibri"/>
                <a:cs typeface="Calibri"/>
              </a:rPr>
              <a:t>Resolution 2026-18</a:t>
            </a:r>
            <a:r>
              <a:rPr dirty="0" sz="1350" spc="-60" b="1">
                <a:solidFill>
                  <a:srgbClr val="1B6CA8"/>
                </a:solidFill>
                <a:latin typeface="Calibri"/>
                <a:cs typeface="Calibri"/>
              </a:rPr>
              <a:t/>
            </a:r>
            <a:r>
              <a:rPr dirty="0" sz="1350" spc="-10" b="1">
                <a:solidFill>
                  <a:srgbClr val="1B6CA8"/>
                </a:solidFill>
                <a:latin typeface="Calibri"/>
                <a:cs typeface="Calibri"/>
              </a:rPr>
              <a:t/>
            </a:r>
            <a:r>
              <a:rPr dirty="0" sz="1350" spc="-25" b="1">
                <a:solidFill>
                  <a:srgbClr val="1B6CA8"/>
                </a:solidFill>
                <a:latin typeface="Calibri"/>
                <a:cs typeface="Calibri"/>
              </a:rPr>
              <a:t/>
            </a:r>
            <a:endParaRPr sz="1350">
              <a:latin typeface="Calibri"/>
              <a:cs typeface="Calibri"/>
            </a:endParaRPr>
          </a:p>
          <a:p>
            <a:pPr marL="267970" marR="308610">
              <a:lnSpc>
                <a:spcPct val="111300"/>
              </a:lnSpc>
              <a:spcBef>
                <a:spcPts val="610"/>
              </a:spcBef>
            </a:pPr>
            <a:r>
              <a:rPr dirty="0" sz="1200" spc="-25">
                <a:solidFill>
                  <a:srgbClr val="44515E"/>
                </a:solidFill>
                <a:latin typeface="Calibri"/>
                <a:cs typeface="Calibri"/>
              </a:rPr>
              <a:t>Final adoption of the annual budget of revenues and expenditures, which is then attached to the minutes of this meeting.</a:t>
            </a:r>
            <a:r>
              <a:rPr dirty="0" sz="1200" spc="-30">
                <a:solidFill>
                  <a:srgbClr val="44515E"/>
                </a:solidFill>
                <a:latin typeface="Calibri"/>
                <a:cs typeface="Calibri"/>
              </a:rPr>
              <a:t/>
            </a:r>
            <a:r>
              <a:rPr dirty="0" sz="1200">
                <a:solidFill>
                  <a:srgbClr val="44515E"/>
                </a:solidFill>
                <a:latin typeface="Calibri"/>
                <a:cs typeface="Calibri"/>
              </a:rPr>
              <a:t/>
            </a:r>
            <a:r>
              <a:rPr dirty="0" sz="1200" spc="-40">
                <a:solidFill>
                  <a:srgbClr val="44515E"/>
                </a:solidFill>
                <a:latin typeface="Calibri"/>
                <a:cs typeface="Calibri"/>
              </a:rPr>
              <a:t/>
            </a:r>
            <a:r>
              <a:rPr dirty="0" sz="1200">
                <a:solidFill>
                  <a:srgbClr val="44515E"/>
                </a:solidFill>
                <a:latin typeface="Calibri"/>
                <a:cs typeface="Calibri"/>
              </a:rPr>
              <a:t/>
            </a:r>
            <a:r>
              <a:rPr dirty="0" sz="1200" spc="10">
                <a:solidFill>
                  <a:srgbClr val="44515E"/>
                </a:solidFill>
                <a:latin typeface="Calibri"/>
                <a:cs typeface="Calibri"/>
              </a:rPr>
              <a:t/>
            </a:r>
            <a:r>
              <a:rPr dirty="0" sz="1200">
                <a:solidFill>
                  <a:srgbClr val="44515E"/>
                </a:solidFill>
                <a:latin typeface="Calibri"/>
                <a:cs typeface="Calibri"/>
              </a:rPr>
              <a:t/>
            </a:r>
            <a:r>
              <a:rPr dirty="0" sz="1200" spc="-20">
                <a:solidFill>
                  <a:srgbClr val="44515E"/>
                </a:solidFill>
                <a:latin typeface="Calibri"/>
                <a:cs typeface="Calibri"/>
              </a:rPr>
              <a:t/>
            </a:r>
            <a:r>
              <a:rPr dirty="0" sz="1200">
                <a:solidFill>
                  <a:srgbClr val="44515E"/>
                </a:solidFill>
                <a:latin typeface="Calibri"/>
                <a:cs typeface="Calibri"/>
              </a:rPr>
              <a:t/>
            </a:r>
            <a:r>
              <a:rPr dirty="0" sz="1200" spc="-30">
                <a:solidFill>
                  <a:srgbClr val="44515E"/>
                </a:solidFill>
                <a:latin typeface="Calibri"/>
                <a:cs typeface="Calibri"/>
              </a:rPr>
              <a:t/>
            </a:r>
            <a:r>
              <a:rPr dirty="0" sz="1200">
                <a:solidFill>
                  <a:srgbClr val="44515E"/>
                </a:solidFill>
                <a:latin typeface="Calibri"/>
                <a:cs typeface="Calibri"/>
              </a:rPr>
              <a:t/>
            </a:r>
            <a:r>
              <a:rPr dirty="0" sz="1200" spc="-25">
                <a:solidFill>
                  <a:srgbClr val="44515E"/>
                </a:solidFill>
                <a:latin typeface="Calibri"/>
                <a:cs typeface="Calibri"/>
              </a:rPr>
              <a:t/>
            </a:r>
            <a:r>
              <a:rPr dirty="0" sz="1200">
                <a:solidFill>
                  <a:srgbClr val="44515E"/>
                </a:solidFill>
                <a:latin typeface="Calibri"/>
                <a:cs typeface="Calibri"/>
              </a:rPr>
              <a:t/>
            </a:r>
            <a:r>
              <a:rPr dirty="0" sz="1200" spc="-10">
                <a:solidFill>
                  <a:srgbClr val="44515E"/>
                </a:solidFill>
                <a:latin typeface="Calibri"/>
                <a:cs typeface="Calibri"/>
              </a:rPr>
              <a:t/>
            </a:r>
            <a:r>
              <a:rPr dirty="0" sz="1200" spc="-35">
                <a:solidFill>
                  <a:srgbClr val="44515E"/>
                </a:solidFill>
                <a:latin typeface="Calibri"/>
                <a:cs typeface="Calibri"/>
              </a:rPr>
              <a:t/>
            </a:r>
            <a:r>
              <a:rPr dirty="0" sz="1200" spc="-25">
                <a:solidFill>
                  <a:srgbClr val="44515E"/>
                </a:solidFill>
                <a:latin typeface="Calibri"/>
                <a:cs typeface="Calibri"/>
              </a:rPr>
              <a:t/>
            </a:r>
            <a:r>
              <a:rPr dirty="0" sz="1200" spc="-10">
                <a:solidFill>
                  <a:srgbClr val="44515E"/>
                </a:solidFill>
                <a:latin typeface="Calibri"/>
                <a:cs typeface="Calibri"/>
              </a:rPr>
              <a:t/>
            </a:r>
            <a:r>
              <a:rPr dirty="0" sz="1200" spc="-35">
                <a:solidFill>
                  <a:srgbClr val="44515E"/>
                </a:solidFill>
                <a:latin typeface="Calibri"/>
                <a:cs typeface="Calibri"/>
              </a:rPr>
              <a:t/>
            </a:r>
            <a:r>
              <a:rPr dirty="0" sz="1200">
                <a:solidFill>
                  <a:srgbClr val="44515E"/>
                </a:solidFill>
                <a:latin typeface="Calibri"/>
                <a:cs typeface="Calibri"/>
              </a:rPr>
              <a:t/>
            </a:r>
            <a:r>
              <a:rPr dirty="0" sz="1200" spc="10">
                <a:solidFill>
                  <a:srgbClr val="44515E"/>
                </a:solidFill>
                <a:latin typeface="Calibri"/>
                <a:cs typeface="Calibri"/>
              </a:rPr>
              <a:t/>
            </a:r>
            <a:r>
              <a:rPr dirty="0" sz="1200">
                <a:solidFill>
                  <a:srgbClr val="44515E"/>
                </a:solidFill>
                <a:latin typeface="Calibri"/>
                <a:cs typeface="Calibri"/>
              </a:rPr>
              <a:t/>
            </a:r>
            <a:r>
              <a:rPr dirty="0" sz="1200" spc="-10">
                <a:solidFill>
                  <a:srgbClr val="44515E"/>
                </a:solidFill>
                <a:latin typeface="Calibri"/>
                <a:cs typeface="Calibri"/>
              </a:rPr>
              <a:t/>
            </a:r>
            <a:r>
              <a:rPr dirty="0" sz="1200" spc="-30">
                <a:solidFill>
                  <a:srgbClr val="44515E"/>
                </a:solidFill>
                <a:latin typeface="Calibri"/>
                <a:cs typeface="Calibri"/>
              </a:rPr>
              <a:t/>
            </a:r>
            <a:r>
              <a:rPr dirty="0" sz="1200">
                <a:solidFill>
                  <a:srgbClr val="44515E"/>
                </a:solidFill>
                <a:latin typeface="Calibri"/>
                <a:cs typeface="Calibri"/>
              </a:rPr>
              <a:t/>
            </a:r>
            <a:r>
              <a:rPr dirty="0" sz="1200" spc="-20">
                <a:solidFill>
                  <a:srgbClr val="44515E"/>
                </a:solidFill>
                <a:latin typeface="Calibri"/>
                <a:cs typeface="Calibri"/>
              </a:rPr>
              <a:t/>
            </a:r>
            <a:r>
              <a:rPr dirty="0" sz="1200">
                <a:solidFill>
                  <a:srgbClr val="44515E"/>
                </a:solidFill>
                <a:latin typeface="Calibri"/>
                <a:cs typeface="Calibri"/>
              </a:rPr>
              <a:t/>
            </a:r>
            <a:r>
              <a:rPr dirty="0" sz="1200" spc="-20">
                <a:solidFill>
                  <a:srgbClr val="44515E"/>
                </a:solidFill>
                <a:latin typeface="Calibri"/>
                <a:cs typeface="Calibri"/>
              </a:rPr>
              <a:t/>
            </a:r>
            <a:r>
              <a:rPr dirty="0" sz="1200" spc="-25">
                <a:solidFill>
                  <a:srgbClr val="44515E"/>
                </a:solidFill>
                <a:latin typeface="Calibri"/>
                <a:cs typeface="Calibri"/>
              </a:rPr>
              <a:t/>
            </a:r>
            <a:r>
              <a:rPr dirty="0" sz="1200">
                <a:solidFill>
                  <a:srgbClr val="44515E"/>
                </a:solidFill>
                <a:latin typeface="Calibri"/>
                <a:cs typeface="Calibri"/>
              </a:rPr>
              <a:t/>
            </a:r>
            <a:r>
              <a:rPr dirty="0" sz="1200" spc="-25">
                <a:solidFill>
                  <a:srgbClr val="44515E"/>
                </a:solidFill>
                <a:latin typeface="Calibri"/>
                <a:cs typeface="Calibri"/>
              </a:rPr>
              <a:t/>
            </a:r>
            <a:r>
              <a:rPr dirty="0" sz="1200" spc="-10">
                <a:solidFill>
                  <a:srgbClr val="44515E"/>
                </a:solidFill>
                <a:latin typeface="Calibri"/>
                <a:cs typeface="Calibri"/>
              </a:rPr>
              <a:t/>
            </a:r>
            <a:endParaRPr sz="1200">
              <a:latin typeface="Calibri"/>
              <a:cs typeface="Calibri"/>
            </a:endParaRPr>
          </a:p>
          <a:p>
            <a:pPr>
              <a:lnSpc>
                <a:spcPct val="100000"/>
              </a:lnSpc>
              <a:spcBef>
                <a:spcPts val="935"/>
              </a:spcBef>
            </a:pPr>
            <a:endParaRPr sz="1200">
              <a:latin typeface="Calibri"/>
              <a:cs typeface="Calibri"/>
            </a:endParaRPr>
          </a:p>
          <a:p>
            <a:pPr marL="267970" marR="271780">
              <a:lnSpc>
                <a:spcPct val="110800"/>
              </a:lnSpc>
            </a:pPr>
            <a:r>
              <a:rPr dirty="0" sz="1200" i="1">
                <a:solidFill>
                  <a:srgbClr val="798794"/>
                </a:solidFill>
                <a:latin typeface="Calibri"/>
                <a:cs typeface="Calibri"/>
              </a:rPr>
              <a:t>Millage</a:t>
            </a:r>
            <a:r>
              <a:rPr dirty="0" sz="1200" spc="-30" i="1">
                <a:solidFill>
                  <a:srgbClr val="798794"/>
                </a:solidFill>
                <a:latin typeface="Calibri"/>
                <a:cs typeface="Calibri"/>
              </a:rPr>
              <a:t> </a:t>
            </a:r>
            <a:r>
              <a:rPr dirty="0" sz="1200" i="1">
                <a:solidFill>
                  <a:srgbClr val="798794"/>
                </a:solidFill>
                <a:latin typeface="Calibri"/>
                <a:cs typeface="Calibri"/>
              </a:rPr>
              <a:t>must</a:t>
            </a:r>
            <a:r>
              <a:rPr dirty="0" sz="1200" spc="-25" i="1">
                <a:solidFill>
                  <a:srgbClr val="798794"/>
                </a:solidFill>
                <a:latin typeface="Calibri"/>
                <a:cs typeface="Calibri"/>
              </a:rPr>
              <a:t> </a:t>
            </a:r>
            <a:r>
              <a:rPr dirty="0" sz="1200" i="1">
                <a:solidFill>
                  <a:srgbClr val="798794"/>
                </a:solidFill>
                <a:latin typeface="Calibri"/>
                <a:cs typeface="Calibri"/>
              </a:rPr>
              <a:t>be</a:t>
            </a:r>
            <a:r>
              <a:rPr dirty="0" sz="1200" spc="-15" i="1">
                <a:solidFill>
                  <a:srgbClr val="798794"/>
                </a:solidFill>
                <a:latin typeface="Calibri"/>
                <a:cs typeface="Calibri"/>
              </a:rPr>
              <a:t> </a:t>
            </a:r>
            <a:r>
              <a:rPr dirty="0" sz="1200" spc="-10" i="1">
                <a:solidFill>
                  <a:srgbClr val="798794"/>
                </a:solidFill>
                <a:latin typeface="Calibri"/>
                <a:cs typeface="Calibri"/>
              </a:rPr>
              <a:t>taken</a:t>
            </a:r>
            <a:r>
              <a:rPr dirty="0" sz="1200" spc="-30" i="1">
                <a:solidFill>
                  <a:srgbClr val="798794"/>
                </a:solidFill>
                <a:latin typeface="Calibri"/>
                <a:cs typeface="Calibri"/>
              </a:rPr>
              <a:t> </a:t>
            </a:r>
            <a:r>
              <a:rPr dirty="0" sz="1200" i="1">
                <a:solidFill>
                  <a:srgbClr val="798794"/>
                </a:solidFill>
                <a:latin typeface="Calibri"/>
                <a:cs typeface="Calibri"/>
              </a:rPr>
              <a:t>up</a:t>
            </a:r>
            <a:r>
              <a:rPr dirty="0" sz="1200" spc="-25" i="1">
                <a:solidFill>
                  <a:srgbClr val="798794"/>
                </a:solidFill>
                <a:latin typeface="Calibri"/>
                <a:cs typeface="Calibri"/>
              </a:rPr>
              <a:t> </a:t>
            </a:r>
            <a:r>
              <a:rPr dirty="0" sz="1200" i="1">
                <a:solidFill>
                  <a:srgbClr val="798794"/>
                </a:solidFill>
                <a:latin typeface="Calibri"/>
                <a:cs typeface="Calibri"/>
              </a:rPr>
              <a:t>and</a:t>
            </a:r>
            <a:r>
              <a:rPr dirty="0" sz="1200" spc="-25" i="1">
                <a:solidFill>
                  <a:srgbClr val="798794"/>
                </a:solidFill>
                <a:latin typeface="Calibri"/>
                <a:cs typeface="Calibri"/>
              </a:rPr>
              <a:t> </a:t>
            </a:r>
            <a:r>
              <a:rPr dirty="0" sz="1200" i="1">
                <a:solidFill>
                  <a:srgbClr val="798794"/>
                </a:solidFill>
                <a:latin typeface="Calibri"/>
                <a:cs typeface="Calibri"/>
              </a:rPr>
              <a:t>adopted</a:t>
            </a:r>
            <a:r>
              <a:rPr dirty="0" sz="1200" spc="-30" i="1">
                <a:solidFill>
                  <a:srgbClr val="798794"/>
                </a:solidFill>
                <a:latin typeface="Calibri"/>
                <a:cs typeface="Calibri"/>
              </a:rPr>
              <a:t> </a:t>
            </a:r>
            <a:r>
              <a:rPr dirty="0" sz="1200" i="1">
                <a:solidFill>
                  <a:srgbClr val="798794"/>
                </a:solidFill>
                <a:latin typeface="Calibri"/>
                <a:cs typeface="Calibri"/>
              </a:rPr>
              <a:t>before</a:t>
            </a:r>
            <a:r>
              <a:rPr dirty="0" sz="1200" spc="-30" i="1">
                <a:solidFill>
                  <a:srgbClr val="798794"/>
                </a:solidFill>
                <a:latin typeface="Calibri"/>
                <a:cs typeface="Calibri"/>
              </a:rPr>
              <a:t> </a:t>
            </a:r>
            <a:r>
              <a:rPr dirty="0" sz="1200" i="1">
                <a:solidFill>
                  <a:srgbClr val="798794"/>
                </a:solidFill>
                <a:latin typeface="Calibri"/>
                <a:cs typeface="Calibri"/>
              </a:rPr>
              <a:t>the</a:t>
            </a:r>
            <a:r>
              <a:rPr dirty="0" sz="1200" spc="-25" i="1">
                <a:solidFill>
                  <a:srgbClr val="798794"/>
                </a:solidFill>
                <a:latin typeface="Calibri"/>
                <a:cs typeface="Calibri"/>
              </a:rPr>
              <a:t> </a:t>
            </a:r>
            <a:r>
              <a:rPr dirty="0" sz="1200" spc="-10" i="1">
                <a:solidFill>
                  <a:srgbClr val="798794"/>
                </a:solidFill>
                <a:latin typeface="Calibri"/>
                <a:cs typeface="Calibri"/>
              </a:rPr>
              <a:t>budget.</a:t>
            </a:r>
            <a:r>
              <a:rPr dirty="0" sz="1200" spc="-10" i="1">
                <a:solidFill>
                  <a:srgbClr val="798794"/>
                </a:solidFill>
                <a:latin typeface="Calibri"/>
                <a:cs typeface="Calibri"/>
              </a:rPr>
              <a:t> </a:t>
            </a:r>
            <a:r>
              <a:rPr dirty="0" sz="1200" i="1">
                <a:solidFill>
                  <a:srgbClr val="798794"/>
                </a:solidFill>
                <a:latin typeface="Calibri"/>
                <a:cs typeface="Calibri"/>
              </a:rPr>
              <a:t>Public</a:t>
            </a:r>
            <a:r>
              <a:rPr dirty="0" sz="1200" spc="-25" i="1">
                <a:solidFill>
                  <a:srgbClr val="798794"/>
                </a:solidFill>
                <a:latin typeface="Calibri"/>
                <a:cs typeface="Calibri"/>
              </a:rPr>
              <a:t> </a:t>
            </a:r>
            <a:r>
              <a:rPr dirty="0" sz="1200" i="1">
                <a:solidFill>
                  <a:srgbClr val="798794"/>
                </a:solidFill>
                <a:latin typeface="Calibri"/>
                <a:cs typeface="Calibri"/>
              </a:rPr>
              <a:t>comment</a:t>
            </a:r>
            <a:r>
              <a:rPr dirty="0" sz="1200" spc="-35" i="1">
                <a:solidFill>
                  <a:srgbClr val="798794"/>
                </a:solidFill>
                <a:latin typeface="Calibri"/>
                <a:cs typeface="Calibri"/>
              </a:rPr>
              <a:t> </a:t>
            </a:r>
            <a:r>
              <a:rPr dirty="0" sz="1200" i="1">
                <a:solidFill>
                  <a:srgbClr val="798794"/>
                </a:solidFill>
                <a:latin typeface="Calibri"/>
                <a:cs typeface="Calibri"/>
              </a:rPr>
              <a:t>is</a:t>
            </a:r>
            <a:r>
              <a:rPr dirty="0" sz="1200" spc="-35" i="1">
                <a:solidFill>
                  <a:srgbClr val="798794"/>
                </a:solidFill>
                <a:latin typeface="Calibri"/>
                <a:cs typeface="Calibri"/>
              </a:rPr>
              <a:t> </a:t>
            </a:r>
            <a:r>
              <a:rPr dirty="0" sz="1200" i="1">
                <a:solidFill>
                  <a:srgbClr val="798794"/>
                </a:solidFill>
                <a:latin typeface="Calibri"/>
                <a:cs typeface="Calibri"/>
              </a:rPr>
              <a:t>invited</a:t>
            </a:r>
            <a:r>
              <a:rPr dirty="0" sz="1200" spc="-40" i="1">
                <a:solidFill>
                  <a:srgbClr val="798794"/>
                </a:solidFill>
                <a:latin typeface="Calibri"/>
                <a:cs typeface="Calibri"/>
              </a:rPr>
              <a:t> </a:t>
            </a:r>
            <a:r>
              <a:rPr dirty="0" sz="1200" i="1">
                <a:solidFill>
                  <a:srgbClr val="798794"/>
                </a:solidFill>
                <a:latin typeface="Calibri"/>
                <a:cs typeface="Calibri"/>
              </a:rPr>
              <a:t>on</a:t>
            </a:r>
            <a:r>
              <a:rPr dirty="0" sz="1200" spc="-35" i="1">
                <a:solidFill>
                  <a:srgbClr val="798794"/>
                </a:solidFill>
                <a:latin typeface="Calibri"/>
                <a:cs typeface="Calibri"/>
              </a:rPr>
              <a:t> </a:t>
            </a:r>
            <a:r>
              <a:rPr dirty="0" sz="1200" spc="-10" i="1">
                <a:solidFill>
                  <a:srgbClr val="798794"/>
                </a:solidFill>
                <a:latin typeface="Calibri"/>
                <a:cs typeface="Calibri"/>
              </a:rPr>
              <a:t>each.</a:t>
            </a:r>
            <a:endParaRPr sz="120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54227" y="1226946"/>
            <a:ext cx="1290955" cy="1305560"/>
          </a:xfrm>
          <a:prstGeom prst="rect">
            <a:avLst/>
          </a:prstGeom>
        </p:spPr>
        <p:txBody>
          <a:bodyPr wrap="square" lIns="0" tIns="12700" rIns="0" bIns="0" rtlCol="0" vert="horz">
            <a:spAutoFit/>
          </a:bodyPr>
          <a:lstStyle/>
          <a:p>
            <a:pPr marL="12700">
              <a:lnSpc>
                <a:spcPct val="100000"/>
              </a:lnSpc>
              <a:spcBef>
                <a:spcPts val="100"/>
              </a:spcBef>
            </a:pPr>
            <a:r>
              <a:rPr dirty="0" sz="8400" spc="-25" b="1">
                <a:solidFill>
                  <a:srgbClr val="1E496E"/>
                </a:solidFill>
                <a:latin typeface="Cambria"/>
                <a:cs typeface="Cambria"/>
              </a:rPr>
              <a:t>01</a:t>
            </a:r>
            <a:endParaRPr sz="8400">
              <a:latin typeface="Cambria"/>
              <a:cs typeface="Cambria"/>
            </a:endParaRPr>
          </a:p>
        </p:txBody>
      </p:sp>
      <p:sp>
        <p:nvSpPr>
          <p:cNvPr id="3" name="object 3" descr="$PPTXTitle"/>
          <p:cNvSpPr txBox="1">
            <a:spLocks noGrp="1"/>
          </p:cNvSpPr>
          <p:nvPr>
            <p:ph type="title"/>
          </p:nvPr>
        </p:nvSpPr>
        <p:spPr>
          <a:xfrm>
            <a:off x="554227" y="2612262"/>
            <a:ext cx="4038600" cy="1092835"/>
          </a:xfrm>
          <a:prstGeom prst="rect"/>
        </p:spPr>
        <p:txBody>
          <a:bodyPr wrap="square" lIns="0" tIns="12065" rIns="0" bIns="0" rtlCol="0" vert="horz">
            <a:spAutoFit/>
          </a:bodyPr>
          <a:lstStyle/>
          <a:p>
            <a:pPr marL="12700">
              <a:lnSpc>
                <a:spcPct val="100000"/>
              </a:lnSpc>
              <a:spcBef>
                <a:spcPts val="95"/>
              </a:spcBef>
            </a:pPr>
            <a:r>
              <a:rPr dirty="0" sz="4000" spc="-10">
                <a:solidFill>
                  <a:srgbClr val="FFFFFF"/>
                </a:solidFill>
              </a:rPr>
              <a:t>Millage</a:t>
            </a:r>
            <a:endParaRPr sz="4000"/>
          </a:p>
          <a:p>
            <a:pPr marL="12700">
              <a:lnSpc>
                <a:spcPct val="100000"/>
              </a:lnSpc>
              <a:spcBef>
                <a:spcPts val="1805"/>
              </a:spcBef>
            </a:pPr>
            <a:r>
              <a:rPr dirty="0" sz="1500" b="0">
                <a:solidFill>
                  <a:srgbClr val="5AA9E6"/>
                </a:solidFill>
                <a:latin typeface="Calibri"/>
                <a:cs typeface="Calibri"/>
              </a:rPr>
              <a:t>Discussion, public comment, and final adoption</a:t>
            </a:r>
            <a:r>
              <a:rPr dirty="0" sz="1500" spc="-45" b="0">
                <a:solidFill>
                  <a:srgbClr val="5AA9E6"/>
                </a:solidFill>
                <a:latin typeface="Calibri"/>
                <a:cs typeface="Calibri"/>
              </a:rPr>
              <a:t/>
            </a:r>
            <a:r>
              <a:rPr dirty="0" sz="1500" b="0">
                <a:solidFill>
                  <a:srgbClr val="5AA9E6"/>
                </a:solidFill>
                <a:latin typeface="Calibri"/>
                <a:cs typeface="Calibri"/>
              </a:rPr>
              <a:t/>
            </a:r>
            <a:r>
              <a:rPr dirty="0" sz="1500" spc="-45" b="0">
                <a:solidFill>
                  <a:srgbClr val="5AA9E6"/>
                </a:solidFill>
                <a:latin typeface="Calibri"/>
                <a:cs typeface="Calibri"/>
              </a:rPr>
              <a:t/>
            </a:r>
            <a:r>
              <a:rPr dirty="0" sz="1500" b="0">
                <a:solidFill>
                  <a:srgbClr val="5AA9E6"/>
                </a:solidFill>
                <a:latin typeface="Calibri"/>
                <a:cs typeface="Calibri"/>
              </a:rPr>
              <a:t/>
            </a:r>
            <a:r>
              <a:rPr dirty="0" sz="1500" spc="-40" b="0">
                <a:solidFill>
                  <a:srgbClr val="5AA9E6"/>
                </a:solidFill>
                <a:latin typeface="Calibri"/>
                <a:cs typeface="Calibri"/>
              </a:rPr>
              <a:t/>
            </a:r>
            <a:r>
              <a:rPr dirty="0" sz="1500" b="0">
                <a:solidFill>
                  <a:srgbClr val="5AA9E6"/>
                </a:solidFill>
                <a:latin typeface="Calibri"/>
                <a:cs typeface="Calibri"/>
              </a:rPr>
              <a:t/>
            </a:r>
            <a:r>
              <a:rPr dirty="0" sz="1500" spc="-40" b="0">
                <a:solidFill>
                  <a:srgbClr val="5AA9E6"/>
                </a:solidFill>
                <a:latin typeface="Calibri"/>
                <a:cs typeface="Calibri"/>
              </a:rPr>
              <a:t/>
            </a:r>
            <a:r>
              <a:rPr dirty="0" sz="1500" spc="-10" b="0">
                <a:solidFill>
                  <a:srgbClr val="5AA9E6"/>
                </a:solidFill>
                <a:latin typeface="Calibri"/>
                <a:cs typeface="Calibri"/>
              </a:rPr>
              <a:t/>
            </a:r>
            <a:r>
              <a:rPr dirty="0" sz="1500" spc="-50" b="0">
                <a:solidFill>
                  <a:srgbClr val="5AA9E6"/>
                </a:solidFill>
                <a:latin typeface="Calibri"/>
                <a:cs typeface="Calibri"/>
              </a:rPr>
              <a:t/>
            </a:r>
            <a:r>
              <a:rPr dirty="0" sz="1500" spc="-10" b="0">
                <a:solidFill>
                  <a:srgbClr val="5AA9E6"/>
                </a:solidFill>
                <a:latin typeface="Calibri"/>
                <a:cs typeface="Calibri"/>
              </a:rPr>
              <a:t/>
            </a:r>
            <a:endParaRPr sz="1500">
              <a:latin typeface="Calibri"/>
              <a:cs typeface="Calibri"/>
            </a:endParaRPr>
          </a:p>
        </p:txBody>
      </p:sp>
      <p:pic>
        <p:nvPicPr>
          <p:cNvPr id="4" name="object 4" descr="preencoded.png"/>
          <p:cNvPicPr/>
          <p:nvPr/>
        </p:nvPicPr>
        <p:blipFill>
          <a:blip r:embed="rId2" cstate="print"/>
          <a:stretch>
            <a:fillRect/>
          </a:stretch>
        </p:blipFill>
        <p:spPr>
          <a:xfrm>
            <a:off x="566927" y="5532120"/>
            <a:ext cx="1142999" cy="571500"/>
          </a:xfrm>
          <a:prstGeom prst="rect">
            <a:avLst/>
          </a:prstGeom>
        </p:spPr>
      </p:pic>
      <p:sp>
        <p:nvSpPr>
          <p:cNvPr id="5" name="object 5"/>
          <p:cNvSpPr txBox="1"/>
          <p:nvPr/>
        </p:nvSpPr>
        <p:spPr>
          <a:xfrm>
            <a:off x="7394829" y="2526309"/>
            <a:ext cx="3474720" cy="626110"/>
          </a:xfrm>
          <a:prstGeom prst="rect">
            <a:avLst/>
          </a:prstGeom>
        </p:spPr>
        <p:txBody>
          <a:bodyPr wrap="square" lIns="0" tIns="114935" rIns="0" bIns="0" rtlCol="0" vert="horz">
            <a:spAutoFit/>
          </a:bodyPr>
          <a:lstStyle/>
          <a:p>
            <a:pPr marL="354965" indent="-342265">
              <a:lnSpc>
                <a:spcPct val="100000"/>
              </a:lnSpc>
              <a:spcBef>
                <a:spcPts val="905"/>
              </a:spcBef>
              <a:buChar char="•"/>
              <a:tabLst>
                <a:tab pos="354965" algn="l"/>
              </a:tabLst>
            </a:pPr>
            <a:r>
              <a:rPr dirty="0" sz="1300">
                <a:solidFill>
                  <a:srgbClr val="C5D9E8"/>
                </a:solidFill>
                <a:latin typeface="Calibri"/>
                <a:cs typeface="Calibri"/>
              </a:rPr>
              <a:t>Discussion</a:t>
            </a:r>
            <a:r>
              <a:rPr dirty="0" sz="1300" spc="-5">
                <a:solidFill>
                  <a:srgbClr val="C5D9E8"/>
                </a:solidFill>
                <a:latin typeface="Calibri"/>
                <a:cs typeface="Calibri"/>
              </a:rPr>
              <a:t> </a:t>
            </a:r>
            <a:r>
              <a:rPr dirty="0" sz="1300">
                <a:solidFill>
                  <a:srgbClr val="C5D9E8"/>
                </a:solidFill>
                <a:latin typeface="Calibri"/>
                <a:cs typeface="Calibri"/>
              </a:rPr>
              <a:t>of</a:t>
            </a:r>
            <a:r>
              <a:rPr dirty="0" sz="1300" spc="-30">
                <a:solidFill>
                  <a:srgbClr val="C5D9E8"/>
                </a:solidFill>
                <a:latin typeface="Calibri"/>
                <a:cs typeface="Calibri"/>
              </a:rPr>
              <a:t> </a:t>
            </a:r>
            <a:r>
              <a:rPr dirty="0" sz="1300">
                <a:solidFill>
                  <a:srgbClr val="C5D9E8"/>
                </a:solidFill>
                <a:latin typeface="Calibri"/>
                <a:cs typeface="Calibri"/>
              </a:rPr>
              <a:t>the</a:t>
            </a:r>
            <a:r>
              <a:rPr dirty="0" sz="1300" spc="-20">
                <a:solidFill>
                  <a:srgbClr val="C5D9E8"/>
                </a:solidFill>
                <a:latin typeface="Calibri"/>
                <a:cs typeface="Calibri"/>
              </a:rPr>
              <a:t> </a:t>
            </a:r>
            <a:r>
              <a:rPr dirty="0" sz="1300">
                <a:solidFill>
                  <a:srgbClr val="C5D9E8"/>
                </a:solidFill>
                <a:latin typeface="Calibri"/>
                <a:cs typeface="Calibri"/>
              </a:rPr>
              <a:t>millage</a:t>
            </a:r>
            <a:r>
              <a:rPr dirty="0" sz="1300" spc="-25">
                <a:solidFill>
                  <a:srgbClr val="C5D9E8"/>
                </a:solidFill>
                <a:latin typeface="Calibri"/>
                <a:cs typeface="Calibri"/>
              </a:rPr>
              <a:t> </a:t>
            </a:r>
            <a:r>
              <a:rPr dirty="0" sz="1300">
                <a:solidFill>
                  <a:srgbClr val="C5D9E8"/>
                </a:solidFill>
                <a:latin typeface="Calibri"/>
                <a:cs typeface="Calibri"/>
              </a:rPr>
              <a:t>rate</a:t>
            </a:r>
            <a:r>
              <a:rPr dirty="0" sz="1300" spc="-35">
                <a:solidFill>
                  <a:srgbClr val="C5D9E8"/>
                </a:solidFill>
                <a:latin typeface="Calibri"/>
                <a:cs typeface="Calibri"/>
              </a:rPr>
              <a:t> </a:t>
            </a:r>
            <a:r>
              <a:rPr dirty="0" sz="1300">
                <a:solidFill>
                  <a:srgbClr val="C5D9E8"/>
                </a:solidFill>
                <a:latin typeface="Calibri"/>
                <a:cs typeface="Calibri"/>
              </a:rPr>
              <a:t>by</a:t>
            </a:r>
            <a:r>
              <a:rPr dirty="0" sz="1300" spc="-40">
                <a:solidFill>
                  <a:srgbClr val="C5D9E8"/>
                </a:solidFill>
                <a:latin typeface="Calibri"/>
                <a:cs typeface="Calibri"/>
              </a:rPr>
              <a:t> </a:t>
            </a:r>
            <a:r>
              <a:rPr dirty="0" sz="1300">
                <a:solidFill>
                  <a:srgbClr val="C5D9E8"/>
                </a:solidFill>
                <a:latin typeface="Calibri"/>
                <a:cs typeface="Calibri"/>
              </a:rPr>
              <a:t>the</a:t>
            </a:r>
            <a:r>
              <a:rPr dirty="0" sz="1300" spc="-25">
                <a:solidFill>
                  <a:srgbClr val="C5D9E8"/>
                </a:solidFill>
                <a:latin typeface="Calibri"/>
                <a:cs typeface="Calibri"/>
              </a:rPr>
              <a:t> </a:t>
            </a:r>
            <a:r>
              <a:rPr dirty="0" sz="1300" spc="-10">
                <a:solidFill>
                  <a:srgbClr val="C5D9E8"/>
                </a:solidFill>
                <a:latin typeface="Calibri"/>
                <a:cs typeface="Calibri"/>
              </a:rPr>
              <a:t>Authority</a:t>
            </a:r>
            <a:endParaRPr sz="1300">
              <a:latin typeface="Calibri"/>
              <a:cs typeface="Calibri"/>
            </a:endParaRPr>
          </a:p>
          <a:p>
            <a:pPr marL="354965" indent="-342265">
              <a:lnSpc>
                <a:spcPct val="100000"/>
              </a:lnSpc>
              <a:spcBef>
                <a:spcPts val="800"/>
              </a:spcBef>
              <a:buChar char="•"/>
              <a:tabLst>
                <a:tab pos="354965" algn="l"/>
              </a:tabLst>
            </a:pPr>
            <a:r>
              <a:rPr dirty="0" sz="1300">
                <a:solidFill>
                  <a:srgbClr val="C5D9E8"/>
                </a:solidFill>
                <a:latin typeface="Calibri"/>
                <a:cs typeface="Calibri"/>
              </a:rPr>
              <a:t>Public</a:t>
            </a:r>
            <a:r>
              <a:rPr dirty="0" sz="1300" spc="-20">
                <a:solidFill>
                  <a:srgbClr val="C5D9E8"/>
                </a:solidFill>
                <a:latin typeface="Calibri"/>
                <a:cs typeface="Calibri"/>
              </a:rPr>
              <a:t> </a:t>
            </a:r>
            <a:r>
              <a:rPr dirty="0" sz="1300" spc="-10">
                <a:solidFill>
                  <a:srgbClr val="C5D9E8"/>
                </a:solidFill>
                <a:latin typeface="Calibri"/>
                <a:cs typeface="Calibri"/>
              </a:rPr>
              <a:t>comment</a:t>
            </a:r>
            <a:endParaRPr sz="1300">
              <a:latin typeface="Calibri"/>
              <a:cs typeface="Calibri"/>
            </a:endParaRPr>
          </a:p>
        </p:txBody>
      </p:sp>
      <p:sp>
        <p:nvSpPr>
          <p:cNvPr id="6" name="object 6"/>
          <p:cNvSpPr txBox="1"/>
          <p:nvPr/>
        </p:nvSpPr>
        <p:spPr>
          <a:xfrm>
            <a:off x="7394829" y="3128780"/>
            <a:ext cx="3162300" cy="622935"/>
          </a:xfrm>
          <a:prstGeom prst="rect">
            <a:avLst/>
          </a:prstGeom>
        </p:spPr>
        <p:txBody>
          <a:bodyPr wrap="square" lIns="0" tIns="112395" rIns="0" bIns="0" rtlCol="0" vert="horz">
            <a:spAutoFit/>
          </a:bodyPr>
          <a:lstStyle/>
          <a:p>
            <a:pPr marL="354965" indent="-342265">
              <a:lnSpc>
                <a:spcPct val="100000"/>
              </a:lnSpc>
              <a:spcBef>
                <a:spcPts val="885"/>
              </a:spcBef>
              <a:buChar char="•"/>
              <a:tabLst>
                <a:tab pos="354965" algn="l"/>
              </a:tabLst>
            </a:pPr>
            <a:r>
              <a:rPr dirty="0" sz="1300">
                <a:solidFill>
                  <a:srgbClr val="C5D9E8"/>
                </a:solidFill>
                <a:latin typeface="Calibri"/>
                <a:cs typeface="Calibri"/>
              </a:rPr>
              <a:t>Discussion</a:t>
            </a:r>
            <a:r>
              <a:rPr dirty="0" sz="1300" spc="-30">
                <a:solidFill>
                  <a:srgbClr val="C5D9E8"/>
                </a:solidFill>
                <a:latin typeface="Calibri"/>
                <a:cs typeface="Calibri"/>
              </a:rPr>
              <a:t> </a:t>
            </a:r>
            <a:r>
              <a:rPr dirty="0" sz="1300">
                <a:solidFill>
                  <a:srgbClr val="C5D9E8"/>
                </a:solidFill>
                <a:latin typeface="Calibri"/>
                <a:cs typeface="Calibri"/>
              </a:rPr>
              <a:t>and</a:t>
            </a:r>
            <a:r>
              <a:rPr dirty="0" sz="1300" spc="-50">
                <a:solidFill>
                  <a:srgbClr val="C5D9E8"/>
                </a:solidFill>
                <a:latin typeface="Calibri"/>
                <a:cs typeface="Calibri"/>
              </a:rPr>
              <a:t> </a:t>
            </a:r>
            <a:r>
              <a:rPr dirty="0" sz="1300" spc="-10">
                <a:solidFill>
                  <a:srgbClr val="C5D9E8"/>
                </a:solidFill>
                <a:latin typeface="Calibri"/>
                <a:cs typeface="Calibri"/>
              </a:rPr>
              <a:t>comments</a:t>
            </a:r>
            <a:endParaRPr sz="1300">
              <a:latin typeface="Calibri"/>
              <a:cs typeface="Calibri"/>
            </a:endParaRPr>
          </a:p>
          <a:p>
            <a:pPr marL="354965" indent="-342265">
              <a:lnSpc>
                <a:spcPct val="100000"/>
              </a:lnSpc>
              <a:spcBef>
                <a:spcPts val="795"/>
              </a:spcBef>
              <a:buChar char="•"/>
              <a:tabLst>
                <a:tab pos="354965" algn="l"/>
              </a:tabLst>
            </a:pPr>
            <a:r>
              <a:rPr dirty="0" sz="1300" spc="-20">
                <a:solidFill>
                  <a:srgbClr val="C5D9E8"/>
                </a:solidFill>
                <a:latin typeface="Calibri"/>
                <a:cs typeface="Calibri"/>
              </a:rPr>
              <a:t>Final adoption — Resolution 2026-17</a:t>
            </a:r>
            <a:r>
              <a:rPr dirty="0" sz="1300" spc="-5">
                <a:solidFill>
                  <a:srgbClr val="C5D9E8"/>
                </a:solidFill>
                <a:latin typeface="Calibri"/>
                <a:cs typeface="Calibri"/>
              </a:rPr>
              <a:t/>
            </a:r>
            <a:r>
              <a:rPr dirty="0" sz="1300">
                <a:solidFill>
                  <a:srgbClr val="C5D9E8"/>
                </a:solidFill>
                <a:latin typeface="Calibri"/>
                <a:cs typeface="Calibri"/>
              </a:rPr>
              <a:t/>
            </a:r>
            <a:r>
              <a:rPr dirty="0" sz="1300" spc="-5">
                <a:solidFill>
                  <a:srgbClr val="C5D9E8"/>
                </a:solidFill>
                <a:latin typeface="Calibri"/>
                <a:cs typeface="Calibri"/>
              </a:rPr>
              <a:t/>
            </a:r>
            <a:r>
              <a:rPr dirty="0" sz="1300">
                <a:solidFill>
                  <a:srgbClr val="C5D9E8"/>
                </a:solidFill>
                <a:latin typeface="Calibri"/>
                <a:cs typeface="Calibri"/>
              </a:rPr>
              <a:t/>
            </a:r>
            <a:r>
              <a:rPr dirty="0" sz="1300" spc="-25">
                <a:solidFill>
                  <a:srgbClr val="C5D9E8"/>
                </a:solidFill>
                <a:latin typeface="Calibri"/>
                <a:cs typeface="Calibri"/>
              </a:rPr>
              <a:t/>
            </a:r>
            <a:r>
              <a:rPr dirty="0" sz="1300" spc="-10">
                <a:solidFill>
                  <a:srgbClr val="C5D9E8"/>
                </a:solidFill>
                <a:latin typeface="Calibri"/>
                <a:cs typeface="Calibri"/>
              </a:rPr>
              <a:t/>
            </a:r>
            <a:r>
              <a:rPr dirty="0" sz="1300">
                <a:solidFill>
                  <a:srgbClr val="C5D9E8"/>
                </a:solidFill>
                <a:latin typeface="Calibri"/>
                <a:cs typeface="Calibri"/>
              </a:rPr>
              <a:t/>
            </a:r>
            <a:r>
              <a:rPr dirty="0" sz="1300" spc="-10">
                <a:solidFill>
                  <a:srgbClr val="C5D9E8"/>
                </a:solidFill>
                <a:latin typeface="Calibri"/>
                <a:cs typeface="Calibri"/>
              </a:rPr>
              <a:t/>
            </a:r>
            <a:r>
              <a:rPr dirty="0" sz="1300" spc="-25">
                <a:solidFill>
                  <a:srgbClr val="C5D9E8"/>
                </a:solidFill>
                <a:latin typeface="Calibri"/>
                <a:cs typeface="Calibri"/>
              </a:rPr>
              <a:t/>
            </a:r>
            <a:endParaRPr sz="1300">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54227" y="342391"/>
            <a:ext cx="2398676" cy="193675"/>
          </a:xfrm>
          <a:prstGeom prst="rect">
            <a:avLst/>
          </a:prstGeom>
        </p:spPr>
        <p:txBody>
          <a:bodyPr wrap="square" lIns="0" tIns="12700" rIns="0" bIns="0" rtlCol="0" vert="horz">
            <a:spAutoFit/>
          </a:bodyPr>
          <a:lstStyle/>
          <a:p>
            <a:pPr marL="12700">
              <a:lnSpc>
                <a:spcPct val="100000"/>
              </a:lnSpc>
              <a:spcBef>
                <a:spcPts val="100"/>
              </a:spcBef>
            </a:pPr>
            <a:r>
              <a:rPr dirty="0" sz="1100" b="1">
                <a:solidFill>
                  <a:srgbClr val="1B6CA8"/>
                </a:solidFill>
                <a:latin typeface="Calibri"/>
                <a:cs typeface="Calibri"/>
              </a:rPr>
              <a:t>M</a:t>
            </a:r>
            <a:r>
              <a:rPr dirty="0" sz="1100" spc="-100" b="1">
                <a:solidFill>
                  <a:srgbClr val="1B6CA8"/>
                </a:solidFill>
                <a:latin typeface="Calibri"/>
                <a:cs typeface="Calibri"/>
              </a:rPr>
              <a:t> </a:t>
            </a:r>
            <a:r>
              <a:rPr dirty="0" sz="1100" b="1">
                <a:solidFill>
                  <a:srgbClr val="1B6CA8"/>
                </a:solidFill>
                <a:latin typeface="Calibri"/>
                <a:cs typeface="Calibri"/>
              </a:rPr>
              <a:t>I</a:t>
            </a:r>
            <a:r>
              <a:rPr dirty="0" sz="1100" spc="-90" b="1">
                <a:solidFill>
                  <a:srgbClr val="1B6CA8"/>
                </a:solidFill>
                <a:latin typeface="Calibri"/>
                <a:cs typeface="Calibri"/>
              </a:rPr>
              <a:t> </a:t>
            </a:r>
            <a:r>
              <a:rPr dirty="0" sz="1100" b="1">
                <a:solidFill>
                  <a:srgbClr val="1B6CA8"/>
                </a:solidFill>
                <a:latin typeface="Calibri"/>
                <a:cs typeface="Calibri"/>
              </a:rPr>
              <a:t>L</a:t>
            </a:r>
            <a:r>
              <a:rPr dirty="0" sz="1100" spc="-95" b="1">
                <a:solidFill>
                  <a:srgbClr val="1B6CA8"/>
                </a:solidFill>
                <a:latin typeface="Calibri"/>
                <a:cs typeface="Calibri"/>
              </a:rPr>
              <a:t> </a:t>
            </a:r>
            <a:r>
              <a:rPr dirty="0" sz="1100" b="1">
                <a:solidFill>
                  <a:srgbClr val="1B6CA8"/>
                </a:solidFill>
                <a:latin typeface="Calibri"/>
                <a:cs typeface="Calibri"/>
              </a:rPr>
              <a:t>L</a:t>
            </a:r>
            <a:r>
              <a:rPr dirty="0" sz="1100" spc="-95" b="1">
                <a:solidFill>
                  <a:srgbClr val="1B6CA8"/>
                </a:solidFill>
                <a:latin typeface="Calibri"/>
                <a:cs typeface="Calibri"/>
              </a:rPr>
              <a:t> </a:t>
            </a:r>
            <a:r>
              <a:rPr dirty="0" sz="1100" b="1">
                <a:solidFill>
                  <a:srgbClr val="1B6CA8"/>
                </a:solidFill>
                <a:latin typeface="Calibri"/>
                <a:cs typeface="Calibri"/>
              </a:rPr>
              <a:t>A</a:t>
            </a:r>
            <a:r>
              <a:rPr dirty="0" sz="1100" spc="-95" b="1">
                <a:solidFill>
                  <a:srgbClr val="1B6CA8"/>
                </a:solidFill>
                <a:latin typeface="Calibri"/>
                <a:cs typeface="Calibri"/>
              </a:rPr>
              <a:t> </a:t>
            </a:r>
            <a:r>
              <a:rPr dirty="0" sz="1100" b="1">
                <a:solidFill>
                  <a:srgbClr val="1B6CA8"/>
                </a:solidFill>
                <a:latin typeface="Calibri"/>
                <a:cs typeface="Calibri"/>
              </a:rPr>
              <a:t>G</a:t>
            </a:r>
            <a:r>
              <a:rPr dirty="0" sz="1100" spc="-85" b="1">
                <a:solidFill>
                  <a:srgbClr val="1B6CA8"/>
                </a:solidFill>
                <a:latin typeface="Calibri"/>
                <a:cs typeface="Calibri"/>
              </a:rPr>
              <a:t> </a:t>
            </a:r>
            <a:r>
              <a:rPr dirty="0" sz="1100" spc="-50" b="1">
                <a:solidFill>
                  <a:srgbClr val="1B6CA8"/>
                </a:solidFill>
                <a:latin typeface="Calibri"/>
                <a:cs typeface="Calibri"/>
              </a:rPr>
              <a:t>E</a:t>
            </a:r>
            <a:endParaRPr sz="1100">
              <a:latin typeface="Calibri"/>
              <a:cs typeface="Calibri"/>
            </a:endParaRPr>
          </a:p>
        </p:txBody>
      </p:sp>
      <p:sp>
        <p:nvSpPr>
          <p:cNvPr id="3" name="object 3" descr="$PPTXTitle"/>
          <p:cNvSpPr txBox="1">
            <a:spLocks noGrp="1"/>
          </p:cNvSpPr>
          <p:nvPr>
            <p:ph type="title"/>
          </p:nvPr>
        </p:nvSpPr>
        <p:spPr>
          <a:prstGeom prst="rect"/>
        </p:spPr>
        <p:txBody>
          <a:bodyPr wrap="square" lIns="0" tIns="12700" rIns="0" bIns="0" rtlCol="0" vert="horz">
            <a:spAutoFit/>
          </a:bodyPr>
          <a:lstStyle/>
          <a:p>
            <a:pPr marL="12700">
              <a:lnSpc>
                <a:spcPct val="100000"/>
              </a:lnSpc>
              <a:spcBef>
                <a:spcPts val="100"/>
              </a:spcBef>
            </a:pPr>
            <a:r>
              <a:rPr dirty="0"/>
              <a:t>Final Millage Rate</a:t>
            </a:r>
            <a:r>
              <a:rPr dirty="0" spc="-60"/>
              <a:t/>
            </a:r>
            <a:r>
              <a:rPr dirty="0"/>
              <a:t/>
            </a:r>
            <a:r>
              <a:rPr dirty="0" spc="-100"/>
              <a:t/>
            </a:r>
            <a:r>
              <a:rPr dirty="0" spc="-20"/>
              <a:t/>
            </a:r>
          </a:p>
        </p:txBody>
      </p:sp>
      <p:sp>
        <p:nvSpPr>
          <p:cNvPr id="4" name="object 4"/>
          <p:cNvSpPr txBox="1"/>
          <p:nvPr/>
        </p:nvSpPr>
        <p:spPr>
          <a:xfrm>
            <a:off x="554227" y="6290259"/>
            <a:ext cx="3482340" cy="162560"/>
          </a:xfrm>
          <a:prstGeom prst="rect">
            <a:avLst/>
          </a:prstGeom>
        </p:spPr>
        <p:txBody>
          <a:bodyPr wrap="square" lIns="0" tIns="12700" rIns="0" bIns="0" rtlCol="0" vert="horz">
            <a:spAutoFit/>
          </a:bodyPr>
          <a:lstStyle/>
          <a:p>
            <a:pPr marL="12700">
              <a:lnSpc>
                <a:spcPct val="100000"/>
              </a:lnSpc>
              <a:spcBef>
                <a:spcPts val="100"/>
              </a:spcBef>
            </a:pPr>
            <a:r>
              <a:rPr dirty="0" sz="900">
                <a:solidFill>
                  <a:srgbClr val="798794"/>
                </a:solidFill>
                <a:latin typeface="Calibri"/>
                <a:cs typeface="Calibri"/>
              </a:rPr>
              <a:t>St. Augustine Airport | Budget Committee Meeting | September 15, 2026</a:t>
            </a:r>
            <a:r>
              <a:rPr dirty="0" sz="900" spc="-30">
                <a:solidFill>
                  <a:srgbClr val="798794"/>
                </a:solidFill>
                <a:latin typeface="Calibri"/>
                <a:cs typeface="Calibri"/>
              </a:rPr>
              <a:t/>
            </a:r>
            <a:r>
              <a:rPr dirty="0" sz="900">
                <a:solidFill>
                  <a:srgbClr val="798794"/>
                </a:solidFill>
                <a:latin typeface="Calibri"/>
                <a:cs typeface="Calibri"/>
              </a:rPr>
              <a:t/>
            </a:r>
            <a:r>
              <a:rPr dirty="0" sz="900" spc="10">
                <a:solidFill>
                  <a:srgbClr val="798794"/>
                </a:solidFill>
                <a:latin typeface="Calibri"/>
                <a:cs typeface="Calibri"/>
              </a:rPr>
              <a:t/>
            </a:r>
            <a:r>
              <a:rPr dirty="0" sz="900">
                <a:solidFill>
                  <a:srgbClr val="798794"/>
                </a:solidFill>
                <a:latin typeface="Calibri"/>
                <a:cs typeface="Calibri"/>
              </a:rPr>
              <a:t/>
            </a:r>
            <a:r>
              <a:rPr dirty="0" sz="900" spc="160">
                <a:solidFill>
                  <a:srgbClr val="798794"/>
                </a:solidFill>
                <a:latin typeface="Calibri"/>
                <a:cs typeface="Calibri"/>
              </a:rPr>
              <a:t/>
            </a:r>
            <a:r>
              <a:rPr dirty="0" sz="900">
                <a:solidFill>
                  <a:srgbClr val="798794"/>
                </a:solidFill>
                <a:latin typeface="Calibri"/>
                <a:cs typeface="Calibri"/>
              </a:rPr>
              <a:t/>
            </a:r>
            <a:r>
              <a:rPr dirty="0" sz="900" spc="145">
                <a:solidFill>
                  <a:srgbClr val="798794"/>
                </a:solidFill>
                <a:latin typeface="Calibri"/>
                <a:cs typeface="Calibri"/>
              </a:rPr>
              <a:t/>
            </a:r>
            <a:r>
              <a:rPr dirty="0" sz="900">
                <a:solidFill>
                  <a:srgbClr val="798794"/>
                </a:solidFill>
                <a:latin typeface="Calibri"/>
                <a:cs typeface="Calibri"/>
              </a:rPr>
              <a:t/>
            </a:r>
            <a:r>
              <a:rPr dirty="0" sz="900" spc="-20">
                <a:solidFill>
                  <a:srgbClr val="798794"/>
                </a:solidFill>
                <a:latin typeface="Calibri"/>
                <a:cs typeface="Calibri"/>
              </a:rPr>
              <a:t/>
            </a:r>
            <a:r>
              <a:rPr dirty="0" sz="900">
                <a:solidFill>
                  <a:srgbClr val="798794"/>
                </a:solidFill>
                <a:latin typeface="Calibri"/>
                <a:cs typeface="Calibri"/>
              </a:rPr>
              <a:t/>
            </a:r>
            <a:r>
              <a:rPr dirty="0" sz="900" spc="-20">
                <a:solidFill>
                  <a:srgbClr val="798794"/>
                </a:solidFill>
                <a:latin typeface="Calibri"/>
                <a:cs typeface="Calibri"/>
              </a:rPr>
              <a:t/>
            </a:r>
            <a:r>
              <a:rPr dirty="0" sz="900">
                <a:solidFill>
                  <a:srgbClr val="798794"/>
                </a:solidFill>
                <a:latin typeface="Calibri"/>
                <a:cs typeface="Calibri"/>
              </a:rPr>
              <a:t/>
            </a:r>
            <a:r>
              <a:rPr dirty="0" sz="900" spc="180">
                <a:solidFill>
                  <a:srgbClr val="798794"/>
                </a:solidFill>
                <a:latin typeface="Calibri"/>
                <a:cs typeface="Calibri"/>
              </a:rPr>
              <a:t/>
            </a:r>
            <a:r>
              <a:rPr dirty="0" sz="900">
                <a:solidFill>
                  <a:srgbClr val="798794"/>
                </a:solidFill>
                <a:latin typeface="Calibri"/>
                <a:cs typeface="Calibri"/>
              </a:rPr>
              <a:t/>
            </a:r>
            <a:r>
              <a:rPr dirty="0" sz="900" spc="145">
                <a:solidFill>
                  <a:srgbClr val="798794"/>
                </a:solidFill>
                <a:latin typeface="Calibri"/>
                <a:cs typeface="Calibri"/>
              </a:rPr>
              <a:t/>
            </a:r>
            <a:r>
              <a:rPr dirty="0" sz="900">
                <a:solidFill>
                  <a:srgbClr val="798794"/>
                </a:solidFill>
                <a:latin typeface="Calibri"/>
                <a:cs typeface="Calibri"/>
              </a:rPr>
              <a:t/>
            </a:r>
            <a:r>
              <a:rPr dirty="0" sz="900" spc="5">
                <a:solidFill>
                  <a:srgbClr val="798794"/>
                </a:solidFill>
                <a:latin typeface="Calibri"/>
                <a:cs typeface="Calibri"/>
              </a:rPr>
              <a:t/>
            </a:r>
            <a:r>
              <a:rPr dirty="0" sz="900">
                <a:solidFill>
                  <a:srgbClr val="798794"/>
                </a:solidFill>
                <a:latin typeface="Calibri"/>
                <a:cs typeface="Calibri"/>
              </a:rPr>
              <a:t/>
            </a:r>
            <a:r>
              <a:rPr dirty="0" sz="900" spc="-35">
                <a:solidFill>
                  <a:srgbClr val="798794"/>
                </a:solidFill>
                <a:latin typeface="Calibri"/>
                <a:cs typeface="Calibri"/>
              </a:rPr>
              <a:t/>
            </a:r>
            <a:r>
              <a:rPr dirty="0" sz="900" spc="-20">
                <a:solidFill>
                  <a:srgbClr val="798794"/>
                </a:solidFill>
                <a:latin typeface="Calibri"/>
                <a:cs typeface="Calibri"/>
              </a:rPr>
              <a:t/>
            </a:r>
            <a:endParaRPr sz="900">
              <a:latin typeface="Calibri"/>
              <a:cs typeface="Calibri"/>
            </a:endParaRPr>
          </a:p>
        </p:txBody>
      </p:sp>
      <p:sp>
        <p:nvSpPr>
          <p:cNvPr id="5" name="object 5"/>
          <p:cNvSpPr txBox="1"/>
          <p:nvPr/>
        </p:nvSpPr>
        <p:spPr>
          <a:xfrm>
            <a:off x="10708385" y="6290259"/>
            <a:ext cx="930910" cy="162560"/>
          </a:xfrm>
          <a:prstGeom prst="rect">
            <a:avLst/>
          </a:prstGeom>
        </p:spPr>
        <p:txBody>
          <a:bodyPr wrap="square" lIns="0" tIns="12700" rIns="0" bIns="0" rtlCol="0" vert="horz">
            <a:spAutoFit/>
          </a:bodyPr>
          <a:lstStyle/>
          <a:p>
            <a:pPr marL="12700">
              <a:lnSpc>
                <a:spcPct val="100000"/>
              </a:lnSpc>
              <a:spcBef>
                <a:spcPts val="100"/>
              </a:spcBef>
            </a:pPr>
            <a:r>
              <a:rPr dirty="0" sz="900">
                <a:solidFill>
                  <a:srgbClr val="798794"/>
                </a:solidFill>
                <a:latin typeface="Calibri"/>
                <a:cs typeface="Calibri"/>
              </a:rPr>
              <a:t>Resolution 2026-17</a:t>
            </a:r>
            <a:r>
              <a:rPr dirty="0" sz="900" spc="-30">
                <a:solidFill>
                  <a:srgbClr val="798794"/>
                </a:solidFill>
                <a:latin typeface="Calibri"/>
                <a:cs typeface="Calibri"/>
              </a:rPr>
              <a:t/>
            </a:r>
            <a:r>
              <a:rPr dirty="0" sz="900">
                <a:solidFill>
                  <a:srgbClr val="798794"/>
                </a:solidFill>
                <a:latin typeface="Calibri"/>
                <a:cs typeface="Calibri"/>
              </a:rPr>
              <a:t/>
            </a:r>
            <a:r>
              <a:rPr dirty="0" sz="900" spc="-25">
                <a:solidFill>
                  <a:srgbClr val="798794"/>
                </a:solidFill>
                <a:latin typeface="Calibri"/>
                <a:cs typeface="Calibri"/>
              </a:rPr>
              <a:t/>
            </a:r>
            <a:endParaRPr sz="900">
              <a:latin typeface="Calibri"/>
              <a:cs typeface="Calibri"/>
            </a:endParaRPr>
          </a:p>
        </p:txBody>
      </p:sp>
      <p:pic>
        <p:nvPicPr>
          <p:cNvPr id="6" name="object 6" descr="preencoded.png"/>
          <p:cNvPicPr/>
          <p:nvPr/>
        </p:nvPicPr>
        <p:blipFill>
          <a:blip r:embed="rId2" cstate="print"/>
          <a:stretch>
            <a:fillRect/>
          </a:stretch>
        </p:blipFill>
        <p:spPr>
          <a:xfrm>
            <a:off x="5666129" y="6149388"/>
            <a:ext cx="854891" cy="420478"/>
          </a:xfrm>
          <a:prstGeom prst="rect">
            <a:avLst/>
          </a:prstGeom>
        </p:spPr>
      </p:pic>
      <p:grpSp>
        <p:nvGrpSpPr>
          <p:cNvPr id="7" name="object 7"/>
          <p:cNvGrpSpPr/>
          <p:nvPr/>
        </p:nvGrpSpPr>
        <p:grpSpPr>
          <a:xfrm>
            <a:off x="562165" y="1366837"/>
            <a:ext cx="3482340" cy="1243965"/>
            <a:chOff x="562165" y="1366837"/>
            <a:chExt cx="3482340" cy="1243965"/>
          </a:xfrm>
        </p:grpSpPr>
        <p:sp>
          <p:nvSpPr>
            <p:cNvPr id="8" name="object 8"/>
            <p:cNvSpPr/>
            <p:nvPr/>
          </p:nvSpPr>
          <p:spPr>
            <a:xfrm>
              <a:off x="566927" y="1371600"/>
              <a:ext cx="3472815" cy="1234440"/>
            </a:xfrm>
            <a:custGeom>
              <a:avLst/>
              <a:gdLst/>
              <a:ahLst/>
              <a:cxnLst/>
              <a:rect l="l" t="t" r="r" b="b"/>
              <a:pathLst>
                <a:path w="3472815" h="1234439">
                  <a:moveTo>
                    <a:pt x="3417697" y="0"/>
                  </a:moveTo>
                  <a:lnTo>
                    <a:pt x="54851" y="0"/>
                  </a:lnTo>
                  <a:lnTo>
                    <a:pt x="33502" y="4304"/>
                  </a:lnTo>
                  <a:lnTo>
                    <a:pt x="16067" y="16049"/>
                  </a:lnTo>
                  <a:lnTo>
                    <a:pt x="4311" y="33486"/>
                  </a:lnTo>
                  <a:lnTo>
                    <a:pt x="0" y="54863"/>
                  </a:lnTo>
                  <a:lnTo>
                    <a:pt x="0" y="1179576"/>
                  </a:lnTo>
                  <a:lnTo>
                    <a:pt x="4311" y="1200953"/>
                  </a:lnTo>
                  <a:lnTo>
                    <a:pt x="16067" y="1218390"/>
                  </a:lnTo>
                  <a:lnTo>
                    <a:pt x="33502" y="1230135"/>
                  </a:lnTo>
                  <a:lnTo>
                    <a:pt x="54851" y="1234439"/>
                  </a:lnTo>
                  <a:lnTo>
                    <a:pt x="3417697" y="1234439"/>
                  </a:lnTo>
                  <a:lnTo>
                    <a:pt x="3439074" y="1230135"/>
                  </a:lnTo>
                  <a:lnTo>
                    <a:pt x="3456511" y="1218390"/>
                  </a:lnTo>
                  <a:lnTo>
                    <a:pt x="3468256" y="1200953"/>
                  </a:lnTo>
                  <a:lnTo>
                    <a:pt x="3472561" y="1179576"/>
                  </a:lnTo>
                  <a:lnTo>
                    <a:pt x="3472561" y="54863"/>
                  </a:lnTo>
                  <a:lnTo>
                    <a:pt x="3468256" y="33486"/>
                  </a:lnTo>
                  <a:lnTo>
                    <a:pt x="3456511" y="16049"/>
                  </a:lnTo>
                  <a:lnTo>
                    <a:pt x="3439074" y="4304"/>
                  </a:lnTo>
                  <a:lnTo>
                    <a:pt x="3417697" y="0"/>
                  </a:lnTo>
                  <a:close/>
                </a:path>
              </a:pathLst>
            </a:custGeom>
            <a:solidFill>
              <a:srgbClr val="EAF0F7"/>
            </a:solidFill>
          </p:spPr>
          <p:txBody>
            <a:bodyPr wrap="square" lIns="0" tIns="0" rIns="0" bIns="0" rtlCol="0"/>
            <a:lstStyle/>
            <a:p/>
          </p:txBody>
        </p:sp>
        <p:sp>
          <p:nvSpPr>
            <p:cNvPr id="9" name="object 9"/>
            <p:cNvSpPr/>
            <p:nvPr/>
          </p:nvSpPr>
          <p:spPr>
            <a:xfrm>
              <a:off x="566927" y="1371600"/>
              <a:ext cx="3472815" cy="1234440"/>
            </a:xfrm>
            <a:custGeom>
              <a:avLst/>
              <a:gdLst/>
              <a:ahLst/>
              <a:cxnLst/>
              <a:rect l="l" t="t" r="r" b="b"/>
              <a:pathLst>
                <a:path w="3472815" h="1234439">
                  <a:moveTo>
                    <a:pt x="0" y="54863"/>
                  </a:moveTo>
                  <a:lnTo>
                    <a:pt x="4311" y="33486"/>
                  </a:lnTo>
                  <a:lnTo>
                    <a:pt x="16067" y="16049"/>
                  </a:lnTo>
                  <a:lnTo>
                    <a:pt x="33502" y="4304"/>
                  </a:lnTo>
                  <a:lnTo>
                    <a:pt x="54851" y="0"/>
                  </a:lnTo>
                  <a:lnTo>
                    <a:pt x="3417697" y="0"/>
                  </a:lnTo>
                  <a:lnTo>
                    <a:pt x="3439074" y="4304"/>
                  </a:lnTo>
                  <a:lnTo>
                    <a:pt x="3456511" y="16049"/>
                  </a:lnTo>
                  <a:lnTo>
                    <a:pt x="3468256" y="33486"/>
                  </a:lnTo>
                  <a:lnTo>
                    <a:pt x="3472561" y="54863"/>
                  </a:lnTo>
                  <a:lnTo>
                    <a:pt x="3472561" y="1179576"/>
                  </a:lnTo>
                  <a:lnTo>
                    <a:pt x="3468256" y="1200953"/>
                  </a:lnTo>
                  <a:lnTo>
                    <a:pt x="3456511" y="1218390"/>
                  </a:lnTo>
                  <a:lnTo>
                    <a:pt x="3439074" y="1230135"/>
                  </a:lnTo>
                  <a:lnTo>
                    <a:pt x="3417697" y="1234439"/>
                  </a:lnTo>
                  <a:lnTo>
                    <a:pt x="54851" y="1234439"/>
                  </a:lnTo>
                  <a:lnTo>
                    <a:pt x="33502" y="1230135"/>
                  </a:lnTo>
                  <a:lnTo>
                    <a:pt x="16067" y="1218390"/>
                  </a:lnTo>
                  <a:lnTo>
                    <a:pt x="4311" y="1200953"/>
                  </a:lnTo>
                  <a:lnTo>
                    <a:pt x="0" y="1179576"/>
                  </a:lnTo>
                  <a:lnTo>
                    <a:pt x="0" y="54863"/>
                  </a:lnTo>
                  <a:close/>
                </a:path>
              </a:pathLst>
            </a:custGeom>
            <a:ln w="9525">
              <a:solidFill>
                <a:srgbClr val="C8D7E3"/>
              </a:solidFill>
            </a:ln>
          </p:spPr>
          <p:txBody>
            <a:bodyPr wrap="square" lIns="0" tIns="0" rIns="0" bIns="0" rtlCol="0"/>
            <a:lstStyle/>
            <a:p/>
          </p:txBody>
        </p:sp>
      </p:grpSp>
      <p:sp>
        <p:nvSpPr>
          <p:cNvPr id="10" name="object 10"/>
          <p:cNvSpPr txBox="1"/>
          <p:nvPr/>
        </p:nvSpPr>
        <p:spPr>
          <a:xfrm>
            <a:off x="573846" y="1392728"/>
            <a:ext cx="3458845" cy="846455"/>
          </a:xfrm>
          <a:prstGeom prst="rect">
            <a:avLst/>
          </a:prstGeom>
        </p:spPr>
        <p:txBody>
          <a:bodyPr wrap="square" lIns="0" tIns="182880" rIns="0" bIns="0" rtlCol="0" vert="horz">
            <a:spAutoFit/>
          </a:bodyPr>
          <a:lstStyle/>
          <a:p>
            <a:pPr marL="175895">
              <a:lnSpc>
                <a:spcPct val="100000"/>
              </a:lnSpc>
              <a:spcBef>
                <a:spcPts val="1440"/>
              </a:spcBef>
            </a:pPr>
            <a:r>
              <a:rPr dirty="0" sz="2700" spc="-10" b="1">
                <a:solidFill>
                  <a:srgbClr val="0E2A44"/>
                </a:solidFill>
                <a:latin typeface="Cambria"/>
                <a:cs typeface="Cambria"/>
              </a:rPr>
              <a:t>0.0000</a:t>
            </a:r>
            <a:endParaRPr sz="2700">
              <a:latin typeface="Cambria"/>
              <a:cs typeface="Cambria"/>
            </a:endParaRPr>
          </a:p>
          <a:p>
            <a:pPr marL="175895">
              <a:lnSpc>
                <a:spcPct val="100000"/>
              </a:lnSpc>
              <a:spcBef>
                <a:spcPts val="560"/>
              </a:spcBef>
            </a:pPr>
            <a:r>
              <a:rPr dirty="0" sz="1100">
                <a:solidFill>
                  <a:srgbClr val="44515E"/>
                </a:solidFill>
                <a:latin typeface="Calibri"/>
                <a:cs typeface="Calibri"/>
              </a:rPr>
              <a:t>Final millage rate, in mills</a:t>
            </a:r>
            <a:r>
              <a:rPr dirty="0" sz="1100" spc="-40">
                <a:solidFill>
                  <a:srgbClr val="44515E"/>
                </a:solidFill>
                <a:latin typeface="Calibri"/>
                <a:cs typeface="Calibri"/>
              </a:rPr>
              <a:t/>
            </a:r>
            <a:r>
              <a:rPr dirty="0" sz="1100">
                <a:solidFill>
                  <a:srgbClr val="44515E"/>
                </a:solidFill>
                <a:latin typeface="Calibri"/>
                <a:cs typeface="Calibri"/>
              </a:rPr>
              <a:t/>
            </a:r>
            <a:r>
              <a:rPr dirty="0" sz="1100" spc="-40">
                <a:solidFill>
                  <a:srgbClr val="44515E"/>
                </a:solidFill>
                <a:latin typeface="Calibri"/>
                <a:cs typeface="Calibri"/>
              </a:rPr>
              <a:t/>
            </a:r>
            <a:r>
              <a:rPr dirty="0" sz="1100">
                <a:solidFill>
                  <a:srgbClr val="44515E"/>
                </a:solidFill>
                <a:latin typeface="Calibri"/>
                <a:cs typeface="Calibri"/>
              </a:rPr>
              <a:t/>
            </a:r>
            <a:r>
              <a:rPr dirty="0" sz="1100" spc="-20">
                <a:solidFill>
                  <a:srgbClr val="44515E"/>
                </a:solidFill>
                <a:latin typeface="Calibri"/>
                <a:cs typeface="Calibri"/>
              </a:rPr>
              <a:t/>
            </a:r>
            <a:r>
              <a:rPr dirty="0" sz="1100">
                <a:solidFill>
                  <a:srgbClr val="44515E"/>
                </a:solidFill>
                <a:latin typeface="Calibri"/>
                <a:cs typeface="Calibri"/>
              </a:rPr>
              <a:t/>
            </a:r>
            <a:r>
              <a:rPr dirty="0" sz="1100" spc="-5">
                <a:solidFill>
                  <a:srgbClr val="44515E"/>
                </a:solidFill>
                <a:latin typeface="Calibri"/>
                <a:cs typeface="Calibri"/>
              </a:rPr>
              <a:t/>
            </a:r>
            <a:r>
              <a:rPr dirty="0" sz="1100">
                <a:solidFill>
                  <a:srgbClr val="44515E"/>
                </a:solidFill>
                <a:latin typeface="Calibri"/>
                <a:cs typeface="Calibri"/>
              </a:rPr>
              <a:t/>
            </a:r>
            <a:r>
              <a:rPr dirty="0" sz="1100" spc="-15">
                <a:solidFill>
                  <a:srgbClr val="44515E"/>
                </a:solidFill>
                <a:latin typeface="Calibri"/>
                <a:cs typeface="Calibri"/>
              </a:rPr>
              <a:t/>
            </a:r>
            <a:r>
              <a:rPr dirty="0" sz="1100" spc="-20">
                <a:solidFill>
                  <a:srgbClr val="44515E"/>
                </a:solidFill>
                <a:latin typeface="Calibri"/>
                <a:cs typeface="Calibri"/>
              </a:rPr>
              <a:t/>
            </a:r>
            <a:endParaRPr sz="1100">
              <a:latin typeface="Calibri"/>
              <a:cs typeface="Calibri"/>
            </a:endParaRPr>
          </a:p>
        </p:txBody>
      </p:sp>
      <p:grpSp>
        <p:nvGrpSpPr>
          <p:cNvPr id="11" name="object 11"/>
          <p:cNvGrpSpPr/>
          <p:nvPr/>
        </p:nvGrpSpPr>
        <p:grpSpPr>
          <a:xfrm>
            <a:off x="4354766" y="1366837"/>
            <a:ext cx="3482340" cy="1243965"/>
            <a:chOff x="4354766" y="1366837"/>
            <a:chExt cx="3482340" cy="1243965"/>
          </a:xfrm>
        </p:grpSpPr>
        <p:sp>
          <p:nvSpPr>
            <p:cNvPr id="12" name="object 12"/>
            <p:cNvSpPr/>
            <p:nvPr/>
          </p:nvSpPr>
          <p:spPr>
            <a:xfrm>
              <a:off x="4359528" y="1371600"/>
              <a:ext cx="3472815" cy="1234440"/>
            </a:xfrm>
            <a:custGeom>
              <a:avLst/>
              <a:gdLst/>
              <a:ahLst/>
              <a:cxnLst/>
              <a:rect l="l" t="t" r="r" b="b"/>
              <a:pathLst>
                <a:path w="3472815" h="1234439">
                  <a:moveTo>
                    <a:pt x="3417697" y="0"/>
                  </a:moveTo>
                  <a:lnTo>
                    <a:pt x="54863" y="0"/>
                  </a:lnTo>
                  <a:lnTo>
                    <a:pt x="33539" y="4304"/>
                  </a:lnTo>
                  <a:lnTo>
                    <a:pt x="16097" y="16049"/>
                  </a:lnTo>
                  <a:lnTo>
                    <a:pt x="4321" y="33486"/>
                  </a:lnTo>
                  <a:lnTo>
                    <a:pt x="0" y="54863"/>
                  </a:lnTo>
                  <a:lnTo>
                    <a:pt x="0" y="1179576"/>
                  </a:lnTo>
                  <a:lnTo>
                    <a:pt x="4321" y="1200953"/>
                  </a:lnTo>
                  <a:lnTo>
                    <a:pt x="16097" y="1218390"/>
                  </a:lnTo>
                  <a:lnTo>
                    <a:pt x="33539" y="1230135"/>
                  </a:lnTo>
                  <a:lnTo>
                    <a:pt x="54863" y="1234439"/>
                  </a:lnTo>
                  <a:lnTo>
                    <a:pt x="3417697" y="1234439"/>
                  </a:lnTo>
                  <a:lnTo>
                    <a:pt x="3439074" y="1230135"/>
                  </a:lnTo>
                  <a:lnTo>
                    <a:pt x="3456511" y="1218390"/>
                  </a:lnTo>
                  <a:lnTo>
                    <a:pt x="3468256" y="1200953"/>
                  </a:lnTo>
                  <a:lnTo>
                    <a:pt x="3472561" y="1179576"/>
                  </a:lnTo>
                  <a:lnTo>
                    <a:pt x="3472561" y="54863"/>
                  </a:lnTo>
                  <a:lnTo>
                    <a:pt x="3468256" y="33486"/>
                  </a:lnTo>
                  <a:lnTo>
                    <a:pt x="3456511" y="16049"/>
                  </a:lnTo>
                  <a:lnTo>
                    <a:pt x="3439074" y="4304"/>
                  </a:lnTo>
                  <a:lnTo>
                    <a:pt x="3417697" y="0"/>
                  </a:lnTo>
                  <a:close/>
                </a:path>
              </a:pathLst>
            </a:custGeom>
            <a:solidFill>
              <a:srgbClr val="EAF0F7"/>
            </a:solidFill>
          </p:spPr>
          <p:txBody>
            <a:bodyPr wrap="square" lIns="0" tIns="0" rIns="0" bIns="0" rtlCol="0"/>
            <a:lstStyle/>
            <a:p/>
          </p:txBody>
        </p:sp>
        <p:sp>
          <p:nvSpPr>
            <p:cNvPr id="13" name="object 13"/>
            <p:cNvSpPr/>
            <p:nvPr/>
          </p:nvSpPr>
          <p:spPr>
            <a:xfrm>
              <a:off x="4359528" y="1371600"/>
              <a:ext cx="3472815" cy="1234440"/>
            </a:xfrm>
            <a:custGeom>
              <a:avLst/>
              <a:gdLst/>
              <a:ahLst/>
              <a:cxnLst/>
              <a:rect l="l" t="t" r="r" b="b"/>
              <a:pathLst>
                <a:path w="3472815" h="1234439">
                  <a:moveTo>
                    <a:pt x="0" y="54863"/>
                  </a:moveTo>
                  <a:lnTo>
                    <a:pt x="4321" y="33486"/>
                  </a:lnTo>
                  <a:lnTo>
                    <a:pt x="16097" y="16049"/>
                  </a:lnTo>
                  <a:lnTo>
                    <a:pt x="33539" y="4304"/>
                  </a:lnTo>
                  <a:lnTo>
                    <a:pt x="54863" y="0"/>
                  </a:lnTo>
                  <a:lnTo>
                    <a:pt x="3417697" y="0"/>
                  </a:lnTo>
                  <a:lnTo>
                    <a:pt x="3439074" y="4304"/>
                  </a:lnTo>
                  <a:lnTo>
                    <a:pt x="3456511" y="16049"/>
                  </a:lnTo>
                  <a:lnTo>
                    <a:pt x="3468256" y="33486"/>
                  </a:lnTo>
                  <a:lnTo>
                    <a:pt x="3472561" y="54863"/>
                  </a:lnTo>
                  <a:lnTo>
                    <a:pt x="3472561" y="1179576"/>
                  </a:lnTo>
                  <a:lnTo>
                    <a:pt x="3468256" y="1200953"/>
                  </a:lnTo>
                  <a:lnTo>
                    <a:pt x="3456511" y="1218390"/>
                  </a:lnTo>
                  <a:lnTo>
                    <a:pt x="3439074" y="1230135"/>
                  </a:lnTo>
                  <a:lnTo>
                    <a:pt x="3417697" y="1234439"/>
                  </a:lnTo>
                  <a:lnTo>
                    <a:pt x="54863" y="1234439"/>
                  </a:lnTo>
                  <a:lnTo>
                    <a:pt x="33539" y="1230135"/>
                  </a:lnTo>
                  <a:lnTo>
                    <a:pt x="16097" y="1218390"/>
                  </a:lnTo>
                  <a:lnTo>
                    <a:pt x="4321" y="1200953"/>
                  </a:lnTo>
                  <a:lnTo>
                    <a:pt x="0" y="1179576"/>
                  </a:lnTo>
                  <a:lnTo>
                    <a:pt x="0" y="54863"/>
                  </a:lnTo>
                  <a:close/>
                </a:path>
              </a:pathLst>
            </a:custGeom>
            <a:ln w="9525">
              <a:solidFill>
                <a:srgbClr val="C8D7E3"/>
              </a:solidFill>
            </a:ln>
          </p:spPr>
          <p:txBody>
            <a:bodyPr wrap="square" lIns="0" tIns="0" rIns="0" bIns="0" rtlCol="0"/>
            <a:lstStyle/>
            <a:p/>
          </p:txBody>
        </p:sp>
      </p:grpSp>
      <p:sp>
        <p:nvSpPr>
          <p:cNvPr id="14" name="object 14"/>
          <p:cNvSpPr txBox="1"/>
          <p:nvPr/>
        </p:nvSpPr>
        <p:spPr>
          <a:xfrm>
            <a:off x="4366452" y="1392728"/>
            <a:ext cx="3458845" cy="1014094"/>
          </a:xfrm>
          <a:prstGeom prst="rect">
            <a:avLst/>
          </a:prstGeom>
        </p:spPr>
        <p:txBody>
          <a:bodyPr wrap="square" lIns="0" tIns="182880" rIns="0" bIns="0" rtlCol="0" vert="horz">
            <a:spAutoFit/>
          </a:bodyPr>
          <a:lstStyle/>
          <a:p>
            <a:pPr marL="176530">
              <a:lnSpc>
                <a:spcPct val="100000"/>
              </a:lnSpc>
              <a:spcBef>
                <a:spcPts val="1440"/>
              </a:spcBef>
            </a:pPr>
            <a:r>
              <a:rPr dirty="0" sz="2700" b="1">
                <a:solidFill>
                  <a:srgbClr val="2D7C52"/>
                </a:solidFill>
                <a:latin typeface="Cambria"/>
                <a:cs typeface="Cambria"/>
              </a:rPr>
              <a:t>Does</a:t>
            </a:r>
            <a:r>
              <a:rPr dirty="0" sz="2700" spc="-20" b="1">
                <a:solidFill>
                  <a:srgbClr val="2D7C52"/>
                </a:solidFill>
                <a:latin typeface="Cambria"/>
                <a:cs typeface="Cambria"/>
              </a:rPr>
              <a:t> </a:t>
            </a:r>
            <a:r>
              <a:rPr dirty="0" sz="2700" b="1">
                <a:solidFill>
                  <a:srgbClr val="2D7C52"/>
                </a:solidFill>
                <a:latin typeface="Cambria"/>
                <a:cs typeface="Cambria"/>
              </a:rPr>
              <a:t>not</a:t>
            </a:r>
            <a:r>
              <a:rPr dirty="0" sz="2700" spc="-10" b="1">
                <a:solidFill>
                  <a:srgbClr val="2D7C52"/>
                </a:solidFill>
                <a:latin typeface="Cambria"/>
                <a:cs typeface="Cambria"/>
              </a:rPr>
              <a:t> exceed</a:t>
            </a:r>
            <a:endParaRPr sz="2700">
              <a:latin typeface="Cambria"/>
              <a:cs typeface="Cambria"/>
            </a:endParaRPr>
          </a:p>
          <a:p>
            <a:pPr marL="176530">
              <a:lnSpc>
                <a:spcPct val="100000"/>
              </a:lnSpc>
              <a:spcBef>
                <a:spcPts val="560"/>
              </a:spcBef>
            </a:pPr>
            <a:r>
              <a:rPr dirty="0" sz="1100">
                <a:solidFill>
                  <a:srgbClr val="44515E"/>
                </a:solidFill>
                <a:latin typeface="Calibri"/>
                <a:cs typeface="Calibri"/>
              </a:rPr>
              <a:t>The </a:t>
            </a:r>
            <a:r>
              <a:rPr dirty="0" sz="1100" spc="-10">
                <a:solidFill>
                  <a:srgbClr val="44515E"/>
                </a:solidFill>
                <a:latin typeface="Calibri"/>
                <a:cs typeface="Calibri"/>
              </a:rPr>
              <a:t>proposed</a:t>
            </a:r>
            <a:r>
              <a:rPr dirty="0" sz="1100" spc="-20">
                <a:solidFill>
                  <a:srgbClr val="44515E"/>
                </a:solidFill>
                <a:latin typeface="Calibri"/>
                <a:cs typeface="Calibri"/>
              </a:rPr>
              <a:t> </a:t>
            </a:r>
            <a:r>
              <a:rPr dirty="0" sz="1100">
                <a:solidFill>
                  <a:srgbClr val="44515E"/>
                </a:solidFill>
                <a:latin typeface="Calibri"/>
                <a:cs typeface="Calibri"/>
              </a:rPr>
              <a:t>rate</a:t>
            </a:r>
            <a:r>
              <a:rPr dirty="0" sz="1100" spc="5">
                <a:solidFill>
                  <a:srgbClr val="44515E"/>
                </a:solidFill>
                <a:latin typeface="Calibri"/>
                <a:cs typeface="Calibri"/>
              </a:rPr>
              <a:t> </a:t>
            </a:r>
            <a:r>
              <a:rPr dirty="0" sz="1100">
                <a:solidFill>
                  <a:srgbClr val="44515E"/>
                </a:solidFill>
                <a:latin typeface="Calibri"/>
                <a:cs typeface="Calibri"/>
              </a:rPr>
              <a:t>does</a:t>
            </a:r>
            <a:r>
              <a:rPr dirty="0" sz="1100" spc="-15">
                <a:solidFill>
                  <a:srgbClr val="44515E"/>
                </a:solidFill>
                <a:latin typeface="Calibri"/>
                <a:cs typeface="Calibri"/>
              </a:rPr>
              <a:t> </a:t>
            </a:r>
            <a:r>
              <a:rPr dirty="0" sz="1100">
                <a:solidFill>
                  <a:srgbClr val="44515E"/>
                </a:solidFill>
                <a:latin typeface="Calibri"/>
                <a:cs typeface="Calibri"/>
              </a:rPr>
              <a:t>not</a:t>
            </a:r>
            <a:r>
              <a:rPr dirty="0" sz="1100" spc="-5">
                <a:solidFill>
                  <a:srgbClr val="44515E"/>
                </a:solidFill>
                <a:latin typeface="Calibri"/>
                <a:cs typeface="Calibri"/>
              </a:rPr>
              <a:t> </a:t>
            </a:r>
            <a:r>
              <a:rPr dirty="0" sz="1100">
                <a:solidFill>
                  <a:srgbClr val="44515E"/>
                </a:solidFill>
                <a:latin typeface="Calibri"/>
                <a:cs typeface="Calibri"/>
              </a:rPr>
              <a:t>exceed</a:t>
            </a:r>
            <a:r>
              <a:rPr dirty="0" sz="1100" spc="-15">
                <a:solidFill>
                  <a:srgbClr val="44515E"/>
                </a:solidFill>
                <a:latin typeface="Calibri"/>
                <a:cs typeface="Calibri"/>
              </a:rPr>
              <a:t> </a:t>
            </a:r>
            <a:r>
              <a:rPr dirty="0" sz="1100">
                <a:solidFill>
                  <a:srgbClr val="44515E"/>
                </a:solidFill>
                <a:latin typeface="Calibri"/>
                <a:cs typeface="Calibri"/>
              </a:rPr>
              <a:t>the</a:t>
            </a:r>
            <a:r>
              <a:rPr dirty="0" sz="1100" spc="5">
                <a:solidFill>
                  <a:srgbClr val="44515E"/>
                </a:solidFill>
                <a:latin typeface="Calibri"/>
                <a:cs typeface="Calibri"/>
              </a:rPr>
              <a:t> </a:t>
            </a:r>
            <a:r>
              <a:rPr dirty="0" sz="1100" spc="-10">
                <a:solidFill>
                  <a:srgbClr val="44515E"/>
                </a:solidFill>
                <a:latin typeface="Calibri"/>
                <a:cs typeface="Calibri"/>
              </a:rPr>
              <a:t>rolled-</a:t>
            </a:r>
            <a:r>
              <a:rPr dirty="0" sz="1100" spc="-20">
                <a:solidFill>
                  <a:srgbClr val="44515E"/>
                </a:solidFill>
                <a:latin typeface="Calibri"/>
                <a:cs typeface="Calibri"/>
              </a:rPr>
              <a:t>back</a:t>
            </a:r>
            <a:endParaRPr sz="1100">
              <a:latin typeface="Calibri"/>
              <a:cs typeface="Calibri"/>
            </a:endParaRPr>
          </a:p>
          <a:p>
            <a:pPr marL="176530">
              <a:lnSpc>
                <a:spcPct val="100000"/>
              </a:lnSpc>
            </a:pPr>
            <a:r>
              <a:rPr dirty="0" sz="1100" spc="-20">
                <a:solidFill>
                  <a:srgbClr val="44515E"/>
                </a:solidFill>
                <a:latin typeface="Calibri"/>
                <a:cs typeface="Calibri"/>
              </a:rPr>
              <a:t>rate</a:t>
            </a:r>
            <a:endParaRPr sz="1100">
              <a:latin typeface="Calibri"/>
              <a:cs typeface="Calibri"/>
            </a:endParaRPr>
          </a:p>
        </p:txBody>
      </p:sp>
      <p:grpSp>
        <p:nvGrpSpPr>
          <p:cNvPr id="15" name="object 15"/>
          <p:cNvGrpSpPr/>
          <p:nvPr/>
        </p:nvGrpSpPr>
        <p:grpSpPr>
          <a:xfrm>
            <a:off x="8147367" y="1366837"/>
            <a:ext cx="3482340" cy="1243965"/>
            <a:chOff x="8147367" y="1366837"/>
            <a:chExt cx="3482340" cy="1243965"/>
          </a:xfrm>
        </p:grpSpPr>
        <p:sp>
          <p:nvSpPr>
            <p:cNvPr id="16" name="object 16"/>
            <p:cNvSpPr/>
            <p:nvPr/>
          </p:nvSpPr>
          <p:spPr>
            <a:xfrm>
              <a:off x="8152130" y="1371600"/>
              <a:ext cx="3472815" cy="1234440"/>
            </a:xfrm>
            <a:custGeom>
              <a:avLst/>
              <a:gdLst/>
              <a:ahLst/>
              <a:cxnLst/>
              <a:rect l="l" t="t" r="r" b="b"/>
              <a:pathLst>
                <a:path w="3472815" h="1234439">
                  <a:moveTo>
                    <a:pt x="3417824" y="0"/>
                  </a:moveTo>
                  <a:lnTo>
                    <a:pt x="54864" y="0"/>
                  </a:lnTo>
                  <a:lnTo>
                    <a:pt x="33539" y="4304"/>
                  </a:lnTo>
                  <a:lnTo>
                    <a:pt x="16097" y="16049"/>
                  </a:lnTo>
                  <a:lnTo>
                    <a:pt x="4321" y="33486"/>
                  </a:lnTo>
                  <a:lnTo>
                    <a:pt x="0" y="54863"/>
                  </a:lnTo>
                  <a:lnTo>
                    <a:pt x="0" y="1179576"/>
                  </a:lnTo>
                  <a:lnTo>
                    <a:pt x="4321" y="1200953"/>
                  </a:lnTo>
                  <a:lnTo>
                    <a:pt x="16097" y="1218390"/>
                  </a:lnTo>
                  <a:lnTo>
                    <a:pt x="33539" y="1230135"/>
                  </a:lnTo>
                  <a:lnTo>
                    <a:pt x="54864" y="1234439"/>
                  </a:lnTo>
                  <a:lnTo>
                    <a:pt x="3417824" y="1234439"/>
                  </a:lnTo>
                  <a:lnTo>
                    <a:pt x="3439148" y="1230135"/>
                  </a:lnTo>
                  <a:lnTo>
                    <a:pt x="3456590" y="1218390"/>
                  </a:lnTo>
                  <a:lnTo>
                    <a:pt x="3468366" y="1200953"/>
                  </a:lnTo>
                  <a:lnTo>
                    <a:pt x="3472688" y="1179576"/>
                  </a:lnTo>
                  <a:lnTo>
                    <a:pt x="3472688" y="54863"/>
                  </a:lnTo>
                  <a:lnTo>
                    <a:pt x="3468366" y="33486"/>
                  </a:lnTo>
                  <a:lnTo>
                    <a:pt x="3456590" y="16049"/>
                  </a:lnTo>
                  <a:lnTo>
                    <a:pt x="3439148" y="4304"/>
                  </a:lnTo>
                  <a:lnTo>
                    <a:pt x="3417824" y="0"/>
                  </a:lnTo>
                  <a:close/>
                </a:path>
              </a:pathLst>
            </a:custGeom>
            <a:solidFill>
              <a:srgbClr val="EAF0F7"/>
            </a:solidFill>
          </p:spPr>
          <p:txBody>
            <a:bodyPr wrap="square" lIns="0" tIns="0" rIns="0" bIns="0" rtlCol="0"/>
            <a:lstStyle/>
            <a:p/>
          </p:txBody>
        </p:sp>
        <p:sp>
          <p:nvSpPr>
            <p:cNvPr id="17" name="object 17"/>
            <p:cNvSpPr/>
            <p:nvPr/>
          </p:nvSpPr>
          <p:spPr>
            <a:xfrm>
              <a:off x="8152130" y="1371600"/>
              <a:ext cx="3472815" cy="1234440"/>
            </a:xfrm>
            <a:custGeom>
              <a:avLst/>
              <a:gdLst/>
              <a:ahLst/>
              <a:cxnLst/>
              <a:rect l="l" t="t" r="r" b="b"/>
              <a:pathLst>
                <a:path w="3472815" h="1234439">
                  <a:moveTo>
                    <a:pt x="0" y="54863"/>
                  </a:moveTo>
                  <a:lnTo>
                    <a:pt x="4321" y="33486"/>
                  </a:lnTo>
                  <a:lnTo>
                    <a:pt x="16097" y="16049"/>
                  </a:lnTo>
                  <a:lnTo>
                    <a:pt x="33539" y="4304"/>
                  </a:lnTo>
                  <a:lnTo>
                    <a:pt x="54864" y="0"/>
                  </a:lnTo>
                  <a:lnTo>
                    <a:pt x="3417824" y="0"/>
                  </a:lnTo>
                  <a:lnTo>
                    <a:pt x="3439148" y="4304"/>
                  </a:lnTo>
                  <a:lnTo>
                    <a:pt x="3456590" y="16049"/>
                  </a:lnTo>
                  <a:lnTo>
                    <a:pt x="3468366" y="33486"/>
                  </a:lnTo>
                  <a:lnTo>
                    <a:pt x="3472688" y="54863"/>
                  </a:lnTo>
                  <a:lnTo>
                    <a:pt x="3472688" y="1179576"/>
                  </a:lnTo>
                  <a:lnTo>
                    <a:pt x="3468366" y="1200953"/>
                  </a:lnTo>
                  <a:lnTo>
                    <a:pt x="3456590" y="1218390"/>
                  </a:lnTo>
                  <a:lnTo>
                    <a:pt x="3439148" y="1230135"/>
                  </a:lnTo>
                  <a:lnTo>
                    <a:pt x="3417824" y="1234439"/>
                  </a:lnTo>
                  <a:lnTo>
                    <a:pt x="54864" y="1234439"/>
                  </a:lnTo>
                  <a:lnTo>
                    <a:pt x="33539" y="1230135"/>
                  </a:lnTo>
                  <a:lnTo>
                    <a:pt x="16097" y="1218390"/>
                  </a:lnTo>
                  <a:lnTo>
                    <a:pt x="4321" y="1200953"/>
                  </a:lnTo>
                  <a:lnTo>
                    <a:pt x="0" y="1179576"/>
                  </a:lnTo>
                  <a:lnTo>
                    <a:pt x="0" y="54863"/>
                  </a:lnTo>
                  <a:close/>
                </a:path>
              </a:pathLst>
            </a:custGeom>
            <a:ln w="9525">
              <a:solidFill>
                <a:srgbClr val="C8D7E3"/>
              </a:solidFill>
            </a:ln>
          </p:spPr>
          <p:txBody>
            <a:bodyPr wrap="square" lIns="0" tIns="0" rIns="0" bIns="0" rtlCol="0"/>
            <a:lstStyle/>
            <a:p/>
          </p:txBody>
        </p:sp>
      </p:grpSp>
      <p:sp>
        <p:nvSpPr>
          <p:cNvPr id="18" name="object 18"/>
          <p:cNvSpPr txBox="1"/>
          <p:nvPr/>
        </p:nvSpPr>
        <p:spPr>
          <a:xfrm>
            <a:off x="8159053" y="1392728"/>
            <a:ext cx="3458845" cy="846455"/>
          </a:xfrm>
          <a:prstGeom prst="rect">
            <a:avLst/>
          </a:prstGeom>
        </p:spPr>
        <p:txBody>
          <a:bodyPr wrap="square" lIns="0" tIns="182880" rIns="0" bIns="0" rtlCol="0" vert="horz">
            <a:spAutoFit/>
          </a:bodyPr>
          <a:lstStyle/>
          <a:p>
            <a:pPr marL="177165">
              <a:lnSpc>
                <a:spcPct val="100000"/>
              </a:lnSpc>
              <a:spcBef>
                <a:spcPts val="1440"/>
              </a:spcBef>
            </a:pPr>
            <a:r>
              <a:rPr dirty="0" sz="2700" spc="-25" b="1">
                <a:solidFill>
                  <a:srgbClr val="0E2A44"/>
                </a:solidFill>
                <a:latin typeface="Cambria"/>
                <a:cs typeface="Cambria"/>
              </a:rPr>
              <a:t>$0</a:t>
            </a:r>
            <a:endParaRPr sz="2700">
              <a:latin typeface="Cambria"/>
              <a:cs typeface="Cambria"/>
            </a:endParaRPr>
          </a:p>
          <a:p>
            <a:pPr marL="177165">
              <a:lnSpc>
                <a:spcPct val="100000"/>
              </a:lnSpc>
              <a:spcBef>
                <a:spcPts val="560"/>
              </a:spcBef>
            </a:pPr>
            <a:r>
              <a:rPr dirty="0" sz="1100">
                <a:solidFill>
                  <a:srgbClr val="44515E"/>
                </a:solidFill>
                <a:latin typeface="Calibri"/>
                <a:cs typeface="Calibri"/>
              </a:rPr>
              <a:t>Ad valorem revenue in the final budget</a:t>
            </a:r>
            <a:r>
              <a:rPr dirty="0" sz="1100" spc="-20">
                <a:solidFill>
                  <a:srgbClr val="44515E"/>
                </a:solidFill>
                <a:latin typeface="Calibri"/>
                <a:cs typeface="Calibri"/>
              </a:rPr>
              <a:t/>
            </a:r>
            <a:r>
              <a:rPr dirty="0" sz="1100">
                <a:solidFill>
                  <a:srgbClr val="44515E"/>
                </a:solidFill>
                <a:latin typeface="Calibri"/>
                <a:cs typeface="Calibri"/>
              </a:rPr>
              <a:t/>
            </a:r>
            <a:r>
              <a:rPr dirty="0" sz="1100" spc="-15">
                <a:solidFill>
                  <a:srgbClr val="44515E"/>
                </a:solidFill>
                <a:latin typeface="Calibri"/>
                <a:cs typeface="Calibri"/>
              </a:rPr>
              <a:t/>
            </a:r>
            <a:r>
              <a:rPr dirty="0" sz="1100" spc="-10">
                <a:solidFill>
                  <a:srgbClr val="44515E"/>
                </a:solidFill>
                <a:latin typeface="Calibri"/>
                <a:cs typeface="Calibri"/>
              </a:rPr>
              <a:t/>
            </a:r>
            <a:r>
              <a:rPr dirty="0" sz="1100" spc="-30">
                <a:solidFill>
                  <a:srgbClr val="44515E"/>
                </a:solidFill>
                <a:latin typeface="Calibri"/>
                <a:cs typeface="Calibri"/>
              </a:rPr>
              <a:t/>
            </a:r>
            <a:r>
              <a:rPr dirty="0" sz="1100" spc="-10">
                <a:solidFill>
                  <a:srgbClr val="44515E"/>
                </a:solidFill>
                <a:latin typeface="Calibri"/>
                <a:cs typeface="Calibri"/>
              </a:rPr>
              <a:t/>
            </a:r>
            <a:endParaRPr sz="1100">
              <a:latin typeface="Calibri"/>
              <a:cs typeface="Calibri"/>
            </a:endParaRPr>
          </a:p>
        </p:txBody>
      </p:sp>
      <p:grpSp>
        <p:nvGrpSpPr>
          <p:cNvPr id="19" name="object 19"/>
          <p:cNvGrpSpPr/>
          <p:nvPr/>
        </p:nvGrpSpPr>
        <p:grpSpPr>
          <a:xfrm>
            <a:off x="562165" y="2875597"/>
            <a:ext cx="5309870" cy="1975485"/>
            <a:chOff x="562165" y="2875597"/>
            <a:chExt cx="5309870" cy="1975485"/>
          </a:xfrm>
        </p:grpSpPr>
        <p:sp>
          <p:nvSpPr>
            <p:cNvPr id="20" name="object 20"/>
            <p:cNvSpPr/>
            <p:nvPr/>
          </p:nvSpPr>
          <p:spPr>
            <a:xfrm>
              <a:off x="566927" y="2880360"/>
              <a:ext cx="5300345" cy="2265960"/>
            </a:xfrm>
            <a:custGeom>
              <a:avLst/>
              <a:gdLst/>
              <a:ahLst/>
              <a:cxnLst/>
              <a:rect l="l" t="t" r="r" b="b"/>
              <a:pathLst>
                <a:path w="5300345" h="1965960">
                  <a:moveTo>
                    <a:pt x="5245481" y="0"/>
                  </a:moveTo>
                  <a:lnTo>
                    <a:pt x="54864" y="0"/>
                  </a:lnTo>
                  <a:lnTo>
                    <a:pt x="33507" y="4304"/>
                  </a:lnTo>
                  <a:lnTo>
                    <a:pt x="16068" y="16049"/>
                  </a:lnTo>
                  <a:lnTo>
                    <a:pt x="4311" y="33486"/>
                  </a:lnTo>
                  <a:lnTo>
                    <a:pt x="0" y="54863"/>
                  </a:lnTo>
                  <a:lnTo>
                    <a:pt x="0" y="1911095"/>
                  </a:lnTo>
                  <a:lnTo>
                    <a:pt x="4311" y="1932473"/>
                  </a:lnTo>
                  <a:lnTo>
                    <a:pt x="16068" y="1949910"/>
                  </a:lnTo>
                  <a:lnTo>
                    <a:pt x="33507" y="1961655"/>
                  </a:lnTo>
                  <a:lnTo>
                    <a:pt x="54864" y="1965959"/>
                  </a:lnTo>
                  <a:lnTo>
                    <a:pt x="5245481" y="1965959"/>
                  </a:lnTo>
                  <a:lnTo>
                    <a:pt x="5266805" y="1961655"/>
                  </a:lnTo>
                  <a:lnTo>
                    <a:pt x="5284247" y="1949910"/>
                  </a:lnTo>
                  <a:lnTo>
                    <a:pt x="5296023" y="1932473"/>
                  </a:lnTo>
                  <a:lnTo>
                    <a:pt x="5300345" y="1911095"/>
                  </a:lnTo>
                  <a:lnTo>
                    <a:pt x="5300345" y="54863"/>
                  </a:lnTo>
                  <a:lnTo>
                    <a:pt x="5296023" y="33486"/>
                  </a:lnTo>
                  <a:lnTo>
                    <a:pt x="5284247" y="16049"/>
                  </a:lnTo>
                  <a:lnTo>
                    <a:pt x="5266805" y="4304"/>
                  </a:lnTo>
                  <a:lnTo>
                    <a:pt x="5245481" y="0"/>
                  </a:lnTo>
                  <a:close/>
                </a:path>
              </a:pathLst>
            </a:custGeom>
            <a:solidFill>
              <a:srgbClr val="EAF0F7"/>
            </a:solidFill>
          </p:spPr>
          <p:txBody>
            <a:bodyPr wrap="square" lIns="0" tIns="0" rIns="0" bIns="0" rtlCol="0"/>
            <a:lstStyle/>
            <a:p/>
          </p:txBody>
        </p:sp>
        <p:sp>
          <p:nvSpPr>
            <p:cNvPr id="21" name="object 21"/>
            <p:cNvSpPr/>
            <p:nvPr/>
          </p:nvSpPr>
          <p:spPr>
            <a:xfrm>
              <a:off x="566927" y="2880360"/>
              <a:ext cx="5300345" cy="2265960"/>
            </a:xfrm>
            <a:custGeom>
              <a:avLst/>
              <a:gdLst/>
              <a:ahLst/>
              <a:cxnLst/>
              <a:rect l="l" t="t" r="r" b="b"/>
              <a:pathLst>
                <a:path w="5300345" h="1965960">
                  <a:moveTo>
                    <a:pt x="0" y="54863"/>
                  </a:moveTo>
                  <a:lnTo>
                    <a:pt x="4311" y="33486"/>
                  </a:lnTo>
                  <a:lnTo>
                    <a:pt x="16068" y="16049"/>
                  </a:lnTo>
                  <a:lnTo>
                    <a:pt x="33507" y="4304"/>
                  </a:lnTo>
                  <a:lnTo>
                    <a:pt x="54864" y="0"/>
                  </a:lnTo>
                  <a:lnTo>
                    <a:pt x="5245481" y="0"/>
                  </a:lnTo>
                  <a:lnTo>
                    <a:pt x="5266805" y="4304"/>
                  </a:lnTo>
                  <a:lnTo>
                    <a:pt x="5284247" y="16049"/>
                  </a:lnTo>
                  <a:lnTo>
                    <a:pt x="5296023" y="33486"/>
                  </a:lnTo>
                  <a:lnTo>
                    <a:pt x="5300345" y="54863"/>
                  </a:lnTo>
                  <a:lnTo>
                    <a:pt x="5300345" y="1911095"/>
                  </a:lnTo>
                  <a:lnTo>
                    <a:pt x="5296023" y="1932473"/>
                  </a:lnTo>
                  <a:lnTo>
                    <a:pt x="5284247" y="1949910"/>
                  </a:lnTo>
                  <a:lnTo>
                    <a:pt x="5266805" y="1961655"/>
                  </a:lnTo>
                  <a:lnTo>
                    <a:pt x="5245481" y="1965959"/>
                  </a:lnTo>
                  <a:lnTo>
                    <a:pt x="54864" y="1965959"/>
                  </a:lnTo>
                  <a:lnTo>
                    <a:pt x="33507" y="1961655"/>
                  </a:lnTo>
                  <a:lnTo>
                    <a:pt x="16068" y="1949910"/>
                  </a:lnTo>
                  <a:lnTo>
                    <a:pt x="4311" y="1932473"/>
                  </a:lnTo>
                  <a:lnTo>
                    <a:pt x="0" y="1911095"/>
                  </a:lnTo>
                  <a:lnTo>
                    <a:pt x="0" y="54863"/>
                  </a:lnTo>
                  <a:close/>
                </a:path>
              </a:pathLst>
            </a:custGeom>
            <a:ln w="9525">
              <a:solidFill>
                <a:srgbClr val="C8D7E3"/>
              </a:solidFill>
            </a:ln>
          </p:spPr>
          <p:txBody>
            <a:bodyPr wrap="square" lIns="0" tIns="0" rIns="0" bIns="0" rtlCol="0"/>
            <a:lstStyle/>
            <a:p/>
          </p:txBody>
        </p:sp>
      </p:grpSp>
      <p:sp>
        <p:nvSpPr>
          <p:cNvPr id="22" name="object 22"/>
          <p:cNvSpPr txBox="1"/>
          <p:nvPr/>
        </p:nvSpPr>
        <p:spPr>
          <a:xfrm>
            <a:off x="822960" y="3020694"/>
            <a:ext cx="4600000" cy="247015"/>
          </a:xfrm>
          <a:prstGeom prst="rect">
            <a:avLst/>
          </a:prstGeom>
        </p:spPr>
        <p:txBody>
          <a:bodyPr wrap="square" lIns="0" tIns="12700" rIns="0" bIns="0" rtlCol="0" vert="horz">
            <a:spAutoFit/>
          </a:bodyPr>
          <a:lstStyle/>
          <a:p>
            <a:pPr>
              <a:lnSpc>
                <a:spcPct val="100000"/>
              </a:lnSpc>
              <a:spcBef>
                <a:spcPts val="100"/>
              </a:spcBef>
            </a:pPr>
            <a:r>
              <a:rPr dirty="0" sz="1450" b="1">
                <a:solidFill>
                  <a:srgbClr val="0E2A44"/>
                </a:solidFill>
                <a:latin typeface="Calibri"/>
                <a:cs typeface="Calibri"/>
              </a:rPr>
              <a:t>What</a:t>
            </a:r>
            <a:r>
              <a:rPr dirty="0" sz="1450" spc="-45" b="1">
                <a:solidFill>
                  <a:srgbClr val="0E2A44"/>
                </a:solidFill>
                <a:latin typeface="Calibri"/>
                <a:cs typeface="Calibri"/>
              </a:rPr>
              <a:t> </a:t>
            </a:r>
            <a:r>
              <a:rPr dirty="0" sz="1450" b="1">
                <a:solidFill>
                  <a:srgbClr val="0E2A44"/>
                </a:solidFill>
                <a:latin typeface="Calibri"/>
                <a:cs typeface="Calibri"/>
              </a:rPr>
              <a:t>the</a:t>
            </a:r>
            <a:r>
              <a:rPr dirty="0" sz="1450" spc="-30" b="1">
                <a:solidFill>
                  <a:srgbClr val="0E2A44"/>
                </a:solidFill>
                <a:latin typeface="Calibri"/>
                <a:cs typeface="Calibri"/>
              </a:rPr>
              <a:t> </a:t>
            </a:r>
            <a:r>
              <a:rPr dirty="0" sz="1450" b="1">
                <a:solidFill>
                  <a:srgbClr val="0E2A44"/>
                </a:solidFill>
                <a:latin typeface="Calibri"/>
                <a:cs typeface="Calibri"/>
              </a:rPr>
              <a:t>Board</a:t>
            </a:r>
            <a:r>
              <a:rPr dirty="0" sz="1450" spc="-55" b="1">
                <a:solidFill>
                  <a:srgbClr val="0E2A44"/>
                </a:solidFill>
                <a:latin typeface="Calibri"/>
                <a:cs typeface="Calibri"/>
              </a:rPr>
              <a:t> </a:t>
            </a:r>
            <a:r>
              <a:rPr dirty="0" sz="1450" b="1">
                <a:solidFill>
                  <a:srgbClr val="0E2A44"/>
                </a:solidFill>
                <a:latin typeface="Calibri"/>
                <a:cs typeface="Calibri"/>
              </a:rPr>
              <a:t>is</a:t>
            </a:r>
            <a:r>
              <a:rPr dirty="0" sz="1450" spc="-30" b="1">
                <a:solidFill>
                  <a:srgbClr val="0E2A44"/>
                </a:solidFill>
                <a:latin typeface="Calibri"/>
                <a:cs typeface="Calibri"/>
              </a:rPr>
              <a:t> </a:t>
            </a:r>
            <a:r>
              <a:rPr dirty="0" sz="1450" b="1">
                <a:solidFill>
                  <a:srgbClr val="0E2A44"/>
                </a:solidFill>
                <a:latin typeface="Calibri"/>
                <a:cs typeface="Calibri"/>
              </a:rPr>
              <a:t>being</a:t>
            </a:r>
            <a:r>
              <a:rPr dirty="0" sz="1450" spc="-40" b="1">
                <a:solidFill>
                  <a:srgbClr val="0E2A44"/>
                </a:solidFill>
                <a:latin typeface="Calibri"/>
                <a:cs typeface="Calibri"/>
              </a:rPr>
              <a:t> </a:t>
            </a:r>
            <a:r>
              <a:rPr dirty="0" sz="1450" b="1">
                <a:solidFill>
                  <a:srgbClr val="0E2A44"/>
                </a:solidFill>
                <a:latin typeface="Calibri"/>
                <a:cs typeface="Calibri"/>
              </a:rPr>
              <a:t>asked</a:t>
            </a:r>
            <a:r>
              <a:rPr dirty="0" sz="1450" spc="-45" b="1">
                <a:solidFill>
                  <a:srgbClr val="0E2A44"/>
                </a:solidFill>
                <a:latin typeface="Calibri"/>
                <a:cs typeface="Calibri"/>
              </a:rPr>
              <a:t> </a:t>
            </a:r>
            <a:r>
              <a:rPr dirty="0" sz="1450" b="1">
                <a:solidFill>
                  <a:srgbClr val="0E2A44"/>
                </a:solidFill>
                <a:latin typeface="Calibri"/>
                <a:cs typeface="Calibri"/>
              </a:rPr>
              <a:t>to</a:t>
            </a:r>
            <a:r>
              <a:rPr dirty="0" sz="1450" spc="-35" b="1">
                <a:solidFill>
                  <a:srgbClr val="0E2A44"/>
                </a:solidFill>
                <a:latin typeface="Calibri"/>
                <a:cs typeface="Calibri"/>
              </a:rPr>
              <a:t> </a:t>
            </a:r>
            <a:r>
              <a:rPr dirty="0" sz="1450" spc="-25" b="1">
                <a:solidFill>
                  <a:srgbClr val="0E2A44"/>
                </a:solidFill>
                <a:latin typeface="Calibri"/>
                <a:cs typeface="Calibri"/>
              </a:rPr>
              <a:t>do</a:t>
            </a:r>
            <a:endParaRPr sz="1450">
              <a:latin typeface="Calibri"/>
              <a:cs typeface="Calibri"/>
            </a:endParaRPr>
          </a:p>
        </p:txBody>
      </p:sp>
      <p:sp>
        <p:nvSpPr>
          <p:cNvPr id="23" name="object 23"/>
          <p:cNvSpPr txBox="1"/>
          <p:nvPr/>
        </p:nvSpPr>
        <p:spPr>
          <a:xfrm>
            <a:off x="822960" y="3273848"/>
            <a:ext cx="3500754" cy="1656429"/>
          </a:xfrm>
          <a:prstGeom prst="rect">
            <a:avLst/>
          </a:prstGeom>
        </p:spPr>
        <p:txBody>
          <a:bodyPr wrap="square" lIns="0" tIns="100330" rIns="0" bIns="0" rtlCol="0" vert="horz">
            <a:spAutoFit/>
          </a:bodyPr>
          <a:lstStyle/>
          <a:p>
            <a:pPr marL="342900" indent="-342900">
              <a:lnSpc>
                <a:spcPct val="100000"/>
              </a:lnSpc>
              <a:spcBef>
                <a:spcPts val="790"/>
              </a:spcBef>
              <a:buChar char="•"/>
              <a:tabLst>
                <a:tab pos="342900" algn="l"/>
              </a:tabLst>
            </a:pPr>
            <a:r>
              <a:rPr dirty="0" sz="1250">
                <a:solidFill>
                  <a:srgbClr val="44515E"/>
                </a:solidFill>
                <a:latin typeface="Calibri"/>
                <a:cs typeface="Calibri"/>
              </a:rPr>
              <a:t>Announce the rolled-back and proposed rates</a:t>
            </a:r>
          </a:p>
          <a:p>
            <a:pPr marL="342900" indent="-342900">
              <a:lnSpc>
                <a:spcPct val="100000"/>
              </a:lnSpc>
              <a:spcBef>
                <a:spcPts val="790"/>
              </a:spcBef>
              <a:buChar char="•"/>
              <a:tabLst>
                <a:tab pos="342900" algn="l"/>
              </a:tabLst>
            </a:pPr>
            <a:r>
              <a:rPr dirty="0" sz="1250">
                <a:solidFill>
                  <a:srgbClr val="44515E"/>
                </a:solidFill>
                <a:latin typeface="Calibri"/>
                <a:cs typeface="Calibri"/>
              </a:rPr>
              <a:t>Discuss the millage rate</a:t>
            </a:r>
          </a:p>
          <a:p>
            <a:pPr marL="342900" indent="-342900">
              <a:lnSpc>
                <a:spcPct val="100000"/>
              </a:lnSpc>
              <a:spcBef>
                <a:spcPts val="790"/>
              </a:spcBef>
              <a:buChar char="•"/>
              <a:tabLst>
                <a:tab pos="342900" algn="l"/>
              </a:tabLst>
            </a:pPr>
            <a:r>
              <a:rPr dirty="0" sz="1250">
                <a:solidFill>
                  <a:srgbClr val="44515E"/>
                </a:solidFill>
                <a:latin typeface="Calibri"/>
                <a:cs typeface="Calibri"/>
              </a:rPr>
              <a:t>Receive public comment</a:t>
            </a:r>
          </a:p>
          <a:p>
            <a:pPr marL="342900" indent="-342900">
              <a:lnSpc>
                <a:spcPct val="100000"/>
              </a:lnSpc>
              <a:spcBef>
                <a:spcPts val="790"/>
              </a:spcBef>
              <a:buChar char="•"/>
              <a:tabLst>
                <a:tab pos="342900" algn="l"/>
              </a:tabLst>
            </a:pPr>
            <a:r>
              <a:rPr dirty="0" sz="1250">
                <a:solidFill>
                  <a:srgbClr val="44515E"/>
                </a:solidFill>
                <a:latin typeface="Calibri"/>
                <a:cs typeface="Calibri"/>
              </a:rPr>
              <a:t>Discuss and comment</a:t>
            </a:r>
          </a:p>
          <a:p>
            <a:pPr marL="342900" indent="-342900">
              <a:lnSpc>
                <a:spcPct val="100000"/>
              </a:lnSpc>
              <a:spcBef>
                <a:spcPts val="790"/>
              </a:spcBef>
              <a:buChar char="•"/>
              <a:tabLst>
                <a:tab pos="342900" algn="l"/>
              </a:tabLst>
            </a:pPr>
            <a:r>
              <a:rPr dirty="0" sz="1250">
                <a:solidFill>
                  <a:srgbClr val="44515E"/>
                </a:solidFill>
                <a:latin typeface="Calibri"/>
                <a:cs typeface="Calibri"/>
              </a:rPr>
              <a:t>Adopt Resolution 2026-17 — final millage rate</a:t>
            </a:r>
          </a:p>
        </p:txBody>
      </p:sp>
      <p:sp>
        <p:nvSpPr>
          <p:cNvPr id="24" name="object 24"/>
          <p:cNvSpPr/>
          <p:nvPr/>
        </p:nvSpPr>
        <p:spPr>
          <a:xfrm>
            <a:off x="6324472" y="2880360"/>
            <a:ext cx="5300345" cy="2265960"/>
          </a:xfrm>
          <a:custGeom>
            <a:avLst/>
            <a:gdLst/>
            <a:ahLst/>
            <a:cxnLst/>
            <a:rect l="l" t="t" r="r" b="b"/>
            <a:pathLst>
              <a:path w="5300345" h="1965960">
                <a:moveTo>
                  <a:pt x="0" y="54863"/>
                </a:moveTo>
                <a:lnTo>
                  <a:pt x="4304" y="33486"/>
                </a:lnTo>
                <a:lnTo>
                  <a:pt x="16049" y="16049"/>
                </a:lnTo>
                <a:lnTo>
                  <a:pt x="33486" y="4304"/>
                </a:lnTo>
                <a:lnTo>
                  <a:pt x="54863" y="0"/>
                </a:lnTo>
                <a:lnTo>
                  <a:pt x="5245481" y="0"/>
                </a:lnTo>
                <a:lnTo>
                  <a:pt x="5266805" y="4304"/>
                </a:lnTo>
                <a:lnTo>
                  <a:pt x="5284247" y="16049"/>
                </a:lnTo>
                <a:lnTo>
                  <a:pt x="5296023" y="33486"/>
                </a:lnTo>
                <a:lnTo>
                  <a:pt x="5300345" y="54863"/>
                </a:lnTo>
                <a:lnTo>
                  <a:pt x="5300345" y="1911095"/>
                </a:lnTo>
                <a:lnTo>
                  <a:pt x="5296023" y="1932473"/>
                </a:lnTo>
                <a:lnTo>
                  <a:pt x="5284247" y="1949910"/>
                </a:lnTo>
                <a:lnTo>
                  <a:pt x="5266805" y="1961655"/>
                </a:lnTo>
                <a:lnTo>
                  <a:pt x="5245481" y="1965959"/>
                </a:lnTo>
                <a:lnTo>
                  <a:pt x="54863" y="1965959"/>
                </a:lnTo>
                <a:lnTo>
                  <a:pt x="33486" y="1961655"/>
                </a:lnTo>
                <a:lnTo>
                  <a:pt x="16049" y="1949910"/>
                </a:lnTo>
                <a:lnTo>
                  <a:pt x="4304" y="1932473"/>
                </a:lnTo>
                <a:lnTo>
                  <a:pt x="0" y="1911095"/>
                </a:lnTo>
                <a:lnTo>
                  <a:pt x="0" y="54863"/>
                </a:lnTo>
                <a:close/>
              </a:path>
            </a:pathLst>
          </a:custGeom>
          <a:ln w="9525">
            <a:solidFill>
              <a:srgbClr val="C8D7E3"/>
            </a:solidFill>
          </a:ln>
        </p:spPr>
        <p:txBody>
          <a:bodyPr wrap="square" lIns="0" tIns="0" rIns="0" bIns="0" rtlCol="0"/>
          <a:lstStyle/>
          <a:p/>
        </p:txBody>
      </p:sp>
      <p:sp>
        <p:nvSpPr>
          <p:cNvPr id="25" name="object 25"/>
          <p:cNvSpPr txBox="1"/>
          <p:nvPr/>
        </p:nvSpPr>
        <p:spPr>
          <a:xfrm>
            <a:off x="6331387" y="3020694"/>
            <a:ext cx="5287010" cy="1217295"/>
          </a:xfrm>
          <a:prstGeom prst="rect">
            <a:avLst/>
          </a:prstGeom>
        </p:spPr>
        <p:txBody>
          <a:bodyPr wrap="square" lIns="0" tIns="12700" rIns="0" bIns="0" rtlCol="0" vert="horz">
            <a:spAutoFit/>
          </a:bodyPr>
          <a:lstStyle/>
          <a:p>
            <a:pPr marL="249554">
              <a:lnSpc>
                <a:spcPct val="100000"/>
              </a:lnSpc>
              <a:spcBef>
                <a:spcPts val="100"/>
              </a:spcBef>
            </a:pPr>
            <a:r>
              <a:rPr dirty="0" sz="1450" b="1">
                <a:solidFill>
                  <a:srgbClr val="0E2A44"/>
                </a:solidFill>
                <a:latin typeface="Calibri"/>
                <a:cs typeface="Calibri"/>
              </a:rPr>
              <a:t>Why</a:t>
            </a:r>
            <a:r>
              <a:rPr dirty="0" sz="1450" spc="-35" b="1">
                <a:solidFill>
                  <a:srgbClr val="0E2A44"/>
                </a:solidFill>
                <a:latin typeface="Calibri"/>
                <a:cs typeface="Calibri"/>
              </a:rPr>
              <a:t> </a:t>
            </a:r>
            <a:r>
              <a:rPr dirty="0" sz="1450" b="1">
                <a:solidFill>
                  <a:srgbClr val="0E2A44"/>
                </a:solidFill>
                <a:latin typeface="Calibri"/>
                <a:cs typeface="Calibri"/>
              </a:rPr>
              <a:t>the</a:t>
            </a:r>
            <a:r>
              <a:rPr dirty="0" sz="1450" spc="-30" b="1">
                <a:solidFill>
                  <a:srgbClr val="0E2A44"/>
                </a:solidFill>
                <a:latin typeface="Calibri"/>
                <a:cs typeface="Calibri"/>
              </a:rPr>
              <a:t> </a:t>
            </a:r>
            <a:r>
              <a:rPr dirty="0" sz="1450" spc="-10" b="1">
                <a:solidFill>
                  <a:srgbClr val="0E2A44"/>
                </a:solidFill>
                <a:latin typeface="Calibri"/>
                <a:cs typeface="Calibri"/>
              </a:rPr>
              <a:t>rate</a:t>
            </a:r>
            <a:r>
              <a:rPr dirty="0" sz="1450" spc="-40" b="1">
                <a:solidFill>
                  <a:srgbClr val="0E2A44"/>
                </a:solidFill>
                <a:latin typeface="Calibri"/>
                <a:cs typeface="Calibri"/>
              </a:rPr>
              <a:t> </a:t>
            </a:r>
            <a:r>
              <a:rPr dirty="0" sz="1450" b="1">
                <a:solidFill>
                  <a:srgbClr val="0E2A44"/>
                </a:solidFill>
                <a:latin typeface="Calibri"/>
                <a:cs typeface="Calibri"/>
              </a:rPr>
              <a:t>is</a:t>
            </a:r>
            <a:r>
              <a:rPr dirty="0" sz="1450" spc="-35" b="1">
                <a:solidFill>
                  <a:srgbClr val="0E2A44"/>
                </a:solidFill>
                <a:latin typeface="Calibri"/>
                <a:cs typeface="Calibri"/>
              </a:rPr>
              <a:t> </a:t>
            </a:r>
            <a:r>
              <a:rPr dirty="0" sz="1450" spc="-20" b="1">
                <a:solidFill>
                  <a:srgbClr val="0E2A44"/>
                </a:solidFill>
                <a:latin typeface="Calibri"/>
                <a:cs typeface="Calibri"/>
              </a:rPr>
              <a:t>zero</a:t>
            </a:r>
            <a:endParaRPr sz="1450">
              <a:latin typeface="Calibri"/>
              <a:cs typeface="Calibri"/>
            </a:endParaRPr>
          </a:p>
          <a:p>
            <a:pPr marL="249554" marR="250190">
              <a:lnSpc>
                <a:spcPct val="113399"/>
              </a:lnSpc>
              <a:spcBef>
                <a:spcPts val="840"/>
              </a:spcBef>
            </a:pPr>
            <a:r>
              <a:rPr dirty="0" sz="1250">
                <a:solidFill>
                  <a:srgbClr val="44515E"/>
                </a:solidFill>
                <a:latin typeface="Calibri"/>
                <a:cs typeface="Calibri"/>
              </a:rPr>
              <a:t>The Authority does not propose to levy ad valorem taxes for the coming fiscal year. The budget is funded from lease revenue, fuel service revenue, operating agreements, investment income, and state and federal grants — with no property tax support.</a:t>
            </a:r>
            <a:r>
              <a:rPr dirty="0" sz="1250" spc="-30">
                <a:solidFill>
                  <a:srgbClr val="44515E"/>
                </a:solidFill>
                <a:latin typeface="Calibri"/>
                <a:cs typeface="Calibri"/>
              </a:rPr>
              <a:t/>
            </a:r>
            <a:r>
              <a:rPr dirty="0" sz="1250">
                <a:solidFill>
                  <a:srgbClr val="44515E"/>
                </a:solidFill>
                <a:latin typeface="Calibri"/>
                <a:cs typeface="Calibri"/>
              </a:rPr>
              <a:t/>
            </a:r>
            <a:r>
              <a:rPr dirty="0" sz="1250" spc="-35">
                <a:solidFill>
                  <a:srgbClr val="44515E"/>
                </a:solidFill>
                <a:latin typeface="Calibri"/>
                <a:cs typeface="Calibri"/>
              </a:rPr>
              <a:t/>
            </a:r>
            <a:r>
              <a:rPr dirty="0" sz="1250">
                <a:solidFill>
                  <a:srgbClr val="44515E"/>
                </a:solidFill>
                <a:latin typeface="Calibri"/>
                <a:cs typeface="Calibri"/>
              </a:rPr>
              <a:t/>
            </a:r>
            <a:r>
              <a:rPr dirty="0" sz="1250" spc="-25">
                <a:solidFill>
                  <a:srgbClr val="44515E"/>
                </a:solidFill>
                <a:latin typeface="Calibri"/>
                <a:cs typeface="Calibri"/>
              </a:rPr>
              <a:t/>
            </a:r>
            <a:r>
              <a:rPr dirty="0" sz="1250">
                <a:solidFill>
                  <a:srgbClr val="44515E"/>
                </a:solidFill>
                <a:latin typeface="Calibri"/>
                <a:cs typeface="Calibri"/>
              </a:rPr>
              <a:t/>
            </a:r>
            <a:r>
              <a:rPr dirty="0" sz="1250" spc="-30">
                <a:solidFill>
                  <a:srgbClr val="44515E"/>
                </a:solidFill>
                <a:latin typeface="Calibri"/>
                <a:cs typeface="Calibri"/>
              </a:rPr>
              <a:t/>
            </a:r>
            <a:r>
              <a:rPr dirty="0" sz="1250">
                <a:solidFill>
                  <a:srgbClr val="44515E"/>
                </a:solidFill>
                <a:latin typeface="Calibri"/>
                <a:cs typeface="Calibri"/>
              </a:rPr>
              <a:t/>
            </a:r>
            <a:r>
              <a:rPr dirty="0" sz="1250" spc="-20">
                <a:solidFill>
                  <a:srgbClr val="44515E"/>
                </a:solidFill>
                <a:latin typeface="Calibri"/>
                <a:cs typeface="Calibri"/>
              </a:rPr>
              <a:t/>
            </a:r>
            <a:r>
              <a:rPr dirty="0" sz="1250">
                <a:solidFill>
                  <a:srgbClr val="44515E"/>
                </a:solidFill>
                <a:latin typeface="Calibri"/>
                <a:cs typeface="Calibri"/>
              </a:rPr>
              <a:t/>
            </a:r>
            <a:r>
              <a:rPr dirty="0" sz="1250" spc="-25">
                <a:solidFill>
                  <a:srgbClr val="44515E"/>
                </a:solidFill>
                <a:latin typeface="Calibri"/>
                <a:cs typeface="Calibri"/>
              </a:rPr>
              <a:t/>
            </a:r>
            <a:r>
              <a:rPr dirty="0" sz="1250">
                <a:solidFill>
                  <a:srgbClr val="44515E"/>
                </a:solidFill>
                <a:latin typeface="Calibri"/>
                <a:cs typeface="Calibri"/>
              </a:rPr>
              <a:t/>
            </a:r>
            <a:r>
              <a:rPr dirty="0" sz="1250" spc="-40">
                <a:solidFill>
                  <a:srgbClr val="44515E"/>
                </a:solidFill>
                <a:latin typeface="Calibri"/>
                <a:cs typeface="Calibri"/>
              </a:rPr>
              <a:t/>
            </a:r>
            <a:r>
              <a:rPr dirty="0" sz="1250">
                <a:solidFill>
                  <a:srgbClr val="44515E"/>
                </a:solidFill>
                <a:latin typeface="Calibri"/>
                <a:cs typeface="Calibri"/>
              </a:rPr>
              <a:t/>
            </a:r>
            <a:r>
              <a:rPr dirty="0" sz="1250" spc="-25">
                <a:solidFill>
                  <a:srgbClr val="44515E"/>
                </a:solidFill>
                <a:latin typeface="Calibri"/>
                <a:cs typeface="Calibri"/>
              </a:rPr>
              <a:t/>
            </a:r>
            <a:r>
              <a:rPr dirty="0" sz="1250">
                <a:solidFill>
                  <a:srgbClr val="44515E"/>
                </a:solidFill>
                <a:latin typeface="Calibri"/>
                <a:cs typeface="Calibri"/>
              </a:rPr>
              <a:t/>
            </a:r>
            <a:r>
              <a:rPr dirty="0" sz="1250" spc="-20">
                <a:solidFill>
                  <a:srgbClr val="44515E"/>
                </a:solidFill>
                <a:latin typeface="Calibri"/>
                <a:cs typeface="Calibri"/>
              </a:rPr>
              <a:t/>
            </a:r>
            <a:r>
              <a:rPr dirty="0" sz="1250" spc="-10">
                <a:solidFill>
                  <a:srgbClr val="44515E"/>
                </a:solidFill>
                <a:latin typeface="Calibri"/>
                <a:cs typeface="Calibri"/>
              </a:rPr>
              <a:t/>
            </a:r>
            <a:r>
              <a:rPr dirty="0" sz="1250" spc="-35">
                <a:solidFill>
                  <a:srgbClr val="44515E"/>
                </a:solidFill>
                <a:latin typeface="Calibri"/>
                <a:cs typeface="Calibri"/>
              </a:rPr>
              <a:t/>
            </a:r>
            <a:r>
              <a:rPr dirty="0" sz="1250">
                <a:solidFill>
                  <a:srgbClr val="44515E"/>
                </a:solidFill>
                <a:latin typeface="Calibri"/>
                <a:cs typeface="Calibri"/>
              </a:rPr>
              <a:t/>
            </a:r>
            <a:r>
              <a:rPr dirty="0" sz="1250" spc="-25">
                <a:solidFill>
                  <a:srgbClr val="44515E"/>
                </a:solidFill>
                <a:latin typeface="Calibri"/>
                <a:cs typeface="Calibri"/>
              </a:rPr>
              <a:t/>
            </a:r>
            <a:r>
              <a:rPr dirty="0" sz="1250">
                <a:solidFill>
                  <a:srgbClr val="44515E"/>
                </a:solidFill>
                <a:latin typeface="Calibri"/>
                <a:cs typeface="Calibri"/>
              </a:rPr>
              <a:t/>
            </a:r>
            <a:r>
              <a:rPr dirty="0" sz="1250" spc="-30">
                <a:solidFill>
                  <a:srgbClr val="44515E"/>
                </a:solidFill>
                <a:latin typeface="Calibri"/>
                <a:cs typeface="Calibri"/>
              </a:rPr>
              <a:t/>
            </a:r>
            <a:r>
              <a:rPr dirty="0" sz="1250" spc="-10">
                <a:solidFill>
                  <a:srgbClr val="44515E"/>
                </a:solidFill>
                <a:latin typeface="Calibri"/>
                <a:cs typeface="Calibri"/>
              </a:rPr>
              <a:t/>
            </a:r>
            <a:r>
              <a:rPr dirty="0" sz="1250">
                <a:solidFill>
                  <a:srgbClr val="44515E"/>
                </a:solidFill>
                <a:latin typeface="Calibri"/>
                <a:cs typeface="Calibri"/>
              </a:rPr>
              <a:t/>
            </a:r>
            <a:r>
              <a:rPr dirty="0" sz="1250" spc="-30">
                <a:solidFill>
                  <a:srgbClr val="44515E"/>
                </a:solidFill>
                <a:latin typeface="Calibri"/>
                <a:cs typeface="Calibri"/>
              </a:rPr>
              <a:t/>
            </a:r>
            <a:r>
              <a:rPr dirty="0" sz="1250" spc="-25">
                <a:solidFill>
                  <a:srgbClr val="44515E"/>
                </a:solidFill>
                <a:latin typeface="Calibri"/>
                <a:cs typeface="Calibri"/>
              </a:rPr>
              <a:t/>
            </a:r>
            <a:r>
              <a:rPr dirty="0" sz="1250" spc="-45">
                <a:solidFill>
                  <a:srgbClr val="44515E"/>
                </a:solidFill>
                <a:latin typeface="Calibri"/>
                <a:cs typeface="Calibri"/>
              </a:rPr>
              <a:t/>
            </a:r>
            <a:r>
              <a:rPr dirty="0" sz="1250">
                <a:solidFill>
                  <a:srgbClr val="44515E"/>
                </a:solidFill>
                <a:latin typeface="Calibri"/>
                <a:cs typeface="Calibri"/>
              </a:rPr>
              <a:t/>
            </a:r>
            <a:r>
              <a:rPr dirty="0" sz="1250" spc="-20">
                <a:solidFill>
                  <a:srgbClr val="44515E"/>
                </a:solidFill>
                <a:latin typeface="Calibri"/>
                <a:cs typeface="Calibri"/>
              </a:rPr>
              <a:t/>
            </a:r>
            <a:r>
              <a:rPr dirty="0" sz="1250" spc="-10">
                <a:solidFill>
                  <a:srgbClr val="44515E"/>
                </a:solidFill>
                <a:latin typeface="Calibri"/>
                <a:cs typeface="Calibri"/>
              </a:rPr>
              <a:t/>
            </a:r>
            <a:r>
              <a:rPr dirty="0" sz="1250" spc="-20">
                <a:solidFill>
                  <a:srgbClr val="44515E"/>
                </a:solidFill>
                <a:latin typeface="Calibri"/>
                <a:cs typeface="Calibri"/>
              </a:rPr>
              <a:t/>
            </a:r>
            <a:r>
              <a:rPr dirty="0" sz="1250">
                <a:solidFill>
                  <a:srgbClr val="44515E"/>
                </a:solidFill>
                <a:latin typeface="Calibri"/>
                <a:cs typeface="Calibri"/>
              </a:rPr>
              <a:t/>
            </a:r>
            <a:r>
              <a:rPr dirty="0" sz="1250" spc="-20">
                <a:solidFill>
                  <a:srgbClr val="44515E"/>
                </a:solidFill>
                <a:latin typeface="Calibri"/>
                <a:cs typeface="Calibri"/>
              </a:rPr>
              <a:t/>
            </a:r>
            <a:r>
              <a:rPr dirty="0" sz="1250">
                <a:solidFill>
                  <a:srgbClr val="44515E"/>
                </a:solidFill>
                <a:latin typeface="Calibri"/>
                <a:cs typeface="Calibri"/>
              </a:rPr>
              <a:t/>
            </a:r>
            <a:r>
              <a:rPr dirty="0" sz="1250" spc="-35">
                <a:solidFill>
                  <a:srgbClr val="44515E"/>
                </a:solidFill>
                <a:latin typeface="Calibri"/>
                <a:cs typeface="Calibri"/>
              </a:rPr>
              <a:t/>
            </a:r>
            <a:r>
              <a:rPr dirty="0" sz="1250">
                <a:solidFill>
                  <a:srgbClr val="44515E"/>
                </a:solidFill>
                <a:latin typeface="Calibri"/>
                <a:cs typeface="Calibri"/>
              </a:rPr>
              <a:t/>
            </a:r>
            <a:r>
              <a:rPr dirty="0" sz="1250" spc="-20">
                <a:solidFill>
                  <a:srgbClr val="44515E"/>
                </a:solidFill>
                <a:latin typeface="Calibri"/>
                <a:cs typeface="Calibri"/>
              </a:rPr>
              <a:t/>
            </a:r>
            <a:r>
              <a:rPr dirty="0" sz="1250">
                <a:solidFill>
                  <a:srgbClr val="44515E"/>
                </a:solidFill>
                <a:latin typeface="Calibri"/>
                <a:cs typeface="Calibri"/>
              </a:rPr>
              <a:t/>
            </a:r>
            <a:r>
              <a:rPr dirty="0" sz="1250" spc="-10">
                <a:solidFill>
                  <a:srgbClr val="44515E"/>
                </a:solidFill>
                <a:latin typeface="Calibri"/>
                <a:cs typeface="Calibri"/>
              </a:rPr>
              <a:t/>
            </a:r>
            <a:r>
              <a:rPr dirty="0" sz="1250">
                <a:solidFill>
                  <a:srgbClr val="44515E"/>
                </a:solidFill>
                <a:latin typeface="Calibri"/>
                <a:cs typeface="Calibri"/>
              </a:rPr>
              <a:t/>
            </a:r>
            <a:r>
              <a:rPr dirty="0" sz="1250" spc="-30">
                <a:solidFill>
                  <a:srgbClr val="44515E"/>
                </a:solidFill>
                <a:latin typeface="Calibri"/>
                <a:cs typeface="Calibri"/>
              </a:rPr>
              <a:t/>
            </a:r>
            <a:r>
              <a:rPr dirty="0" sz="1250" spc="-10">
                <a:solidFill>
                  <a:srgbClr val="44515E"/>
                </a:solidFill>
                <a:latin typeface="Calibri"/>
                <a:cs typeface="Calibri"/>
              </a:rPr>
              <a:t/>
            </a:r>
            <a:r>
              <a:rPr dirty="0" sz="1250" spc="-30">
                <a:solidFill>
                  <a:srgbClr val="44515E"/>
                </a:solidFill>
                <a:latin typeface="Calibri"/>
                <a:cs typeface="Calibri"/>
              </a:rPr>
              <a:t/>
            </a:r>
            <a:r>
              <a:rPr dirty="0" sz="1250" spc="-20">
                <a:solidFill>
                  <a:srgbClr val="44515E"/>
                </a:solidFill>
                <a:latin typeface="Calibri"/>
                <a:cs typeface="Calibri"/>
              </a:rPr>
              <a:t/>
            </a:r>
            <a:r>
              <a:rPr dirty="0" sz="1250" spc="500">
                <a:solidFill>
                  <a:srgbClr val="44515E"/>
                </a:solidFill>
                <a:latin typeface="Calibri"/>
                <a:cs typeface="Calibri"/>
              </a:rPr>
              <a:t/>
            </a:r>
            <a:r>
              <a:rPr dirty="0" sz="1250">
                <a:solidFill>
                  <a:srgbClr val="44515E"/>
                </a:solidFill>
                <a:latin typeface="Calibri"/>
                <a:cs typeface="Calibri"/>
              </a:rPr>
              <a:t/>
            </a:r>
            <a:r>
              <a:rPr dirty="0" sz="1250" spc="-25">
                <a:solidFill>
                  <a:srgbClr val="44515E"/>
                </a:solidFill>
                <a:latin typeface="Calibri"/>
                <a:cs typeface="Calibri"/>
              </a:rPr>
              <a:t/>
            </a:r>
            <a:r>
              <a:rPr dirty="0" sz="1250">
                <a:solidFill>
                  <a:srgbClr val="44515E"/>
                </a:solidFill>
                <a:latin typeface="Calibri"/>
                <a:cs typeface="Calibri"/>
              </a:rPr>
              <a:t/>
            </a:r>
            <a:r>
              <a:rPr dirty="0" sz="1250" spc="-25">
                <a:solidFill>
                  <a:srgbClr val="44515E"/>
                </a:solidFill>
                <a:latin typeface="Calibri"/>
                <a:cs typeface="Calibri"/>
              </a:rPr>
              <a:t/>
            </a:r>
            <a:r>
              <a:rPr dirty="0" sz="1250" spc="-10">
                <a:solidFill>
                  <a:srgbClr val="44515E"/>
                </a:solidFill>
                <a:latin typeface="Calibri"/>
                <a:cs typeface="Calibri"/>
              </a:rPr>
              <a:t/>
            </a:r>
            <a:r>
              <a:rPr dirty="0" sz="1250" spc="-25">
                <a:solidFill>
                  <a:srgbClr val="44515E"/>
                </a:solidFill>
                <a:latin typeface="Calibri"/>
                <a:cs typeface="Calibri"/>
              </a:rPr>
              <a:t/>
            </a:r>
            <a:r>
              <a:rPr dirty="0" sz="1250" spc="-10">
                <a:solidFill>
                  <a:srgbClr val="44515E"/>
                </a:solidFill>
                <a:latin typeface="Calibri"/>
                <a:cs typeface="Calibri"/>
              </a:rPr>
              <a:t/>
            </a:r>
            <a:r>
              <a:rPr dirty="0" sz="1250" spc="-25">
                <a:solidFill>
                  <a:srgbClr val="44515E"/>
                </a:solidFill>
                <a:latin typeface="Calibri"/>
                <a:cs typeface="Calibri"/>
              </a:rPr>
              <a:t/>
            </a:r>
            <a:r>
              <a:rPr dirty="0" sz="1250" spc="-10">
                <a:solidFill>
                  <a:srgbClr val="44515E"/>
                </a:solidFill>
                <a:latin typeface="Calibri"/>
                <a:cs typeface="Calibri"/>
              </a:rPr>
              <a:t/>
            </a:r>
            <a:r>
              <a:rPr dirty="0" sz="1250" spc="-35">
                <a:solidFill>
                  <a:srgbClr val="44515E"/>
                </a:solidFill>
                <a:latin typeface="Calibri"/>
                <a:cs typeface="Calibri"/>
              </a:rPr>
              <a:t/>
            </a:r>
            <a:r>
              <a:rPr dirty="0" sz="1250">
                <a:solidFill>
                  <a:srgbClr val="44515E"/>
                </a:solidFill>
                <a:latin typeface="Calibri"/>
                <a:cs typeface="Calibri"/>
              </a:rPr>
              <a:t/>
            </a:r>
            <a:r>
              <a:rPr dirty="0" sz="1250" spc="-10">
                <a:solidFill>
                  <a:srgbClr val="44515E"/>
                </a:solidFill>
                <a:latin typeface="Calibri"/>
                <a:cs typeface="Calibri"/>
              </a:rPr>
              <a:t/>
            </a:r>
            <a:r>
              <a:rPr dirty="0" sz="1250">
                <a:solidFill>
                  <a:srgbClr val="44515E"/>
                </a:solidFill>
                <a:latin typeface="Calibri"/>
                <a:cs typeface="Calibri"/>
              </a:rPr>
              <a:t/>
            </a:r>
            <a:r>
              <a:rPr dirty="0" sz="1250" spc="-20">
                <a:solidFill>
                  <a:srgbClr val="44515E"/>
                </a:solidFill>
                <a:latin typeface="Calibri"/>
                <a:cs typeface="Calibri"/>
              </a:rPr>
              <a:t/>
            </a:r>
            <a:r>
              <a:rPr dirty="0" sz="1250">
                <a:solidFill>
                  <a:srgbClr val="44515E"/>
                </a:solidFill>
                <a:latin typeface="Calibri"/>
                <a:cs typeface="Calibri"/>
              </a:rPr>
              <a:t/>
            </a:r>
            <a:r>
              <a:rPr dirty="0" sz="1250" spc="-45">
                <a:solidFill>
                  <a:srgbClr val="44515E"/>
                </a:solidFill>
                <a:latin typeface="Calibri"/>
                <a:cs typeface="Calibri"/>
              </a:rPr>
              <a:t/>
            </a:r>
            <a:r>
              <a:rPr dirty="0" sz="1250" spc="-25">
                <a:solidFill>
                  <a:srgbClr val="44515E"/>
                </a:solidFill>
                <a:latin typeface="Calibri"/>
                <a:cs typeface="Calibri"/>
              </a:rPr>
              <a:t/>
            </a:r>
            <a:r>
              <a:rPr dirty="0" sz="1250" spc="-10">
                <a:solidFill>
                  <a:srgbClr val="44515E"/>
                </a:solidFill>
                <a:latin typeface="Calibri"/>
                <a:cs typeface="Calibri"/>
              </a:rPr>
              <a:t/>
            </a:r>
            <a:r>
              <a:rPr dirty="0" sz="1250" spc="-20">
                <a:solidFill>
                  <a:srgbClr val="44515E"/>
                </a:solidFill>
                <a:latin typeface="Calibri"/>
                <a:cs typeface="Calibri"/>
              </a:rPr>
              <a:t/>
            </a:r>
            <a:r>
              <a:rPr dirty="0" sz="1250">
                <a:solidFill>
                  <a:srgbClr val="44515E"/>
                </a:solidFill>
                <a:latin typeface="Calibri"/>
                <a:cs typeface="Calibri"/>
              </a:rPr>
              <a:t/>
            </a:r>
            <a:r>
              <a:rPr dirty="0" sz="1250" spc="-20">
                <a:solidFill>
                  <a:srgbClr val="44515E"/>
                </a:solidFill>
                <a:latin typeface="Calibri"/>
                <a:cs typeface="Calibri"/>
              </a:rPr>
              <a:t/>
            </a:r>
            <a:r>
              <a:rPr dirty="0" sz="1250">
                <a:solidFill>
                  <a:srgbClr val="44515E"/>
                </a:solidFill>
                <a:latin typeface="Calibri"/>
                <a:cs typeface="Calibri"/>
              </a:rPr>
              <a:t/>
            </a:r>
            <a:r>
              <a:rPr dirty="0" sz="1250" spc="-20">
                <a:solidFill>
                  <a:srgbClr val="44515E"/>
                </a:solidFill>
                <a:latin typeface="Calibri"/>
                <a:cs typeface="Calibri"/>
              </a:rPr>
              <a:t/>
            </a:r>
            <a:r>
              <a:rPr dirty="0" sz="1250">
                <a:solidFill>
                  <a:srgbClr val="44515E"/>
                </a:solidFill>
                <a:latin typeface="Calibri"/>
                <a:cs typeface="Calibri"/>
              </a:rPr>
              <a:t/>
            </a:r>
            <a:r>
              <a:rPr dirty="0" sz="1250" spc="-40">
                <a:solidFill>
                  <a:srgbClr val="44515E"/>
                </a:solidFill>
                <a:latin typeface="Calibri"/>
                <a:cs typeface="Calibri"/>
              </a:rPr>
              <a:t/>
            </a:r>
            <a:r>
              <a:rPr dirty="0" sz="1250">
                <a:solidFill>
                  <a:srgbClr val="44515E"/>
                </a:solidFill>
                <a:latin typeface="Calibri"/>
                <a:cs typeface="Calibri"/>
              </a:rPr>
              <a:t/>
            </a:r>
            <a:r>
              <a:rPr dirty="0" sz="1250" spc="-30">
                <a:solidFill>
                  <a:srgbClr val="44515E"/>
                </a:solidFill>
                <a:latin typeface="Calibri"/>
                <a:cs typeface="Calibri"/>
              </a:rPr>
              <a:t/>
            </a:r>
            <a:r>
              <a:rPr dirty="0" sz="1250">
                <a:solidFill>
                  <a:srgbClr val="44515E"/>
                </a:solidFill>
                <a:latin typeface="Calibri"/>
                <a:cs typeface="Calibri"/>
              </a:rPr>
              <a:t/>
            </a:r>
            <a:r>
              <a:rPr dirty="0" sz="1250" spc="-10">
                <a:solidFill>
                  <a:srgbClr val="44515E"/>
                </a:solidFill>
                <a:latin typeface="Calibri"/>
                <a:cs typeface="Calibri"/>
              </a:rPr>
              <a:t/>
            </a:r>
            <a:r>
              <a:rPr dirty="0" sz="1250">
                <a:solidFill>
                  <a:srgbClr val="44515E"/>
                </a:solidFill>
                <a:latin typeface="Calibri"/>
                <a:cs typeface="Calibri"/>
              </a:rPr>
              <a:t/>
            </a:r>
            <a:r>
              <a:rPr dirty="0" sz="1250" spc="-55">
                <a:solidFill>
                  <a:srgbClr val="44515E"/>
                </a:solidFill>
                <a:latin typeface="Calibri"/>
                <a:cs typeface="Calibri"/>
              </a:rPr>
              <a:t/>
            </a:r>
            <a:r>
              <a:rPr dirty="0" sz="1250" spc="-10">
                <a:solidFill>
                  <a:srgbClr val="44515E"/>
                </a:solidFill>
                <a:latin typeface="Calibri"/>
                <a:cs typeface="Calibri"/>
              </a:rPr>
              <a:t/>
            </a:r>
            <a:endParaRPr sz="1250">
              <a:latin typeface="Calibri"/>
              <a:cs typeface="Calibri"/>
            </a:endParaRPr>
          </a:p>
        </p:txBody>
      </p:sp>
      <p:grpSp>
        <p:nvGrpSpPr>
          <p:cNvPr id="26" name="object 26"/>
          <p:cNvGrpSpPr/>
          <p:nvPr/>
        </p:nvGrpSpPr>
        <p:grpSpPr>
          <a:xfrm>
            <a:off x="562165" y="5070157"/>
            <a:ext cx="11067415" cy="741045"/>
            <a:chOff x="562165" y="5070157"/>
            <a:chExt cx="11067415" cy="741045"/>
          </a:xfrm>
        </p:grpSpPr>
        <p:sp>
          <p:nvSpPr>
            <p:cNvPr id="27" name="object 27"/>
            <p:cNvSpPr/>
            <p:nvPr/>
          </p:nvSpPr>
          <p:spPr>
            <a:xfrm>
              <a:off x="566927" y="5414920"/>
              <a:ext cx="11057890" cy="731520"/>
            </a:xfrm>
            <a:custGeom>
              <a:avLst/>
              <a:gdLst/>
              <a:ahLst/>
              <a:cxnLst/>
              <a:rect l="l" t="t" r="r" b="b"/>
              <a:pathLst>
                <a:path w="11057890" h="731520">
                  <a:moveTo>
                    <a:pt x="11003026" y="0"/>
                  </a:moveTo>
                  <a:lnTo>
                    <a:pt x="54864" y="0"/>
                  </a:lnTo>
                  <a:lnTo>
                    <a:pt x="33507" y="4304"/>
                  </a:lnTo>
                  <a:lnTo>
                    <a:pt x="16068" y="16049"/>
                  </a:lnTo>
                  <a:lnTo>
                    <a:pt x="4311" y="33486"/>
                  </a:lnTo>
                  <a:lnTo>
                    <a:pt x="0" y="54863"/>
                  </a:lnTo>
                  <a:lnTo>
                    <a:pt x="0" y="676655"/>
                  </a:lnTo>
                  <a:lnTo>
                    <a:pt x="4311" y="698012"/>
                  </a:lnTo>
                  <a:lnTo>
                    <a:pt x="16068" y="715451"/>
                  </a:lnTo>
                  <a:lnTo>
                    <a:pt x="33507" y="727208"/>
                  </a:lnTo>
                  <a:lnTo>
                    <a:pt x="54864" y="731519"/>
                  </a:lnTo>
                  <a:lnTo>
                    <a:pt x="11003026" y="731519"/>
                  </a:lnTo>
                  <a:lnTo>
                    <a:pt x="11024350" y="727208"/>
                  </a:lnTo>
                  <a:lnTo>
                    <a:pt x="11041792" y="715451"/>
                  </a:lnTo>
                  <a:lnTo>
                    <a:pt x="11053568" y="698012"/>
                  </a:lnTo>
                  <a:lnTo>
                    <a:pt x="11057890" y="676655"/>
                  </a:lnTo>
                  <a:lnTo>
                    <a:pt x="11057890" y="54863"/>
                  </a:lnTo>
                  <a:lnTo>
                    <a:pt x="11053568" y="33486"/>
                  </a:lnTo>
                  <a:lnTo>
                    <a:pt x="11041792" y="16049"/>
                  </a:lnTo>
                  <a:lnTo>
                    <a:pt x="11024350" y="4304"/>
                  </a:lnTo>
                  <a:lnTo>
                    <a:pt x="11003026" y="0"/>
                  </a:lnTo>
                  <a:close/>
                </a:path>
              </a:pathLst>
            </a:custGeom>
            <a:solidFill>
              <a:srgbClr val="EAF0F7"/>
            </a:solidFill>
          </p:spPr>
          <p:txBody>
            <a:bodyPr wrap="square" lIns="0" tIns="0" rIns="0" bIns="0" rtlCol="0"/>
            <a:lstStyle/>
            <a:p/>
          </p:txBody>
        </p:sp>
        <p:sp>
          <p:nvSpPr>
            <p:cNvPr id="28" name="object 28"/>
            <p:cNvSpPr/>
            <p:nvPr/>
          </p:nvSpPr>
          <p:spPr>
            <a:xfrm>
              <a:off x="566927" y="5414920"/>
              <a:ext cx="11057890" cy="731520"/>
            </a:xfrm>
            <a:custGeom>
              <a:avLst/>
              <a:gdLst/>
              <a:ahLst/>
              <a:cxnLst/>
              <a:rect l="l" t="t" r="r" b="b"/>
              <a:pathLst>
                <a:path w="11057890" h="731520">
                  <a:moveTo>
                    <a:pt x="0" y="54863"/>
                  </a:moveTo>
                  <a:lnTo>
                    <a:pt x="4311" y="33486"/>
                  </a:lnTo>
                  <a:lnTo>
                    <a:pt x="16068" y="16049"/>
                  </a:lnTo>
                  <a:lnTo>
                    <a:pt x="33507" y="4304"/>
                  </a:lnTo>
                  <a:lnTo>
                    <a:pt x="54864" y="0"/>
                  </a:lnTo>
                  <a:lnTo>
                    <a:pt x="11003026" y="0"/>
                  </a:lnTo>
                  <a:lnTo>
                    <a:pt x="11024350" y="4304"/>
                  </a:lnTo>
                  <a:lnTo>
                    <a:pt x="11041792" y="16049"/>
                  </a:lnTo>
                  <a:lnTo>
                    <a:pt x="11053568" y="33486"/>
                  </a:lnTo>
                  <a:lnTo>
                    <a:pt x="11057890" y="54863"/>
                  </a:lnTo>
                  <a:lnTo>
                    <a:pt x="11057890" y="676655"/>
                  </a:lnTo>
                  <a:lnTo>
                    <a:pt x="11053568" y="698012"/>
                  </a:lnTo>
                  <a:lnTo>
                    <a:pt x="11041792" y="715451"/>
                  </a:lnTo>
                  <a:lnTo>
                    <a:pt x="11024350" y="727208"/>
                  </a:lnTo>
                  <a:lnTo>
                    <a:pt x="11003026" y="731519"/>
                  </a:lnTo>
                  <a:lnTo>
                    <a:pt x="54864" y="731519"/>
                  </a:lnTo>
                  <a:lnTo>
                    <a:pt x="33507" y="727208"/>
                  </a:lnTo>
                  <a:lnTo>
                    <a:pt x="16068" y="715451"/>
                  </a:lnTo>
                  <a:lnTo>
                    <a:pt x="4311" y="698012"/>
                  </a:lnTo>
                  <a:lnTo>
                    <a:pt x="0" y="676655"/>
                  </a:lnTo>
                  <a:lnTo>
                    <a:pt x="0" y="54863"/>
                  </a:lnTo>
                  <a:close/>
                </a:path>
              </a:pathLst>
            </a:custGeom>
            <a:ln w="9525">
              <a:solidFill>
                <a:srgbClr val="C8D7E3"/>
              </a:solidFill>
            </a:ln>
          </p:spPr>
          <p:txBody>
            <a:bodyPr wrap="square" lIns="0" tIns="0" rIns="0" bIns="0" rtlCol="0"/>
            <a:lstStyle/>
            <a:p/>
          </p:txBody>
        </p:sp>
      </p:grpSp>
      <p:sp>
        <p:nvSpPr>
          <p:cNvPr id="29" name="object 29"/>
          <p:cNvSpPr txBox="1"/>
          <p:nvPr/>
        </p:nvSpPr>
        <p:spPr>
          <a:xfrm>
            <a:off x="573846" y="5568082"/>
            <a:ext cx="11044555" cy="215900"/>
          </a:xfrm>
          <a:prstGeom prst="rect">
            <a:avLst/>
          </a:prstGeom>
        </p:spPr>
        <p:txBody>
          <a:bodyPr wrap="square" lIns="0" tIns="12065" rIns="0" bIns="0" rtlCol="0" vert="horz">
            <a:spAutoFit/>
          </a:bodyPr>
          <a:lstStyle/>
          <a:p>
            <a:pPr marL="313055">
              <a:lnSpc>
                <a:spcPct val="100000"/>
              </a:lnSpc>
              <a:spcBef>
                <a:spcPts val="95"/>
              </a:spcBef>
            </a:pPr>
            <a:r>
              <a:rPr dirty="0" sz="1250">
                <a:solidFill>
                  <a:srgbClr val="0E2A44"/>
                </a:solidFill>
                <a:latin typeface="Calibri"/>
                <a:cs typeface="Calibri"/>
              </a:rPr>
              <a:t>This is the second and final public hearing. The rate adopted this morning is the final millage rate for Fiscal Year 2026-2027.</a:t>
            </a:r>
            <a:r>
              <a:rPr dirty="0" sz="1250" spc="-40">
                <a:solidFill>
                  <a:srgbClr val="0E2A44"/>
                </a:solidFill>
                <a:latin typeface="Calibri"/>
                <a:cs typeface="Calibri"/>
              </a:rPr>
              <a:t/>
            </a:r>
            <a:r>
              <a:rPr dirty="0" sz="1250">
                <a:solidFill>
                  <a:srgbClr val="0E2A44"/>
                </a:solidFill>
                <a:latin typeface="Calibri"/>
                <a:cs typeface="Calibri"/>
              </a:rPr>
              <a:t/>
            </a:r>
            <a:r>
              <a:rPr dirty="0" sz="1250" spc="-10">
                <a:solidFill>
                  <a:srgbClr val="0E2A44"/>
                </a:solidFill>
                <a:latin typeface="Calibri"/>
                <a:cs typeface="Calibri"/>
              </a:rPr>
              <a:t/>
            </a:r>
            <a:r>
              <a:rPr dirty="0" sz="1250">
                <a:solidFill>
                  <a:srgbClr val="0E2A44"/>
                </a:solidFill>
                <a:latin typeface="Calibri"/>
                <a:cs typeface="Calibri"/>
              </a:rPr>
              <a:t/>
            </a:r>
            <a:r>
              <a:rPr dirty="0" sz="1250" spc="-30">
                <a:solidFill>
                  <a:srgbClr val="0E2A44"/>
                </a:solidFill>
                <a:latin typeface="Calibri"/>
                <a:cs typeface="Calibri"/>
              </a:rPr>
              <a:t/>
            </a:r>
            <a:r>
              <a:rPr dirty="0" sz="1250">
                <a:solidFill>
                  <a:srgbClr val="0E2A44"/>
                </a:solidFill>
                <a:latin typeface="Calibri"/>
                <a:cs typeface="Calibri"/>
              </a:rPr>
              <a:t/>
            </a:r>
            <a:r>
              <a:rPr dirty="0" sz="1250" spc="-25">
                <a:solidFill>
                  <a:srgbClr val="0E2A44"/>
                </a:solidFill>
                <a:latin typeface="Calibri"/>
                <a:cs typeface="Calibri"/>
              </a:rPr>
              <a:t/>
            </a:r>
            <a:r>
              <a:rPr dirty="0" sz="1250">
                <a:solidFill>
                  <a:srgbClr val="0E2A44"/>
                </a:solidFill>
                <a:latin typeface="Calibri"/>
                <a:cs typeface="Calibri"/>
              </a:rPr>
              <a:t/>
            </a:r>
            <a:r>
              <a:rPr dirty="0" sz="1250" spc="-30">
                <a:solidFill>
                  <a:srgbClr val="0E2A44"/>
                </a:solidFill>
                <a:latin typeface="Calibri"/>
                <a:cs typeface="Calibri"/>
              </a:rPr>
              <a:t/>
            </a:r>
            <a:r>
              <a:rPr dirty="0" sz="1250">
                <a:solidFill>
                  <a:srgbClr val="0E2A44"/>
                </a:solidFill>
                <a:latin typeface="Calibri"/>
                <a:cs typeface="Calibri"/>
              </a:rPr>
              <a:t/>
            </a:r>
            <a:r>
              <a:rPr dirty="0" sz="1250" spc="-10">
                <a:solidFill>
                  <a:srgbClr val="0E2A44"/>
                </a:solidFill>
                <a:latin typeface="Calibri"/>
                <a:cs typeface="Calibri"/>
              </a:rPr>
              <a:t/>
            </a:r>
            <a:r>
              <a:rPr dirty="0" sz="1250">
                <a:solidFill>
                  <a:srgbClr val="0E2A44"/>
                </a:solidFill>
                <a:latin typeface="Calibri"/>
                <a:cs typeface="Calibri"/>
              </a:rPr>
              <a:t/>
            </a:r>
            <a:r>
              <a:rPr dirty="0" sz="1250" spc="-30">
                <a:solidFill>
                  <a:srgbClr val="0E2A44"/>
                </a:solidFill>
                <a:latin typeface="Calibri"/>
                <a:cs typeface="Calibri"/>
              </a:rPr>
              <a:t/>
            </a:r>
            <a:r>
              <a:rPr dirty="0" sz="1250">
                <a:solidFill>
                  <a:srgbClr val="0E2A44"/>
                </a:solidFill>
                <a:latin typeface="Calibri"/>
                <a:cs typeface="Calibri"/>
              </a:rPr>
              <a:t/>
            </a:r>
            <a:r>
              <a:rPr dirty="0" sz="1250" spc="-25">
                <a:solidFill>
                  <a:srgbClr val="0E2A44"/>
                </a:solidFill>
                <a:latin typeface="Calibri"/>
                <a:cs typeface="Calibri"/>
              </a:rPr>
              <a:t/>
            </a:r>
            <a:r>
              <a:rPr dirty="0" sz="1250">
                <a:solidFill>
                  <a:srgbClr val="0E2A44"/>
                </a:solidFill>
                <a:latin typeface="Calibri"/>
                <a:cs typeface="Calibri"/>
              </a:rPr>
              <a:t/>
            </a:r>
            <a:r>
              <a:rPr dirty="0" sz="1250" spc="-20">
                <a:solidFill>
                  <a:srgbClr val="0E2A44"/>
                </a:solidFill>
                <a:latin typeface="Calibri"/>
                <a:cs typeface="Calibri"/>
              </a:rPr>
              <a:t/>
            </a:r>
            <a:r>
              <a:rPr dirty="0" sz="1250">
                <a:solidFill>
                  <a:srgbClr val="0E2A44"/>
                </a:solidFill>
                <a:latin typeface="Calibri"/>
                <a:cs typeface="Calibri"/>
              </a:rPr>
              <a:t/>
            </a:r>
            <a:r>
              <a:rPr dirty="0" sz="1250" spc="-40">
                <a:solidFill>
                  <a:srgbClr val="0E2A44"/>
                </a:solidFill>
                <a:latin typeface="Calibri"/>
                <a:cs typeface="Calibri"/>
              </a:rPr>
              <a:t/>
            </a:r>
            <a:r>
              <a:rPr dirty="0" sz="1250">
                <a:solidFill>
                  <a:srgbClr val="0E2A44"/>
                </a:solidFill>
                <a:latin typeface="Calibri"/>
                <a:cs typeface="Calibri"/>
              </a:rPr>
              <a:t/>
            </a:r>
            <a:r>
              <a:rPr dirty="0" sz="1250" spc="-25">
                <a:solidFill>
                  <a:srgbClr val="0E2A44"/>
                </a:solidFill>
                <a:latin typeface="Calibri"/>
                <a:cs typeface="Calibri"/>
              </a:rPr>
              <a:t/>
            </a:r>
            <a:r>
              <a:rPr dirty="0" sz="1250">
                <a:solidFill>
                  <a:srgbClr val="0E2A44"/>
                </a:solidFill>
                <a:latin typeface="Calibri"/>
                <a:cs typeface="Calibri"/>
              </a:rPr>
              <a:t/>
            </a:r>
            <a:r>
              <a:rPr dirty="0" sz="1250" spc="-25">
                <a:solidFill>
                  <a:srgbClr val="0E2A44"/>
                </a:solidFill>
                <a:latin typeface="Calibri"/>
                <a:cs typeface="Calibri"/>
              </a:rPr>
              <a:t/>
            </a:r>
            <a:r>
              <a:rPr dirty="0" sz="1250">
                <a:solidFill>
                  <a:srgbClr val="0E2A44"/>
                </a:solidFill>
                <a:latin typeface="Calibri"/>
                <a:cs typeface="Calibri"/>
              </a:rPr>
              <a:t/>
            </a:r>
            <a:r>
              <a:rPr dirty="0" sz="1250" spc="-30">
                <a:solidFill>
                  <a:srgbClr val="0E2A44"/>
                </a:solidFill>
                <a:latin typeface="Calibri"/>
                <a:cs typeface="Calibri"/>
              </a:rPr>
              <a:t/>
            </a:r>
            <a:r>
              <a:rPr dirty="0" sz="1250">
                <a:solidFill>
                  <a:srgbClr val="0E2A44"/>
                </a:solidFill>
                <a:latin typeface="Calibri"/>
                <a:cs typeface="Calibri"/>
              </a:rPr>
              <a:t/>
            </a:r>
            <a:r>
              <a:rPr dirty="0" sz="1250" spc="-15">
                <a:solidFill>
                  <a:srgbClr val="0E2A44"/>
                </a:solidFill>
                <a:latin typeface="Calibri"/>
                <a:cs typeface="Calibri"/>
              </a:rPr>
              <a:t/>
            </a:r>
            <a:r>
              <a:rPr dirty="0" sz="1250">
                <a:solidFill>
                  <a:srgbClr val="0E2A44"/>
                </a:solidFill>
                <a:latin typeface="Calibri"/>
                <a:cs typeface="Calibri"/>
              </a:rPr>
              <a:t/>
            </a:r>
            <a:r>
              <a:rPr dirty="0" sz="1250" spc="-15">
                <a:solidFill>
                  <a:srgbClr val="0E2A44"/>
                </a:solidFill>
                <a:latin typeface="Calibri"/>
                <a:cs typeface="Calibri"/>
              </a:rPr>
              <a:t/>
            </a:r>
            <a:r>
              <a:rPr dirty="0" sz="1250">
                <a:solidFill>
                  <a:srgbClr val="0E2A44"/>
                </a:solidFill>
                <a:latin typeface="Calibri"/>
                <a:cs typeface="Calibri"/>
              </a:rPr>
              <a:t/>
            </a:r>
            <a:r>
              <a:rPr dirty="0" sz="1250" spc="-30">
                <a:solidFill>
                  <a:srgbClr val="0E2A44"/>
                </a:solidFill>
                <a:latin typeface="Calibri"/>
                <a:cs typeface="Calibri"/>
              </a:rPr>
              <a:t/>
            </a:r>
            <a:r>
              <a:rPr dirty="0" sz="1250">
                <a:solidFill>
                  <a:srgbClr val="0E2A44"/>
                </a:solidFill>
                <a:latin typeface="Calibri"/>
                <a:cs typeface="Calibri"/>
              </a:rPr>
              <a:t/>
            </a:r>
            <a:r>
              <a:rPr dirty="0" sz="1250" spc="25">
                <a:solidFill>
                  <a:srgbClr val="0E2A44"/>
                </a:solidFill>
                <a:latin typeface="Calibri"/>
                <a:cs typeface="Calibri"/>
              </a:rPr>
              <a:t/>
            </a:r>
            <a:r>
              <a:rPr dirty="0" sz="1250">
                <a:solidFill>
                  <a:srgbClr val="0E2A44"/>
                </a:solidFill>
                <a:latin typeface="Calibri"/>
                <a:cs typeface="Calibri"/>
              </a:rPr>
              <a:t/>
            </a:r>
            <a:r>
              <a:rPr dirty="0" sz="1250" spc="-25">
                <a:solidFill>
                  <a:srgbClr val="0E2A44"/>
                </a:solidFill>
                <a:latin typeface="Calibri"/>
                <a:cs typeface="Calibri"/>
              </a:rPr>
              <a:t/>
            </a:r>
            <a:r>
              <a:rPr dirty="0" sz="1250">
                <a:solidFill>
                  <a:srgbClr val="0E2A44"/>
                </a:solidFill>
                <a:latin typeface="Calibri"/>
                <a:cs typeface="Calibri"/>
              </a:rPr>
              <a:t/>
            </a:r>
            <a:r>
              <a:rPr dirty="0" sz="1250" spc="-30">
                <a:solidFill>
                  <a:srgbClr val="0E2A44"/>
                </a:solidFill>
                <a:latin typeface="Calibri"/>
                <a:cs typeface="Calibri"/>
              </a:rPr>
              <a:t/>
            </a:r>
            <a:r>
              <a:rPr dirty="0" sz="1250">
                <a:solidFill>
                  <a:srgbClr val="0E2A44"/>
                </a:solidFill>
                <a:latin typeface="Calibri"/>
                <a:cs typeface="Calibri"/>
              </a:rPr>
              <a:t/>
            </a:r>
            <a:r>
              <a:rPr dirty="0" sz="1250" spc="-25">
                <a:solidFill>
                  <a:srgbClr val="0E2A44"/>
                </a:solidFill>
                <a:latin typeface="Calibri"/>
                <a:cs typeface="Calibri"/>
              </a:rPr>
              <a:t/>
            </a:r>
            <a:r>
              <a:rPr dirty="0" sz="1250">
                <a:solidFill>
                  <a:srgbClr val="0E2A44"/>
                </a:solidFill>
                <a:latin typeface="Calibri"/>
                <a:cs typeface="Calibri"/>
              </a:rPr>
              <a:t/>
            </a:r>
            <a:r>
              <a:rPr dirty="0" sz="1250" spc="-30">
                <a:solidFill>
                  <a:srgbClr val="0E2A44"/>
                </a:solidFill>
                <a:latin typeface="Calibri"/>
                <a:cs typeface="Calibri"/>
              </a:rPr>
              <a:t/>
            </a:r>
            <a:r>
              <a:rPr dirty="0" sz="1250" spc="-20">
                <a:solidFill>
                  <a:srgbClr val="0E2A44"/>
                </a:solidFill>
                <a:latin typeface="Calibri"/>
                <a:cs typeface="Calibri"/>
              </a:rPr>
              <a:t/>
            </a:r>
            <a:r>
              <a:rPr dirty="0" sz="1250" spc="-30">
                <a:solidFill>
                  <a:srgbClr val="0E2A44"/>
                </a:solidFill>
                <a:latin typeface="Calibri"/>
                <a:cs typeface="Calibri"/>
              </a:rPr>
              <a:t/>
            </a:r>
            <a:r>
              <a:rPr dirty="0" sz="1250">
                <a:solidFill>
                  <a:srgbClr val="0E2A44"/>
                </a:solidFill>
                <a:latin typeface="Calibri"/>
                <a:cs typeface="Calibri"/>
              </a:rPr>
              <a:t/>
            </a:r>
            <a:r>
              <a:rPr dirty="0" sz="1250" spc="-35">
                <a:solidFill>
                  <a:srgbClr val="0E2A44"/>
                </a:solidFill>
                <a:latin typeface="Calibri"/>
                <a:cs typeface="Calibri"/>
              </a:rPr>
              <a:t/>
            </a:r>
            <a:r>
              <a:rPr dirty="0" sz="1250">
                <a:solidFill>
                  <a:srgbClr val="0E2A44"/>
                </a:solidFill>
                <a:latin typeface="Calibri"/>
                <a:cs typeface="Calibri"/>
              </a:rPr>
              <a:t/>
            </a:r>
            <a:r>
              <a:rPr dirty="0" sz="1250" spc="-25">
                <a:solidFill>
                  <a:srgbClr val="0E2A44"/>
                </a:solidFill>
                <a:latin typeface="Calibri"/>
                <a:cs typeface="Calibri"/>
              </a:rPr>
              <a:t/>
            </a:r>
            <a:r>
              <a:rPr dirty="0" sz="1250" spc="-10">
                <a:solidFill>
                  <a:srgbClr val="0E2A44"/>
                </a:solidFill>
                <a:latin typeface="Calibri"/>
                <a:cs typeface="Calibri"/>
              </a:rPr>
              <a:t/>
            </a:r>
            <a:endParaRPr sz="125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546972" y="125984"/>
            <a:ext cx="3091180" cy="177800"/>
          </a:xfrm>
          <a:prstGeom prst="rect">
            <a:avLst/>
          </a:prstGeom>
        </p:spPr>
        <p:txBody>
          <a:bodyPr wrap="square" lIns="0" tIns="12065" rIns="0" bIns="0" rtlCol="0" vert="horz">
            <a:spAutoFit/>
          </a:bodyPr>
          <a:lstStyle/>
          <a:p>
            <a:pPr marL="12700">
              <a:lnSpc>
                <a:spcPct val="100000"/>
              </a:lnSpc>
              <a:spcBef>
                <a:spcPts val="95"/>
              </a:spcBef>
            </a:pPr>
            <a:r>
              <a:rPr dirty="0" sz="1000" spc="-10">
                <a:solidFill>
                  <a:srgbClr val="798794"/>
                </a:solidFill>
                <a:latin typeface="Calibri"/>
                <a:cs typeface="Calibri"/>
              </a:rPr>
              <a:t>Resolution 2026-17 · Final levying of ad valorem taxes</a:t>
            </a:r>
            <a:r>
              <a:rPr dirty="0" sz="1000" spc="-25">
                <a:solidFill>
                  <a:srgbClr val="798794"/>
                </a:solidFill>
                <a:latin typeface="Calibri"/>
                <a:cs typeface="Calibri"/>
              </a:rPr>
              <a:t/>
            </a:r>
            <a:r>
              <a:rPr dirty="0" sz="1000" spc="-10">
                <a:solidFill>
                  <a:srgbClr val="798794"/>
                </a:solidFill>
                <a:latin typeface="Calibri"/>
                <a:cs typeface="Calibri"/>
              </a:rPr>
              <a:t/>
            </a:r>
            <a:r>
              <a:rPr dirty="0" sz="1000">
                <a:solidFill>
                  <a:srgbClr val="798794"/>
                </a:solidFill>
                <a:latin typeface="Calibri"/>
                <a:cs typeface="Calibri"/>
              </a:rPr>
              <a:t/>
            </a:r>
            <a:r>
              <a:rPr dirty="0" sz="1000" spc="250">
                <a:solidFill>
                  <a:srgbClr val="798794"/>
                </a:solidFill>
                <a:latin typeface="Calibri"/>
                <a:cs typeface="Calibri"/>
              </a:rPr>
              <a:t/>
            </a:r>
            <a:r>
              <a:rPr dirty="0" sz="1000">
                <a:solidFill>
                  <a:srgbClr val="798794"/>
                </a:solidFill>
                <a:latin typeface="Calibri"/>
                <a:cs typeface="Calibri"/>
              </a:rPr>
              <a:t/>
            </a:r>
            <a:r>
              <a:rPr dirty="0" sz="1000" spc="195">
                <a:solidFill>
                  <a:srgbClr val="798794"/>
                </a:solidFill>
                <a:latin typeface="Calibri"/>
                <a:cs typeface="Calibri"/>
              </a:rPr>
              <a:t/>
            </a:r>
            <a:r>
              <a:rPr dirty="0" sz="1000">
                <a:solidFill>
                  <a:srgbClr val="798794"/>
                </a:solidFill>
                <a:latin typeface="Calibri"/>
                <a:cs typeface="Calibri"/>
              </a:rPr>
              <a:t/>
            </a:r>
            <a:r>
              <a:rPr dirty="0" sz="1000" spc="5">
                <a:solidFill>
                  <a:srgbClr val="798794"/>
                </a:solidFill>
                <a:latin typeface="Calibri"/>
                <a:cs typeface="Calibri"/>
              </a:rPr>
              <a:t/>
            </a:r>
            <a:r>
              <a:rPr dirty="0" sz="1000">
                <a:solidFill>
                  <a:srgbClr val="798794"/>
                </a:solidFill>
                <a:latin typeface="Calibri"/>
                <a:cs typeface="Calibri"/>
              </a:rPr>
              <a:t/>
            </a:r>
            <a:r>
              <a:rPr dirty="0" sz="1000" spc="-15">
                <a:solidFill>
                  <a:srgbClr val="798794"/>
                </a:solidFill>
                <a:latin typeface="Calibri"/>
                <a:cs typeface="Calibri"/>
              </a:rPr>
              <a:t/>
            </a:r>
            <a:r>
              <a:rPr dirty="0" sz="1000">
                <a:solidFill>
                  <a:srgbClr val="798794"/>
                </a:solidFill>
                <a:latin typeface="Calibri"/>
                <a:cs typeface="Calibri"/>
              </a:rPr>
              <a:t/>
            </a:r>
            <a:r>
              <a:rPr dirty="0" sz="1000" spc="-20">
                <a:solidFill>
                  <a:srgbClr val="798794"/>
                </a:solidFill>
                <a:latin typeface="Calibri"/>
                <a:cs typeface="Calibri"/>
              </a:rPr>
              <a:t/>
            </a:r>
            <a:r>
              <a:rPr dirty="0" sz="1000">
                <a:solidFill>
                  <a:srgbClr val="798794"/>
                </a:solidFill>
                <a:latin typeface="Calibri"/>
                <a:cs typeface="Calibri"/>
              </a:rPr>
              <a:t/>
            </a:r>
            <a:r>
              <a:rPr dirty="0" sz="1000" spc="-20">
                <a:solidFill>
                  <a:srgbClr val="798794"/>
                </a:solidFill>
                <a:latin typeface="Calibri"/>
                <a:cs typeface="Calibri"/>
              </a:rPr>
              <a:t/>
            </a:r>
            <a:r>
              <a:rPr dirty="0" sz="1000">
                <a:solidFill>
                  <a:srgbClr val="798794"/>
                </a:solidFill>
                <a:latin typeface="Calibri"/>
                <a:cs typeface="Calibri"/>
              </a:rPr>
              <a:t/>
            </a:r>
            <a:r>
              <a:rPr dirty="0" sz="1000" spc="-15">
                <a:solidFill>
                  <a:srgbClr val="798794"/>
                </a:solidFill>
                <a:latin typeface="Calibri"/>
                <a:cs typeface="Calibri"/>
              </a:rPr>
              <a:t/>
            </a:r>
            <a:r>
              <a:rPr dirty="0" sz="1000" spc="-20">
                <a:solidFill>
                  <a:srgbClr val="798794"/>
                </a:solidFill>
                <a:latin typeface="Calibri"/>
                <a:cs typeface="Calibri"/>
              </a:rPr>
              <a:t/>
            </a:r>
            <a:endParaRPr sz="1000">
              <a:latin typeface="Calibri"/>
              <a:cs typeface="Calibri"/>
            </a:endParaRPr>
          </a:p>
        </p:txBody>
      </p:sp>
      <p:pic>
        <p:nvPicPr>
          <p:cNvPr id="3" name="object 3" descr="/home/claude/bud/crop/b14fix.png"/>
          <p:cNvPicPr/>
          <p:nvPr/>
        </p:nvPicPr>
        <p:blipFill>
          <a:blip r:embed="rId2" cstate="print"/>
          <a:stretch>
            <a:fillRect/>
          </a:stretch>
        </p:blipFill>
        <p:spPr>
          <a:xfrm>
            <a:off x="3549238" y="563106"/>
            <a:ext cx="5093268" cy="596953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54227" y="1226946"/>
            <a:ext cx="1290955" cy="1305560"/>
          </a:xfrm>
          <a:prstGeom prst="rect">
            <a:avLst/>
          </a:prstGeom>
        </p:spPr>
        <p:txBody>
          <a:bodyPr wrap="square" lIns="0" tIns="12700" rIns="0" bIns="0" rtlCol="0" vert="horz">
            <a:spAutoFit/>
          </a:bodyPr>
          <a:lstStyle/>
          <a:p>
            <a:pPr marL="12700">
              <a:lnSpc>
                <a:spcPct val="100000"/>
              </a:lnSpc>
              <a:spcBef>
                <a:spcPts val="100"/>
              </a:spcBef>
            </a:pPr>
            <a:r>
              <a:rPr dirty="0" sz="8400" spc="-25" b="1">
                <a:solidFill>
                  <a:srgbClr val="1E496E"/>
                </a:solidFill>
                <a:latin typeface="Cambria"/>
                <a:cs typeface="Cambria"/>
              </a:rPr>
              <a:t>02</a:t>
            </a:r>
            <a:endParaRPr sz="8400">
              <a:latin typeface="Cambria"/>
              <a:cs typeface="Cambria"/>
            </a:endParaRPr>
          </a:p>
        </p:txBody>
      </p:sp>
      <p:sp>
        <p:nvSpPr>
          <p:cNvPr id="3" name="object 3" descr="$PPTXTitle"/>
          <p:cNvSpPr txBox="1">
            <a:spLocks noGrp="1"/>
          </p:cNvSpPr>
          <p:nvPr>
            <p:ph type="title"/>
          </p:nvPr>
        </p:nvSpPr>
        <p:spPr>
          <a:xfrm>
            <a:off x="554227" y="2612262"/>
            <a:ext cx="4608830" cy="1092835"/>
          </a:xfrm>
          <a:prstGeom prst="rect"/>
        </p:spPr>
        <p:txBody>
          <a:bodyPr wrap="square" lIns="0" tIns="12065" rIns="0" bIns="0" rtlCol="0" vert="horz">
            <a:spAutoFit/>
          </a:bodyPr>
          <a:lstStyle/>
          <a:p>
            <a:pPr marL="12700">
              <a:lnSpc>
                <a:spcPct val="100000"/>
              </a:lnSpc>
              <a:spcBef>
                <a:spcPts val="95"/>
              </a:spcBef>
            </a:pPr>
            <a:r>
              <a:rPr dirty="0" sz="4000" spc="-10">
                <a:solidFill>
                  <a:srgbClr val="FFFFFF"/>
                </a:solidFill>
              </a:rPr>
              <a:t>Proposed</a:t>
            </a:r>
            <a:r>
              <a:rPr dirty="0" sz="4000" spc="-185">
                <a:solidFill>
                  <a:srgbClr val="FFFFFF"/>
                </a:solidFill>
              </a:rPr>
              <a:t> </a:t>
            </a:r>
            <a:r>
              <a:rPr dirty="0" sz="4000" spc="-10">
                <a:solidFill>
                  <a:srgbClr val="FFFFFF"/>
                </a:solidFill>
              </a:rPr>
              <a:t>Budget</a:t>
            </a:r>
            <a:endParaRPr sz="4000"/>
          </a:p>
          <a:p>
            <a:pPr marL="12700">
              <a:lnSpc>
                <a:spcPct val="100000"/>
              </a:lnSpc>
              <a:spcBef>
                <a:spcPts val="1805"/>
              </a:spcBef>
            </a:pPr>
            <a:r>
              <a:rPr dirty="0" sz="1500" b="0">
                <a:solidFill>
                  <a:srgbClr val="5AA9E6"/>
                </a:solidFill>
                <a:latin typeface="Calibri"/>
                <a:cs typeface="Calibri"/>
              </a:rPr>
              <a:t>Staff presentation, public comment, and final adoption</a:t>
            </a:r>
            <a:r>
              <a:rPr dirty="0" sz="1500" spc="-25" b="0">
                <a:solidFill>
                  <a:srgbClr val="5AA9E6"/>
                </a:solidFill>
                <a:latin typeface="Calibri"/>
                <a:cs typeface="Calibri"/>
              </a:rPr>
              <a:t/>
            </a:r>
            <a:r>
              <a:rPr dirty="0" sz="1500" spc="-10" b="0">
                <a:solidFill>
                  <a:srgbClr val="5AA9E6"/>
                </a:solidFill>
                <a:latin typeface="Calibri"/>
                <a:cs typeface="Calibri"/>
              </a:rPr>
              <a:t/>
            </a:r>
            <a:r>
              <a:rPr dirty="0" sz="1500" spc="-45" b="0">
                <a:solidFill>
                  <a:srgbClr val="5AA9E6"/>
                </a:solidFill>
                <a:latin typeface="Calibri"/>
                <a:cs typeface="Calibri"/>
              </a:rPr>
              <a:t/>
            </a:r>
            <a:r>
              <a:rPr dirty="0" sz="1500" b="0">
                <a:solidFill>
                  <a:srgbClr val="5AA9E6"/>
                </a:solidFill>
                <a:latin typeface="Calibri"/>
                <a:cs typeface="Calibri"/>
              </a:rPr>
              <a:t/>
            </a:r>
            <a:r>
              <a:rPr dirty="0" sz="1500" spc="-35" b="0">
                <a:solidFill>
                  <a:srgbClr val="5AA9E6"/>
                </a:solidFill>
                <a:latin typeface="Calibri"/>
                <a:cs typeface="Calibri"/>
              </a:rPr>
              <a:t/>
            </a:r>
            <a:r>
              <a:rPr dirty="0" sz="1500" b="0">
                <a:solidFill>
                  <a:srgbClr val="5AA9E6"/>
                </a:solidFill>
                <a:latin typeface="Calibri"/>
                <a:cs typeface="Calibri"/>
              </a:rPr>
              <a:t/>
            </a:r>
            <a:r>
              <a:rPr dirty="0" sz="1500" spc="-30" b="0">
                <a:solidFill>
                  <a:srgbClr val="5AA9E6"/>
                </a:solidFill>
                <a:latin typeface="Calibri"/>
                <a:cs typeface="Calibri"/>
              </a:rPr>
              <a:t/>
            </a:r>
            <a:r>
              <a:rPr dirty="0" sz="1500" b="0">
                <a:solidFill>
                  <a:srgbClr val="5AA9E6"/>
                </a:solidFill>
                <a:latin typeface="Calibri"/>
                <a:cs typeface="Calibri"/>
              </a:rPr>
              <a:t/>
            </a:r>
            <a:r>
              <a:rPr dirty="0" sz="1500" spc="-35" b="0">
                <a:solidFill>
                  <a:srgbClr val="5AA9E6"/>
                </a:solidFill>
                <a:latin typeface="Calibri"/>
                <a:cs typeface="Calibri"/>
              </a:rPr>
              <a:t/>
            </a:r>
            <a:r>
              <a:rPr dirty="0" sz="1500" spc="-10" b="0">
                <a:solidFill>
                  <a:srgbClr val="5AA9E6"/>
                </a:solidFill>
                <a:latin typeface="Calibri"/>
                <a:cs typeface="Calibri"/>
              </a:rPr>
              <a:t/>
            </a:r>
            <a:r>
              <a:rPr dirty="0" sz="1500" spc="-40" b="0">
                <a:solidFill>
                  <a:srgbClr val="5AA9E6"/>
                </a:solidFill>
                <a:latin typeface="Calibri"/>
                <a:cs typeface="Calibri"/>
              </a:rPr>
              <a:t/>
            </a:r>
            <a:r>
              <a:rPr dirty="0" sz="1500" spc="-10" b="0">
                <a:solidFill>
                  <a:srgbClr val="5AA9E6"/>
                </a:solidFill>
                <a:latin typeface="Calibri"/>
                <a:cs typeface="Calibri"/>
              </a:rPr>
              <a:t/>
            </a:r>
            <a:endParaRPr sz="1500">
              <a:latin typeface="Calibri"/>
              <a:cs typeface="Calibri"/>
            </a:endParaRPr>
          </a:p>
        </p:txBody>
      </p:sp>
      <p:pic>
        <p:nvPicPr>
          <p:cNvPr id="4" name="object 4" descr="preencoded.png"/>
          <p:cNvPicPr/>
          <p:nvPr/>
        </p:nvPicPr>
        <p:blipFill>
          <a:blip r:embed="rId2" cstate="print"/>
          <a:stretch>
            <a:fillRect/>
          </a:stretch>
        </p:blipFill>
        <p:spPr>
          <a:xfrm>
            <a:off x="566927" y="5532120"/>
            <a:ext cx="1142999" cy="571500"/>
          </a:xfrm>
          <a:prstGeom prst="rect">
            <a:avLst/>
          </a:prstGeom>
        </p:spPr>
      </p:pic>
      <p:sp>
        <p:nvSpPr>
          <p:cNvPr id="5" name="object 5"/>
          <p:cNvSpPr txBox="1"/>
          <p:nvPr/>
        </p:nvSpPr>
        <p:spPr>
          <a:xfrm>
            <a:off x="7394829" y="2526309"/>
            <a:ext cx="2037714" cy="626110"/>
          </a:xfrm>
          <a:prstGeom prst="rect">
            <a:avLst/>
          </a:prstGeom>
        </p:spPr>
        <p:txBody>
          <a:bodyPr wrap="square" lIns="0" tIns="114935" rIns="0" bIns="0" rtlCol="0" vert="horz">
            <a:spAutoFit/>
          </a:bodyPr>
          <a:lstStyle/>
          <a:p>
            <a:pPr marL="354965" indent="-342265">
              <a:lnSpc>
                <a:spcPct val="100000"/>
              </a:lnSpc>
              <a:spcBef>
                <a:spcPts val="905"/>
              </a:spcBef>
              <a:buChar char="•"/>
              <a:tabLst>
                <a:tab pos="354965" algn="l"/>
              </a:tabLst>
            </a:pPr>
            <a:r>
              <a:rPr dirty="0" sz="1300">
                <a:solidFill>
                  <a:srgbClr val="C5D9E8"/>
                </a:solidFill>
                <a:latin typeface="Calibri"/>
                <a:cs typeface="Calibri"/>
              </a:rPr>
              <a:t>Proposed</a:t>
            </a:r>
            <a:r>
              <a:rPr dirty="0" sz="1300" spc="-25">
                <a:solidFill>
                  <a:srgbClr val="C5D9E8"/>
                </a:solidFill>
                <a:latin typeface="Calibri"/>
                <a:cs typeface="Calibri"/>
              </a:rPr>
              <a:t> </a:t>
            </a:r>
            <a:r>
              <a:rPr dirty="0" sz="1300">
                <a:solidFill>
                  <a:srgbClr val="C5D9E8"/>
                </a:solidFill>
                <a:latin typeface="Calibri"/>
                <a:cs typeface="Calibri"/>
              </a:rPr>
              <a:t>budget</a:t>
            </a:r>
            <a:r>
              <a:rPr dirty="0" sz="1300" spc="-20">
                <a:solidFill>
                  <a:srgbClr val="C5D9E8"/>
                </a:solidFill>
                <a:latin typeface="Calibri"/>
                <a:cs typeface="Calibri"/>
              </a:rPr>
              <a:t> </a:t>
            </a:r>
            <a:r>
              <a:rPr dirty="0" sz="1300">
                <a:solidFill>
                  <a:srgbClr val="C5D9E8"/>
                </a:solidFill>
                <a:latin typeface="Calibri"/>
                <a:cs typeface="Calibri"/>
              </a:rPr>
              <a:t>—</a:t>
            </a:r>
            <a:r>
              <a:rPr dirty="0" sz="1300" spc="-45">
                <a:solidFill>
                  <a:srgbClr val="C5D9E8"/>
                </a:solidFill>
                <a:latin typeface="Calibri"/>
                <a:cs typeface="Calibri"/>
              </a:rPr>
              <a:t> </a:t>
            </a:r>
            <a:r>
              <a:rPr dirty="0" sz="1300" spc="-20">
                <a:solidFill>
                  <a:srgbClr val="C5D9E8"/>
                </a:solidFill>
                <a:latin typeface="Calibri"/>
                <a:cs typeface="Calibri"/>
              </a:rPr>
              <a:t>staff</a:t>
            </a:r>
            <a:endParaRPr sz="1300">
              <a:latin typeface="Calibri"/>
              <a:cs typeface="Calibri"/>
            </a:endParaRPr>
          </a:p>
          <a:p>
            <a:pPr marL="354965" indent="-342265">
              <a:lnSpc>
                <a:spcPct val="100000"/>
              </a:lnSpc>
              <a:spcBef>
                <a:spcPts val="800"/>
              </a:spcBef>
              <a:buChar char="•"/>
              <a:tabLst>
                <a:tab pos="354965" algn="l"/>
              </a:tabLst>
            </a:pPr>
            <a:r>
              <a:rPr dirty="0" sz="1300">
                <a:solidFill>
                  <a:srgbClr val="C5D9E8"/>
                </a:solidFill>
                <a:latin typeface="Calibri"/>
                <a:cs typeface="Calibri"/>
              </a:rPr>
              <a:t>Public</a:t>
            </a:r>
            <a:r>
              <a:rPr dirty="0" sz="1300" spc="-20">
                <a:solidFill>
                  <a:srgbClr val="C5D9E8"/>
                </a:solidFill>
                <a:latin typeface="Calibri"/>
                <a:cs typeface="Calibri"/>
              </a:rPr>
              <a:t> </a:t>
            </a:r>
            <a:r>
              <a:rPr dirty="0" sz="1300" spc="-10">
                <a:solidFill>
                  <a:srgbClr val="C5D9E8"/>
                </a:solidFill>
                <a:latin typeface="Calibri"/>
                <a:cs typeface="Calibri"/>
              </a:rPr>
              <a:t>comment</a:t>
            </a:r>
            <a:endParaRPr sz="1300">
              <a:latin typeface="Calibri"/>
              <a:cs typeface="Calibri"/>
            </a:endParaRPr>
          </a:p>
        </p:txBody>
      </p:sp>
      <p:sp>
        <p:nvSpPr>
          <p:cNvPr id="6" name="object 6"/>
          <p:cNvSpPr txBox="1"/>
          <p:nvPr/>
        </p:nvSpPr>
        <p:spPr>
          <a:xfrm>
            <a:off x="7394829" y="3128780"/>
            <a:ext cx="3162300" cy="622935"/>
          </a:xfrm>
          <a:prstGeom prst="rect">
            <a:avLst/>
          </a:prstGeom>
        </p:spPr>
        <p:txBody>
          <a:bodyPr wrap="square" lIns="0" tIns="112395" rIns="0" bIns="0" rtlCol="0" vert="horz">
            <a:spAutoFit/>
          </a:bodyPr>
          <a:lstStyle/>
          <a:p>
            <a:pPr marL="354965" indent="-342265">
              <a:lnSpc>
                <a:spcPct val="100000"/>
              </a:lnSpc>
              <a:spcBef>
                <a:spcPts val="885"/>
              </a:spcBef>
              <a:buChar char="•"/>
              <a:tabLst>
                <a:tab pos="354965" algn="l"/>
              </a:tabLst>
            </a:pPr>
            <a:r>
              <a:rPr dirty="0" sz="1300">
                <a:solidFill>
                  <a:srgbClr val="C5D9E8"/>
                </a:solidFill>
                <a:latin typeface="Calibri"/>
                <a:cs typeface="Calibri"/>
              </a:rPr>
              <a:t>Discussion</a:t>
            </a:r>
            <a:r>
              <a:rPr dirty="0" sz="1300" spc="-30">
                <a:solidFill>
                  <a:srgbClr val="C5D9E8"/>
                </a:solidFill>
                <a:latin typeface="Calibri"/>
                <a:cs typeface="Calibri"/>
              </a:rPr>
              <a:t> </a:t>
            </a:r>
            <a:r>
              <a:rPr dirty="0" sz="1300">
                <a:solidFill>
                  <a:srgbClr val="C5D9E8"/>
                </a:solidFill>
                <a:latin typeface="Calibri"/>
                <a:cs typeface="Calibri"/>
              </a:rPr>
              <a:t>and</a:t>
            </a:r>
            <a:r>
              <a:rPr dirty="0" sz="1300" spc="-50">
                <a:solidFill>
                  <a:srgbClr val="C5D9E8"/>
                </a:solidFill>
                <a:latin typeface="Calibri"/>
                <a:cs typeface="Calibri"/>
              </a:rPr>
              <a:t> </a:t>
            </a:r>
            <a:r>
              <a:rPr dirty="0" sz="1300" spc="-10">
                <a:solidFill>
                  <a:srgbClr val="C5D9E8"/>
                </a:solidFill>
                <a:latin typeface="Calibri"/>
                <a:cs typeface="Calibri"/>
              </a:rPr>
              <a:t>comments</a:t>
            </a:r>
            <a:endParaRPr sz="1300">
              <a:latin typeface="Calibri"/>
              <a:cs typeface="Calibri"/>
            </a:endParaRPr>
          </a:p>
          <a:p>
            <a:pPr marL="354965" indent="-342265">
              <a:lnSpc>
                <a:spcPct val="100000"/>
              </a:lnSpc>
              <a:spcBef>
                <a:spcPts val="795"/>
              </a:spcBef>
              <a:buChar char="•"/>
              <a:tabLst>
                <a:tab pos="354965" algn="l"/>
              </a:tabLst>
            </a:pPr>
            <a:r>
              <a:rPr dirty="0" sz="1300" spc="-20">
                <a:solidFill>
                  <a:srgbClr val="C5D9E8"/>
                </a:solidFill>
                <a:latin typeface="Calibri"/>
                <a:cs typeface="Calibri"/>
              </a:rPr>
              <a:t>Final adoption — Resolution 2026-18</a:t>
            </a:r>
            <a:r>
              <a:rPr dirty="0" sz="1300" spc="-5">
                <a:solidFill>
                  <a:srgbClr val="C5D9E8"/>
                </a:solidFill>
                <a:latin typeface="Calibri"/>
                <a:cs typeface="Calibri"/>
              </a:rPr>
              <a:t/>
            </a:r>
            <a:r>
              <a:rPr dirty="0" sz="1300">
                <a:solidFill>
                  <a:srgbClr val="C5D9E8"/>
                </a:solidFill>
                <a:latin typeface="Calibri"/>
                <a:cs typeface="Calibri"/>
              </a:rPr>
              <a:t/>
            </a:r>
            <a:r>
              <a:rPr dirty="0" sz="1300" spc="-5">
                <a:solidFill>
                  <a:srgbClr val="C5D9E8"/>
                </a:solidFill>
                <a:latin typeface="Calibri"/>
                <a:cs typeface="Calibri"/>
              </a:rPr>
              <a:t/>
            </a:r>
            <a:r>
              <a:rPr dirty="0" sz="1300">
                <a:solidFill>
                  <a:srgbClr val="C5D9E8"/>
                </a:solidFill>
                <a:latin typeface="Calibri"/>
                <a:cs typeface="Calibri"/>
              </a:rPr>
              <a:t/>
            </a:r>
            <a:r>
              <a:rPr dirty="0" sz="1300" spc="-25">
                <a:solidFill>
                  <a:srgbClr val="C5D9E8"/>
                </a:solidFill>
                <a:latin typeface="Calibri"/>
                <a:cs typeface="Calibri"/>
              </a:rPr>
              <a:t/>
            </a:r>
            <a:r>
              <a:rPr dirty="0" sz="1300" spc="-10">
                <a:solidFill>
                  <a:srgbClr val="C5D9E8"/>
                </a:solidFill>
                <a:latin typeface="Calibri"/>
                <a:cs typeface="Calibri"/>
              </a:rPr>
              <a:t/>
            </a:r>
            <a:r>
              <a:rPr dirty="0" sz="1300">
                <a:solidFill>
                  <a:srgbClr val="C5D9E8"/>
                </a:solidFill>
                <a:latin typeface="Calibri"/>
                <a:cs typeface="Calibri"/>
              </a:rPr>
              <a:t/>
            </a:r>
            <a:r>
              <a:rPr dirty="0" sz="1300" spc="-10">
                <a:solidFill>
                  <a:srgbClr val="C5D9E8"/>
                </a:solidFill>
                <a:latin typeface="Calibri"/>
                <a:cs typeface="Calibri"/>
              </a:rPr>
              <a:t/>
            </a:r>
            <a:r>
              <a:rPr dirty="0" sz="1300" spc="-25">
                <a:solidFill>
                  <a:srgbClr val="C5D9E8"/>
                </a:solidFill>
                <a:latin typeface="Calibri"/>
                <a:cs typeface="Calibri"/>
              </a:rPr>
              <a:t/>
            </a:r>
            <a:endParaRPr sz="1300">
              <a:latin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54227" y="342391"/>
            <a:ext cx="4318916" cy="193675"/>
          </a:xfrm>
          <a:prstGeom prst="rect">
            <a:avLst/>
          </a:prstGeom>
        </p:spPr>
        <p:txBody>
          <a:bodyPr wrap="square" lIns="0" tIns="12700" rIns="0" bIns="0" rtlCol="0" vert="horz">
            <a:spAutoFit/>
          </a:bodyPr>
          <a:lstStyle/>
          <a:p>
            <a:pPr marL="12700">
              <a:lnSpc>
                <a:spcPct val="100000"/>
              </a:lnSpc>
              <a:spcBef>
                <a:spcPts val="100"/>
              </a:spcBef>
            </a:pPr>
            <a:r>
              <a:rPr dirty="0" sz="1100" b="1">
                <a:solidFill>
                  <a:srgbClr val="1B6CA8"/>
                </a:solidFill>
                <a:latin typeface="Calibri"/>
                <a:cs typeface="Calibri"/>
              </a:rPr>
              <a:t>P</a:t>
            </a:r>
            <a:r>
              <a:rPr dirty="0" sz="1100" spc="-95" b="1">
                <a:solidFill>
                  <a:srgbClr val="1B6CA8"/>
                </a:solidFill>
                <a:latin typeface="Calibri"/>
                <a:cs typeface="Calibri"/>
              </a:rPr>
              <a:t> </a:t>
            </a:r>
            <a:r>
              <a:rPr dirty="0" sz="1100" spc="-10" b="1">
                <a:solidFill>
                  <a:srgbClr val="1B6CA8"/>
                </a:solidFill>
                <a:latin typeface="Calibri"/>
                <a:cs typeface="Calibri"/>
              </a:rPr>
              <a:t>R</a:t>
            </a:r>
            <a:r>
              <a:rPr dirty="0" sz="1100" spc="-90" b="1">
                <a:solidFill>
                  <a:srgbClr val="1B6CA8"/>
                </a:solidFill>
                <a:latin typeface="Calibri"/>
                <a:cs typeface="Calibri"/>
              </a:rPr>
              <a:t> </a:t>
            </a:r>
            <a:r>
              <a:rPr dirty="0" sz="1100" spc="-10" b="1">
                <a:solidFill>
                  <a:srgbClr val="1B6CA8"/>
                </a:solidFill>
                <a:latin typeface="Calibri"/>
                <a:cs typeface="Calibri"/>
              </a:rPr>
              <a:t>O</a:t>
            </a:r>
            <a:r>
              <a:rPr dirty="0" sz="1100" spc="-100" b="1">
                <a:solidFill>
                  <a:srgbClr val="1B6CA8"/>
                </a:solidFill>
                <a:latin typeface="Calibri"/>
                <a:cs typeface="Calibri"/>
              </a:rPr>
              <a:t> </a:t>
            </a:r>
            <a:r>
              <a:rPr dirty="0" sz="1100" b="1">
                <a:solidFill>
                  <a:srgbClr val="1B6CA8"/>
                </a:solidFill>
                <a:latin typeface="Calibri"/>
                <a:cs typeface="Calibri"/>
              </a:rPr>
              <a:t>P</a:t>
            </a:r>
            <a:r>
              <a:rPr dirty="0" sz="1100" spc="-90" b="1">
                <a:solidFill>
                  <a:srgbClr val="1B6CA8"/>
                </a:solidFill>
                <a:latin typeface="Calibri"/>
                <a:cs typeface="Calibri"/>
              </a:rPr>
              <a:t> </a:t>
            </a:r>
            <a:r>
              <a:rPr dirty="0" sz="1100" spc="-10" b="1">
                <a:solidFill>
                  <a:srgbClr val="1B6CA8"/>
                </a:solidFill>
                <a:latin typeface="Calibri"/>
                <a:cs typeface="Calibri"/>
              </a:rPr>
              <a:t>O</a:t>
            </a:r>
            <a:r>
              <a:rPr dirty="0" sz="1100" spc="-100" b="1">
                <a:solidFill>
                  <a:srgbClr val="1B6CA8"/>
                </a:solidFill>
                <a:latin typeface="Calibri"/>
                <a:cs typeface="Calibri"/>
              </a:rPr>
              <a:t> </a:t>
            </a:r>
            <a:r>
              <a:rPr dirty="0" sz="1100" spc="-10" b="1">
                <a:solidFill>
                  <a:srgbClr val="1B6CA8"/>
                </a:solidFill>
                <a:latin typeface="Calibri"/>
                <a:cs typeface="Calibri"/>
              </a:rPr>
              <a:t>S</a:t>
            </a:r>
            <a:r>
              <a:rPr dirty="0" sz="1100" spc="-95" b="1">
                <a:solidFill>
                  <a:srgbClr val="1B6CA8"/>
                </a:solidFill>
                <a:latin typeface="Calibri"/>
                <a:cs typeface="Calibri"/>
              </a:rPr>
              <a:t> </a:t>
            </a:r>
            <a:r>
              <a:rPr dirty="0" sz="1100" b="1">
                <a:solidFill>
                  <a:srgbClr val="1B6CA8"/>
                </a:solidFill>
                <a:latin typeface="Calibri"/>
                <a:cs typeface="Calibri"/>
              </a:rPr>
              <a:t>E</a:t>
            </a:r>
            <a:r>
              <a:rPr dirty="0" sz="1100" spc="-95" b="1">
                <a:solidFill>
                  <a:srgbClr val="1B6CA8"/>
                </a:solidFill>
                <a:latin typeface="Calibri"/>
                <a:cs typeface="Calibri"/>
              </a:rPr>
              <a:t> </a:t>
            </a:r>
            <a:r>
              <a:rPr dirty="0" sz="1100" b="1">
                <a:solidFill>
                  <a:srgbClr val="1B6CA8"/>
                </a:solidFill>
                <a:latin typeface="Calibri"/>
                <a:cs typeface="Calibri"/>
              </a:rPr>
              <a:t>D</a:t>
            </a:r>
            <a:r>
              <a:rPr dirty="0" sz="1100" spc="370" b="1">
                <a:solidFill>
                  <a:srgbClr val="1B6CA8"/>
                </a:solidFill>
                <a:latin typeface="Calibri"/>
                <a:cs typeface="Calibri"/>
              </a:rPr>
              <a:t> </a:t>
            </a:r>
            <a:r>
              <a:rPr dirty="0" sz="1100" b="1">
                <a:solidFill>
                  <a:srgbClr val="1B6CA8"/>
                </a:solidFill>
                <a:latin typeface="Calibri"/>
                <a:cs typeface="Calibri"/>
              </a:rPr>
              <a:t>B</a:t>
            </a:r>
            <a:r>
              <a:rPr dirty="0" sz="1100" spc="-85" b="1">
                <a:solidFill>
                  <a:srgbClr val="1B6CA8"/>
                </a:solidFill>
                <a:latin typeface="Calibri"/>
                <a:cs typeface="Calibri"/>
              </a:rPr>
              <a:t> </a:t>
            </a:r>
            <a:r>
              <a:rPr dirty="0" sz="1100" b="1">
                <a:solidFill>
                  <a:srgbClr val="1B6CA8"/>
                </a:solidFill>
                <a:latin typeface="Calibri"/>
                <a:cs typeface="Calibri"/>
              </a:rPr>
              <a:t>U</a:t>
            </a:r>
            <a:r>
              <a:rPr dirty="0" sz="1100" spc="-95" b="1">
                <a:solidFill>
                  <a:srgbClr val="1B6CA8"/>
                </a:solidFill>
                <a:latin typeface="Calibri"/>
                <a:cs typeface="Calibri"/>
              </a:rPr>
              <a:t> </a:t>
            </a:r>
            <a:r>
              <a:rPr dirty="0" sz="1100" b="1">
                <a:solidFill>
                  <a:srgbClr val="1B6CA8"/>
                </a:solidFill>
                <a:latin typeface="Calibri"/>
                <a:cs typeface="Calibri"/>
              </a:rPr>
              <a:t>D</a:t>
            </a:r>
            <a:r>
              <a:rPr dirty="0" sz="1100" spc="-90" b="1">
                <a:solidFill>
                  <a:srgbClr val="1B6CA8"/>
                </a:solidFill>
                <a:latin typeface="Calibri"/>
                <a:cs typeface="Calibri"/>
              </a:rPr>
              <a:t> </a:t>
            </a:r>
            <a:r>
              <a:rPr dirty="0" sz="1100" b="1">
                <a:solidFill>
                  <a:srgbClr val="1B6CA8"/>
                </a:solidFill>
                <a:latin typeface="Calibri"/>
                <a:cs typeface="Calibri"/>
              </a:rPr>
              <a:t>G</a:t>
            </a:r>
            <a:r>
              <a:rPr dirty="0" sz="1100" spc="-90" b="1">
                <a:solidFill>
                  <a:srgbClr val="1B6CA8"/>
                </a:solidFill>
                <a:latin typeface="Calibri"/>
                <a:cs typeface="Calibri"/>
              </a:rPr>
              <a:t> </a:t>
            </a:r>
            <a:r>
              <a:rPr dirty="0" sz="1100" b="1">
                <a:solidFill>
                  <a:srgbClr val="1B6CA8"/>
                </a:solidFill>
                <a:latin typeface="Calibri"/>
                <a:cs typeface="Calibri"/>
              </a:rPr>
              <a:t>E</a:t>
            </a:r>
            <a:r>
              <a:rPr dirty="0" sz="1100" spc="-90" b="1">
                <a:solidFill>
                  <a:srgbClr val="1B6CA8"/>
                </a:solidFill>
                <a:latin typeface="Calibri"/>
                <a:cs typeface="Calibri"/>
              </a:rPr>
              <a:t> </a:t>
            </a:r>
            <a:r>
              <a:rPr dirty="0" sz="1100" spc="-50" b="1">
                <a:solidFill>
                  <a:srgbClr val="1B6CA8"/>
                </a:solidFill>
                <a:latin typeface="Calibri"/>
                <a:cs typeface="Calibri"/>
              </a:rPr>
              <a:t>T</a:t>
            </a:r>
            <a:endParaRPr sz="1100">
              <a:latin typeface="Calibri"/>
              <a:cs typeface="Calibri"/>
            </a:endParaRPr>
          </a:p>
        </p:txBody>
      </p:sp>
      <p:sp>
        <p:nvSpPr>
          <p:cNvPr id="3" name="object 3" descr="$PPTXTitle"/>
          <p:cNvSpPr txBox="1">
            <a:spLocks noGrp="1"/>
          </p:cNvSpPr>
          <p:nvPr>
            <p:ph type="title"/>
          </p:nvPr>
        </p:nvSpPr>
        <p:spPr>
          <a:prstGeom prst="rect"/>
        </p:spPr>
        <p:txBody>
          <a:bodyPr wrap="square" lIns="0" tIns="12700" rIns="0" bIns="0" rtlCol="0" vert="horz">
            <a:spAutoFit/>
          </a:bodyPr>
          <a:lstStyle/>
          <a:p>
            <a:pPr marL="12700">
              <a:lnSpc>
                <a:spcPct val="100000"/>
              </a:lnSpc>
              <a:spcBef>
                <a:spcPts val="100"/>
              </a:spcBef>
            </a:pPr>
            <a:r>
              <a:rPr dirty="0"/>
              <a:t>FY</a:t>
            </a:r>
            <a:r>
              <a:rPr dirty="0" spc="-5"/>
              <a:t> </a:t>
            </a:r>
            <a:r>
              <a:rPr dirty="0" spc="-10"/>
              <a:t>2026-</a:t>
            </a:r>
            <a:r>
              <a:rPr dirty="0"/>
              <a:t>27</a:t>
            </a:r>
            <a:r>
              <a:rPr dirty="0" spc="-5"/>
              <a:t> </a:t>
            </a:r>
            <a:r>
              <a:rPr dirty="0"/>
              <a:t>at</a:t>
            </a:r>
            <a:r>
              <a:rPr dirty="0" spc="-5"/>
              <a:t> </a:t>
            </a:r>
            <a:r>
              <a:rPr dirty="0"/>
              <a:t>a</a:t>
            </a:r>
            <a:r>
              <a:rPr dirty="0" spc="-5"/>
              <a:t> </a:t>
            </a:r>
            <a:r>
              <a:rPr dirty="0" spc="-10"/>
              <a:t>Glance</a:t>
            </a:r>
          </a:p>
        </p:txBody>
      </p:sp>
      <p:sp>
        <p:nvSpPr>
          <p:cNvPr id="4" name="object 4"/>
          <p:cNvSpPr txBox="1"/>
          <p:nvPr/>
        </p:nvSpPr>
        <p:spPr>
          <a:xfrm>
            <a:off x="554227" y="6290259"/>
            <a:ext cx="3482340" cy="162560"/>
          </a:xfrm>
          <a:prstGeom prst="rect">
            <a:avLst/>
          </a:prstGeom>
        </p:spPr>
        <p:txBody>
          <a:bodyPr wrap="square" lIns="0" tIns="12700" rIns="0" bIns="0" rtlCol="0" vert="horz">
            <a:spAutoFit/>
          </a:bodyPr>
          <a:lstStyle/>
          <a:p>
            <a:pPr marL="12700">
              <a:lnSpc>
                <a:spcPct val="100000"/>
              </a:lnSpc>
              <a:spcBef>
                <a:spcPts val="100"/>
              </a:spcBef>
            </a:pPr>
            <a:r>
              <a:rPr dirty="0" sz="900">
                <a:solidFill>
                  <a:srgbClr val="798794"/>
                </a:solidFill>
                <a:latin typeface="Calibri"/>
                <a:cs typeface="Calibri"/>
              </a:rPr>
              <a:t>St. Augustine Airport | Budget Committee Meeting | September 15, 2026</a:t>
            </a:r>
            <a:r>
              <a:rPr dirty="0" sz="900" spc="-30">
                <a:solidFill>
                  <a:srgbClr val="798794"/>
                </a:solidFill>
                <a:latin typeface="Calibri"/>
                <a:cs typeface="Calibri"/>
              </a:rPr>
              <a:t/>
            </a:r>
            <a:r>
              <a:rPr dirty="0" sz="900">
                <a:solidFill>
                  <a:srgbClr val="798794"/>
                </a:solidFill>
                <a:latin typeface="Calibri"/>
                <a:cs typeface="Calibri"/>
              </a:rPr>
              <a:t/>
            </a:r>
            <a:r>
              <a:rPr dirty="0" sz="900" spc="10">
                <a:solidFill>
                  <a:srgbClr val="798794"/>
                </a:solidFill>
                <a:latin typeface="Calibri"/>
                <a:cs typeface="Calibri"/>
              </a:rPr>
              <a:t/>
            </a:r>
            <a:r>
              <a:rPr dirty="0" sz="900">
                <a:solidFill>
                  <a:srgbClr val="798794"/>
                </a:solidFill>
                <a:latin typeface="Calibri"/>
                <a:cs typeface="Calibri"/>
              </a:rPr>
              <a:t/>
            </a:r>
            <a:r>
              <a:rPr dirty="0" sz="900" spc="160">
                <a:solidFill>
                  <a:srgbClr val="798794"/>
                </a:solidFill>
                <a:latin typeface="Calibri"/>
                <a:cs typeface="Calibri"/>
              </a:rPr>
              <a:t/>
            </a:r>
            <a:r>
              <a:rPr dirty="0" sz="900">
                <a:solidFill>
                  <a:srgbClr val="798794"/>
                </a:solidFill>
                <a:latin typeface="Calibri"/>
                <a:cs typeface="Calibri"/>
              </a:rPr>
              <a:t/>
            </a:r>
            <a:r>
              <a:rPr dirty="0" sz="900" spc="145">
                <a:solidFill>
                  <a:srgbClr val="798794"/>
                </a:solidFill>
                <a:latin typeface="Calibri"/>
                <a:cs typeface="Calibri"/>
              </a:rPr>
              <a:t/>
            </a:r>
            <a:r>
              <a:rPr dirty="0" sz="900">
                <a:solidFill>
                  <a:srgbClr val="798794"/>
                </a:solidFill>
                <a:latin typeface="Calibri"/>
                <a:cs typeface="Calibri"/>
              </a:rPr>
              <a:t/>
            </a:r>
            <a:r>
              <a:rPr dirty="0" sz="900" spc="-20">
                <a:solidFill>
                  <a:srgbClr val="798794"/>
                </a:solidFill>
                <a:latin typeface="Calibri"/>
                <a:cs typeface="Calibri"/>
              </a:rPr>
              <a:t/>
            </a:r>
            <a:r>
              <a:rPr dirty="0" sz="900">
                <a:solidFill>
                  <a:srgbClr val="798794"/>
                </a:solidFill>
                <a:latin typeface="Calibri"/>
                <a:cs typeface="Calibri"/>
              </a:rPr>
              <a:t/>
            </a:r>
            <a:r>
              <a:rPr dirty="0" sz="900" spc="-20">
                <a:solidFill>
                  <a:srgbClr val="798794"/>
                </a:solidFill>
                <a:latin typeface="Calibri"/>
                <a:cs typeface="Calibri"/>
              </a:rPr>
              <a:t/>
            </a:r>
            <a:r>
              <a:rPr dirty="0" sz="900">
                <a:solidFill>
                  <a:srgbClr val="798794"/>
                </a:solidFill>
                <a:latin typeface="Calibri"/>
                <a:cs typeface="Calibri"/>
              </a:rPr>
              <a:t/>
            </a:r>
            <a:r>
              <a:rPr dirty="0" sz="900" spc="180">
                <a:solidFill>
                  <a:srgbClr val="798794"/>
                </a:solidFill>
                <a:latin typeface="Calibri"/>
                <a:cs typeface="Calibri"/>
              </a:rPr>
              <a:t/>
            </a:r>
            <a:r>
              <a:rPr dirty="0" sz="900">
                <a:solidFill>
                  <a:srgbClr val="798794"/>
                </a:solidFill>
                <a:latin typeface="Calibri"/>
                <a:cs typeface="Calibri"/>
              </a:rPr>
              <a:t/>
            </a:r>
            <a:r>
              <a:rPr dirty="0" sz="900" spc="145">
                <a:solidFill>
                  <a:srgbClr val="798794"/>
                </a:solidFill>
                <a:latin typeface="Calibri"/>
                <a:cs typeface="Calibri"/>
              </a:rPr>
              <a:t/>
            </a:r>
            <a:r>
              <a:rPr dirty="0" sz="900">
                <a:solidFill>
                  <a:srgbClr val="798794"/>
                </a:solidFill>
                <a:latin typeface="Calibri"/>
                <a:cs typeface="Calibri"/>
              </a:rPr>
              <a:t/>
            </a:r>
            <a:r>
              <a:rPr dirty="0" sz="900" spc="5">
                <a:solidFill>
                  <a:srgbClr val="798794"/>
                </a:solidFill>
                <a:latin typeface="Calibri"/>
                <a:cs typeface="Calibri"/>
              </a:rPr>
              <a:t/>
            </a:r>
            <a:r>
              <a:rPr dirty="0" sz="900">
                <a:solidFill>
                  <a:srgbClr val="798794"/>
                </a:solidFill>
                <a:latin typeface="Calibri"/>
                <a:cs typeface="Calibri"/>
              </a:rPr>
              <a:t/>
            </a:r>
            <a:r>
              <a:rPr dirty="0" sz="900" spc="-35">
                <a:solidFill>
                  <a:srgbClr val="798794"/>
                </a:solidFill>
                <a:latin typeface="Calibri"/>
                <a:cs typeface="Calibri"/>
              </a:rPr>
              <a:t/>
            </a:r>
            <a:r>
              <a:rPr dirty="0" sz="900" spc="-20">
                <a:solidFill>
                  <a:srgbClr val="798794"/>
                </a:solidFill>
                <a:latin typeface="Calibri"/>
                <a:cs typeface="Calibri"/>
              </a:rPr>
              <a:t/>
            </a:r>
            <a:endParaRPr sz="900">
              <a:latin typeface="Calibri"/>
              <a:cs typeface="Calibri"/>
            </a:endParaRPr>
          </a:p>
        </p:txBody>
      </p:sp>
      <p:sp>
        <p:nvSpPr>
          <p:cNvPr id="5" name="object 5"/>
          <p:cNvSpPr txBox="1"/>
          <p:nvPr/>
        </p:nvSpPr>
        <p:spPr>
          <a:xfrm>
            <a:off x="10824209" y="6290259"/>
            <a:ext cx="814705" cy="162560"/>
          </a:xfrm>
          <a:prstGeom prst="rect">
            <a:avLst/>
          </a:prstGeom>
        </p:spPr>
        <p:txBody>
          <a:bodyPr wrap="square" lIns="0" tIns="12700" rIns="0" bIns="0" rtlCol="0" vert="horz">
            <a:spAutoFit/>
          </a:bodyPr>
          <a:lstStyle/>
          <a:p>
            <a:pPr marL="12700">
              <a:lnSpc>
                <a:spcPct val="100000"/>
              </a:lnSpc>
              <a:spcBef>
                <a:spcPts val="100"/>
              </a:spcBef>
            </a:pPr>
            <a:r>
              <a:rPr dirty="0" sz="900">
                <a:solidFill>
                  <a:srgbClr val="798794"/>
                </a:solidFill>
                <a:latin typeface="Calibri"/>
                <a:cs typeface="Calibri"/>
              </a:rPr>
              <a:t>Budget</a:t>
            </a:r>
            <a:r>
              <a:rPr dirty="0" sz="900" spc="-50">
                <a:solidFill>
                  <a:srgbClr val="798794"/>
                </a:solidFill>
                <a:latin typeface="Calibri"/>
                <a:cs typeface="Calibri"/>
              </a:rPr>
              <a:t> </a:t>
            </a:r>
            <a:r>
              <a:rPr dirty="0" sz="900" spc="-10">
                <a:solidFill>
                  <a:srgbClr val="798794"/>
                </a:solidFill>
                <a:latin typeface="Calibri"/>
                <a:cs typeface="Calibri"/>
              </a:rPr>
              <a:t>summary</a:t>
            </a:r>
            <a:endParaRPr sz="900">
              <a:latin typeface="Calibri"/>
              <a:cs typeface="Calibri"/>
            </a:endParaRPr>
          </a:p>
        </p:txBody>
      </p:sp>
      <p:pic>
        <p:nvPicPr>
          <p:cNvPr id="6" name="object 6" descr="preencoded.png"/>
          <p:cNvPicPr/>
          <p:nvPr/>
        </p:nvPicPr>
        <p:blipFill>
          <a:blip r:embed="rId2" cstate="print"/>
          <a:stretch>
            <a:fillRect/>
          </a:stretch>
        </p:blipFill>
        <p:spPr>
          <a:xfrm>
            <a:off x="5666129" y="6149388"/>
            <a:ext cx="854891" cy="420478"/>
          </a:xfrm>
          <a:prstGeom prst="rect">
            <a:avLst/>
          </a:prstGeom>
        </p:spPr>
      </p:pic>
      <p:grpSp>
        <p:nvGrpSpPr>
          <p:cNvPr id="7" name="object 7"/>
          <p:cNvGrpSpPr/>
          <p:nvPr/>
        </p:nvGrpSpPr>
        <p:grpSpPr>
          <a:xfrm>
            <a:off x="562165" y="1366837"/>
            <a:ext cx="2534285" cy="1243965"/>
            <a:chOff x="562165" y="1366837"/>
            <a:chExt cx="2534285" cy="1243965"/>
          </a:xfrm>
        </p:grpSpPr>
        <p:sp>
          <p:nvSpPr>
            <p:cNvPr id="8" name="object 8"/>
            <p:cNvSpPr/>
            <p:nvPr/>
          </p:nvSpPr>
          <p:spPr>
            <a:xfrm>
              <a:off x="566927" y="1371600"/>
              <a:ext cx="2524760" cy="1234440"/>
            </a:xfrm>
            <a:custGeom>
              <a:avLst/>
              <a:gdLst/>
              <a:ahLst/>
              <a:cxnLst/>
              <a:rect l="l" t="t" r="r" b="b"/>
              <a:pathLst>
                <a:path w="2524760" h="1234439">
                  <a:moveTo>
                    <a:pt x="2469515" y="0"/>
                  </a:moveTo>
                  <a:lnTo>
                    <a:pt x="54864" y="0"/>
                  </a:lnTo>
                  <a:lnTo>
                    <a:pt x="33507" y="4304"/>
                  </a:lnTo>
                  <a:lnTo>
                    <a:pt x="16068" y="16049"/>
                  </a:lnTo>
                  <a:lnTo>
                    <a:pt x="4311" y="33486"/>
                  </a:lnTo>
                  <a:lnTo>
                    <a:pt x="0" y="54863"/>
                  </a:lnTo>
                  <a:lnTo>
                    <a:pt x="0" y="1179576"/>
                  </a:lnTo>
                  <a:lnTo>
                    <a:pt x="4311" y="1200953"/>
                  </a:lnTo>
                  <a:lnTo>
                    <a:pt x="16068" y="1218390"/>
                  </a:lnTo>
                  <a:lnTo>
                    <a:pt x="33507" y="1230135"/>
                  </a:lnTo>
                  <a:lnTo>
                    <a:pt x="54864" y="1234439"/>
                  </a:lnTo>
                  <a:lnTo>
                    <a:pt x="2469515" y="1234439"/>
                  </a:lnTo>
                  <a:lnTo>
                    <a:pt x="2490892" y="1230135"/>
                  </a:lnTo>
                  <a:lnTo>
                    <a:pt x="2508329" y="1218390"/>
                  </a:lnTo>
                  <a:lnTo>
                    <a:pt x="2520074" y="1200953"/>
                  </a:lnTo>
                  <a:lnTo>
                    <a:pt x="2524379" y="1179576"/>
                  </a:lnTo>
                  <a:lnTo>
                    <a:pt x="2524379" y="54863"/>
                  </a:lnTo>
                  <a:lnTo>
                    <a:pt x="2520074" y="33486"/>
                  </a:lnTo>
                  <a:lnTo>
                    <a:pt x="2508329" y="16049"/>
                  </a:lnTo>
                  <a:lnTo>
                    <a:pt x="2490892" y="4304"/>
                  </a:lnTo>
                  <a:lnTo>
                    <a:pt x="2469515" y="0"/>
                  </a:lnTo>
                  <a:close/>
                </a:path>
              </a:pathLst>
            </a:custGeom>
            <a:solidFill>
              <a:srgbClr val="EAF0F7"/>
            </a:solidFill>
          </p:spPr>
          <p:txBody>
            <a:bodyPr wrap="square" lIns="0" tIns="0" rIns="0" bIns="0" rtlCol="0"/>
            <a:lstStyle/>
            <a:p/>
          </p:txBody>
        </p:sp>
        <p:sp>
          <p:nvSpPr>
            <p:cNvPr id="9" name="object 9"/>
            <p:cNvSpPr/>
            <p:nvPr/>
          </p:nvSpPr>
          <p:spPr>
            <a:xfrm>
              <a:off x="566927" y="1371600"/>
              <a:ext cx="2524760" cy="1234440"/>
            </a:xfrm>
            <a:custGeom>
              <a:avLst/>
              <a:gdLst/>
              <a:ahLst/>
              <a:cxnLst/>
              <a:rect l="l" t="t" r="r" b="b"/>
              <a:pathLst>
                <a:path w="2524760" h="1234439">
                  <a:moveTo>
                    <a:pt x="0" y="54863"/>
                  </a:moveTo>
                  <a:lnTo>
                    <a:pt x="4311" y="33486"/>
                  </a:lnTo>
                  <a:lnTo>
                    <a:pt x="16068" y="16049"/>
                  </a:lnTo>
                  <a:lnTo>
                    <a:pt x="33507" y="4304"/>
                  </a:lnTo>
                  <a:lnTo>
                    <a:pt x="54864" y="0"/>
                  </a:lnTo>
                  <a:lnTo>
                    <a:pt x="2469515" y="0"/>
                  </a:lnTo>
                  <a:lnTo>
                    <a:pt x="2490892" y="4304"/>
                  </a:lnTo>
                  <a:lnTo>
                    <a:pt x="2508329" y="16049"/>
                  </a:lnTo>
                  <a:lnTo>
                    <a:pt x="2520074" y="33486"/>
                  </a:lnTo>
                  <a:lnTo>
                    <a:pt x="2524379" y="54863"/>
                  </a:lnTo>
                  <a:lnTo>
                    <a:pt x="2524379" y="1179576"/>
                  </a:lnTo>
                  <a:lnTo>
                    <a:pt x="2520074" y="1200953"/>
                  </a:lnTo>
                  <a:lnTo>
                    <a:pt x="2508329" y="1218390"/>
                  </a:lnTo>
                  <a:lnTo>
                    <a:pt x="2490892" y="1230135"/>
                  </a:lnTo>
                  <a:lnTo>
                    <a:pt x="2469515" y="1234439"/>
                  </a:lnTo>
                  <a:lnTo>
                    <a:pt x="54864" y="1234439"/>
                  </a:lnTo>
                  <a:lnTo>
                    <a:pt x="33507" y="1230135"/>
                  </a:lnTo>
                  <a:lnTo>
                    <a:pt x="16068" y="1218390"/>
                  </a:lnTo>
                  <a:lnTo>
                    <a:pt x="4311" y="1200953"/>
                  </a:lnTo>
                  <a:lnTo>
                    <a:pt x="0" y="1179576"/>
                  </a:lnTo>
                  <a:lnTo>
                    <a:pt x="0" y="54863"/>
                  </a:lnTo>
                  <a:close/>
                </a:path>
              </a:pathLst>
            </a:custGeom>
            <a:ln w="9525">
              <a:solidFill>
                <a:srgbClr val="C8D7E3"/>
              </a:solidFill>
            </a:ln>
          </p:spPr>
          <p:txBody>
            <a:bodyPr wrap="square" lIns="0" tIns="0" rIns="0" bIns="0" rtlCol="0"/>
            <a:lstStyle/>
            <a:p/>
          </p:txBody>
        </p:sp>
      </p:grpSp>
      <p:sp>
        <p:nvSpPr>
          <p:cNvPr id="10" name="object 10"/>
          <p:cNvSpPr txBox="1"/>
          <p:nvPr/>
        </p:nvSpPr>
        <p:spPr>
          <a:xfrm>
            <a:off x="573846" y="1392728"/>
            <a:ext cx="2510790" cy="1014094"/>
          </a:xfrm>
          <a:prstGeom prst="rect">
            <a:avLst/>
          </a:prstGeom>
        </p:spPr>
        <p:txBody>
          <a:bodyPr wrap="square" lIns="0" tIns="182880" rIns="0" bIns="0" rtlCol="0" vert="horz">
            <a:spAutoFit/>
          </a:bodyPr>
          <a:lstStyle/>
          <a:p>
            <a:pPr marL="175895">
              <a:lnSpc>
                <a:spcPct val="100000"/>
              </a:lnSpc>
              <a:spcBef>
                <a:spcPts val="1440"/>
              </a:spcBef>
            </a:pPr>
            <a:r>
              <a:rPr dirty="0" sz="2700" spc="-10" b="1">
                <a:solidFill>
                  <a:srgbClr val="0E2A44"/>
                </a:solidFill>
                <a:latin typeface="Cambria"/>
                <a:cs typeface="Cambria"/>
              </a:rPr>
              <a:t>$6,000,513</a:t>
            </a:r>
            <a:endParaRPr sz="2700">
              <a:latin typeface="Cambria"/>
              <a:cs typeface="Cambria"/>
            </a:endParaRPr>
          </a:p>
          <a:p>
            <a:pPr marL="175895">
              <a:lnSpc>
                <a:spcPct val="100000"/>
              </a:lnSpc>
              <a:spcBef>
                <a:spcPts val="560"/>
              </a:spcBef>
            </a:pPr>
            <a:r>
              <a:rPr dirty="0" sz="1100">
                <a:solidFill>
                  <a:srgbClr val="44515E"/>
                </a:solidFill>
                <a:latin typeface="Calibri"/>
                <a:cs typeface="Calibri"/>
              </a:rPr>
              <a:t>Total</a:t>
            </a:r>
            <a:r>
              <a:rPr dirty="0" sz="1100" spc="-45">
                <a:solidFill>
                  <a:srgbClr val="44515E"/>
                </a:solidFill>
                <a:latin typeface="Calibri"/>
                <a:cs typeface="Calibri"/>
              </a:rPr>
              <a:t> </a:t>
            </a:r>
            <a:r>
              <a:rPr dirty="0" sz="1100">
                <a:solidFill>
                  <a:srgbClr val="44515E"/>
                </a:solidFill>
                <a:latin typeface="Calibri"/>
                <a:cs typeface="Calibri"/>
              </a:rPr>
              <a:t>operating</a:t>
            </a:r>
            <a:r>
              <a:rPr dirty="0" sz="1100" spc="-30">
                <a:solidFill>
                  <a:srgbClr val="44515E"/>
                </a:solidFill>
                <a:latin typeface="Calibri"/>
                <a:cs typeface="Calibri"/>
              </a:rPr>
              <a:t> </a:t>
            </a:r>
            <a:r>
              <a:rPr dirty="0" sz="1100">
                <a:solidFill>
                  <a:srgbClr val="44515E"/>
                </a:solidFill>
                <a:latin typeface="Calibri"/>
                <a:cs typeface="Calibri"/>
              </a:rPr>
              <a:t>revenues</a:t>
            </a:r>
            <a:r>
              <a:rPr dirty="0" sz="1100" spc="-20">
                <a:solidFill>
                  <a:srgbClr val="44515E"/>
                </a:solidFill>
                <a:latin typeface="Calibri"/>
                <a:cs typeface="Calibri"/>
              </a:rPr>
              <a:t> </a:t>
            </a:r>
            <a:r>
              <a:rPr dirty="0" sz="1100">
                <a:solidFill>
                  <a:srgbClr val="44515E"/>
                </a:solidFill>
                <a:latin typeface="Calibri"/>
                <a:cs typeface="Calibri"/>
              </a:rPr>
              <a:t>—</a:t>
            </a:r>
            <a:r>
              <a:rPr dirty="0" sz="1100" spc="-5">
                <a:solidFill>
                  <a:srgbClr val="44515E"/>
                </a:solidFill>
                <a:latin typeface="Calibri"/>
                <a:cs typeface="Calibri"/>
              </a:rPr>
              <a:t> </a:t>
            </a:r>
            <a:r>
              <a:rPr dirty="0" sz="1100" spc="-25">
                <a:solidFill>
                  <a:srgbClr val="44515E"/>
                </a:solidFill>
                <a:latin typeface="Calibri"/>
                <a:cs typeface="Calibri"/>
              </a:rPr>
              <a:t>up</a:t>
            </a:r>
            <a:endParaRPr sz="1100">
              <a:latin typeface="Calibri"/>
              <a:cs typeface="Calibri"/>
            </a:endParaRPr>
          </a:p>
          <a:p>
            <a:pPr marL="175895">
              <a:lnSpc>
                <a:spcPct val="100000"/>
              </a:lnSpc>
            </a:pPr>
            <a:r>
              <a:rPr dirty="0" sz="1100">
                <a:solidFill>
                  <a:srgbClr val="44515E"/>
                </a:solidFill>
                <a:latin typeface="Calibri"/>
                <a:cs typeface="Calibri"/>
              </a:rPr>
              <a:t>$121,963</a:t>
            </a:r>
            <a:r>
              <a:rPr dirty="0" sz="1100" spc="-25">
                <a:solidFill>
                  <a:srgbClr val="44515E"/>
                </a:solidFill>
                <a:latin typeface="Calibri"/>
                <a:cs typeface="Calibri"/>
              </a:rPr>
              <a:t> </a:t>
            </a:r>
            <a:r>
              <a:rPr dirty="0" sz="1100">
                <a:solidFill>
                  <a:srgbClr val="44515E"/>
                </a:solidFill>
                <a:latin typeface="Calibri"/>
                <a:cs typeface="Calibri"/>
              </a:rPr>
              <a:t>over</a:t>
            </a:r>
            <a:r>
              <a:rPr dirty="0" sz="1100" spc="-35">
                <a:solidFill>
                  <a:srgbClr val="44515E"/>
                </a:solidFill>
                <a:latin typeface="Calibri"/>
                <a:cs typeface="Calibri"/>
              </a:rPr>
              <a:t> </a:t>
            </a:r>
            <a:r>
              <a:rPr dirty="0" sz="1100">
                <a:solidFill>
                  <a:srgbClr val="44515E"/>
                </a:solidFill>
                <a:latin typeface="Calibri"/>
                <a:cs typeface="Calibri"/>
              </a:rPr>
              <a:t>the</a:t>
            </a:r>
            <a:r>
              <a:rPr dirty="0" sz="1100" spc="-25">
                <a:solidFill>
                  <a:srgbClr val="44515E"/>
                </a:solidFill>
                <a:latin typeface="Calibri"/>
                <a:cs typeface="Calibri"/>
              </a:rPr>
              <a:t> </a:t>
            </a:r>
            <a:r>
              <a:rPr dirty="0" sz="1100">
                <a:solidFill>
                  <a:srgbClr val="44515E"/>
                </a:solidFill>
                <a:latin typeface="Calibri"/>
                <a:cs typeface="Calibri"/>
              </a:rPr>
              <a:t>FY</a:t>
            </a:r>
            <a:r>
              <a:rPr dirty="0" sz="1100" spc="-25">
                <a:solidFill>
                  <a:srgbClr val="44515E"/>
                </a:solidFill>
                <a:latin typeface="Calibri"/>
                <a:cs typeface="Calibri"/>
              </a:rPr>
              <a:t> </a:t>
            </a:r>
            <a:r>
              <a:rPr dirty="0" sz="1100">
                <a:solidFill>
                  <a:srgbClr val="44515E"/>
                </a:solidFill>
                <a:latin typeface="Calibri"/>
                <a:cs typeface="Calibri"/>
              </a:rPr>
              <a:t>25/26</a:t>
            </a:r>
            <a:r>
              <a:rPr dirty="0" sz="1100" spc="-25">
                <a:solidFill>
                  <a:srgbClr val="44515E"/>
                </a:solidFill>
                <a:latin typeface="Calibri"/>
                <a:cs typeface="Calibri"/>
              </a:rPr>
              <a:t> </a:t>
            </a:r>
            <a:r>
              <a:rPr dirty="0" sz="1100" spc="-10">
                <a:solidFill>
                  <a:srgbClr val="44515E"/>
                </a:solidFill>
                <a:latin typeface="Calibri"/>
                <a:cs typeface="Calibri"/>
              </a:rPr>
              <a:t>budget</a:t>
            </a:r>
            <a:endParaRPr sz="1100">
              <a:latin typeface="Calibri"/>
              <a:cs typeface="Calibri"/>
            </a:endParaRPr>
          </a:p>
        </p:txBody>
      </p:sp>
      <p:grpSp>
        <p:nvGrpSpPr>
          <p:cNvPr id="11" name="object 11"/>
          <p:cNvGrpSpPr/>
          <p:nvPr/>
        </p:nvGrpSpPr>
        <p:grpSpPr>
          <a:xfrm>
            <a:off x="3406584" y="1366837"/>
            <a:ext cx="2534285" cy="1243965"/>
            <a:chOff x="3406584" y="1366837"/>
            <a:chExt cx="2534285" cy="1243965"/>
          </a:xfrm>
        </p:grpSpPr>
        <p:sp>
          <p:nvSpPr>
            <p:cNvPr id="12" name="object 12"/>
            <p:cNvSpPr/>
            <p:nvPr/>
          </p:nvSpPr>
          <p:spPr>
            <a:xfrm>
              <a:off x="3411346" y="1371600"/>
              <a:ext cx="2524760" cy="1234440"/>
            </a:xfrm>
            <a:custGeom>
              <a:avLst/>
              <a:gdLst/>
              <a:ahLst/>
              <a:cxnLst/>
              <a:rect l="l" t="t" r="r" b="b"/>
              <a:pathLst>
                <a:path w="2524760" h="1234439">
                  <a:moveTo>
                    <a:pt x="2469641" y="0"/>
                  </a:moveTo>
                  <a:lnTo>
                    <a:pt x="54863" y="0"/>
                  </a:lnTo>
                  <a:lnTo>
                    <a:pt x="33539" y="4304"/>
                  </a:lnTo>
                  <a:lnTo>
                    <a:pt x="16097" y="16049"/>
                  </a:lnTo>
                  <a:lnTo>
                    <a:pt x="4321" y="33486"/>
                  </a:lnTo>
                  <a:lnTo>
                    <a:pt x="0" y="54863"/>
                  </a:lnTo>
                  <a:lnTo>
                    <a:pt x="0" y="1179576"/>
                  </a:lnTo>
                  <a:lnTo>
                    <a:pt x="4321" y="1200953"/>
                  </a:lnTo>
                  <a:lnTo>
                    <a:pt x="16097" y="1218390"/>
                  </a:lnTo>
                  <a:lnTo>
                    <a:pt x="33539" y="1230135"/>
                  </a:lnTo>
                  <a:lnTo>
                    <a:pt x="54863" y="1234439"/>
                  </a:lnTo>
                  <a:lnTo>
                    <a:pt x="2469641" y="1234439"/>
                  </a:lnTo>
                  <a:lnTo>
                    <a:pt x="2490966" y="1230135"/>
                  </a:lnTo>
                  <a:lnTo>
                    <a:pt x="2508408" y="1218390"/>
                  </a:lnTo>
                  <a:lnTo>
                    <a:pt x="2520184" y="1200953"/>
                  </a:lnTo>
                  <a:lnTo>
                    <a:pt x="2524505" y="1179576"/>
                  </a:lnTo>
                  <a:lnTo>
                    <a:pt x="2524505" y="54863"/>
                  </a:lnTo>
                  <a:lnTo>
                    <a:pt x="2520184" y="33486"/>
                  </a:lnTo>
                  <a:lnTo>
                    <a:pt x="2508408" y="16049"/>
                  </a:lnTo>
                  <a:lnTo>
                    <a:pt x="2490966" y="4304"/>
                  </a:lnTo>
                  <a:lnTo>
                    <a:pt x="2469641" y="0"/>
                  </a:lnTo>
                  <a:close/>
                </a:path>
              </a:pathLst>
            </a:custGeom>
            <a:solidFill>
              <a:srgbClr val="EAF0F7"/>
            </a:solidFill>
          </p:spPr>
          <p:txBody>
            <a:bodyPr wrap="square" lIns="0" tIns="0" rIns="0" bIns="0" rtlCol="0"/>
            <a:lstStyle/>
            <a:p/>
          </p:txBody>
        </p:sp>
        <p:sp>
          <p:nvSpPr>
            <p:cNvPr id="13" name="object 13"/>
            <p:cNvSpPr/>
            <p:nvPr/>
          </p:nvSpPr>
          <p:spPr>
            <a:xfrm>
              <a:off x="3411346" y="1371600"/>
              <a:ext cx="2524760" cy="1234440"/>
            </a:xfrm>
            <a:custGeom>
              <a:avLst/>
              <a:gdLst/>
              <a:ahLst/>
              <a:cxnLst/>
              <a:rect l="l" t="t" r="r" b="b"/>
              <a:pathLst>
                <a:path w="2524760" h="1234439">
                  <a:moveTo>
                    <a:pt x="0" y="54863"/>
                  </a:moveTo>
                  <a:lnTo>
                    <a:pt x="4321" y="33486"/>
                  </a:lnTo>
                  <a:lnTo>
                    <a:pt x="16097" y="16049"/>
                  </a:lnTo>
                  <a:lnTo>
                    <a:pt x="33539" y="4304"/>
                  </a:lnTo>
                  <a:lnTo>
                    <a:pt x="54863" y="0"/>
                  </a:lnTo>
                  <a:lnTo>
                    <a:pt x="2469641" y="0"/>
                  </a:lnTo>
                  <a:lnTo>
                    <a:pt x="2490966" y="4304"/>
                  </a:lnTo>
                  <a:lnTo>
                    <a:pt x="2508408" y="16049"/>
                  </a:lnTo>
                  <a:lnTo>
                    <a:pt x="2520184" y="33486"/>
                  </a:lnTo>
                  <a:lnTo>
                    <a:pt x="2524505" y="54863"/>
                  </a:lnTo>
                  <a:lnTo>
                    <a:pt x="2524505" y="1179576"/>
                  </a:lnTo>
                  <a:lnTo>
                    <a:pt x="2520184" y="1200953"/>
                  </a:lnTo>
                  <a:lnTo>
                    <a:pt x="2508408" y="1218390"/>
                  </a:lnTo>
                  <a:lnTo>
                    <a:pt x="2490966" y="1230135"/>
                  </a:lnTo>
                  <a:lnTo>
                    <a:pt x="2469641" y="1234439"/>
                  </a:lnTo>
                  <a:lnTo>
                    <a:pt x="54863" y="1234439"/>
                  </a:lnTo>
                  <a:lnTo>
                    <a:pt x="33539" y="1230135"/>
                  </a:lnTo>
                  <a:lnTo>
                    <a:pt x="16097" y="1218390"/>
                  </a:lnTo>
                  <a:lnTo>
                    <a:pt x="4321" y="1200953"/>
                  </a:lnTo>
                  <a:lnTo>
                    <a:pt x="0" y="1179576"/>
                  </a:lnTo>
                  <a:lnTo>
                    <a:pt x="0" y="54863"/>
                  </a:lnTo>
                  <a:close/>
                </a:path>
              </a:pathLst>
            </a:custGeom>
            <a:ln w="9525">
              <a:solidFill>
                <a:srgbClr val="C8D7E3"/>
              </a:solidFill>
            </a:ln>
          </p:spPr>
          <p:txBody>
            <a:bodyPr wrap="square" lIns="0" tIns="0" rIns="0" bIns="0" rtlCol="0"/>
            <a:lstStyle/>
            <a:p/>
          </p:txBody>
        </p:sp>
      </p:grpSp>
      <p:sp>
        <p:nvSpPr>
          <p:cNvPr id="14" name="object 14"/>
          <p:cNvSpPr txBox="1"/>
          <p:nvPr/>
        </p:nvSpPr>
        <p:spPr>
          <a:xfrm>
            <a:off x="3418270" y="1392728"/>
            <a:ext cx="2510790" cy="1014094"/>
          </a:xfrm>
          <a:prstGeom prst="rect">
            <a:avLst/>
          </a:prstGeom>
        </p:spPr>
        <p:txBody>
          <a:bodyPr wrap="square" lIns="0" tIns="182880" rIns="0" bIns="0" rtlCol="0" vert="horz">
            <a:spAutoFit/>
          </a:bodyPr>
          <a:lstStyle/>
          <a:p>
            <a:pPr marL="176530">
              <a:lnSpc>
                <a:spcPct val="100000"/>
              </a:lnSpc>
              <a:spcBef>
                <a:spcPts val="1440"/>
              </a:spcBef>
            </a:pPr>
            <a:r>
              <a:rPr dirty="0" sz="2700" spc="-10" b="1">
                <a:solidFill>
                  <a:srgbClr val="0E2A44"/>
                </a:solidFill>
                <a:latin typeface="Cambria"/>
                <a:cs typeface="Cambria"/>
              </a:rPr>
              <a:t>$4,750,558</a:t>
            </a:r>
            <a:endParaRPr sz="2700">
              <a:latin typeface="Cambria"/>
              <a:cs typeface="Cambria"/>
            </a:endParaRPr>
          </a:p>
          <a:p>
            <a:pPr marL="176530">
              <a:lnSpc>
                <a:spcPct val="100000"/>
              </a:lnSpc>
              <a:spcBef>
                <a:spcPts val="560"/>
              </a:spcBef>
            </a:pPr>
            <a:r>
              <a:rPr dirty="0" sz="1100">
                <a:solidFill>
                  <a:srgbClr val="44515E"/>
                </a:solidFill>
                <a:latin typeface="Calibri"/>
                <a:cs typeface="Calibri"/>
              </a:rPr>
              <a:t>Total</a:t>
            </a:r>
            <a:r>
              <a:rPr dirty="0" sz="1100" spc="-45">
                <a:solidFill>
                  <a:srgbClr val="44515E"/>
                </a:solidFill>
                <a:latin typeface="Calibri"/>
                <a:cs typeface="Calibri"/>
              </a:rPr>
              <a:t> </a:t>
            </a:r>
            <a:r>
              <a:rPr dirty="0" sz="1100">
                <a:solidFill>
                  <a:srgbClr val="44515E"/>
                </a:solidFill>
                <a:latin typeface="Calibri"/>
                <a:cs typeface="Calibri"/>
              </a:rPr>
              <a:t>operating</a:t>
            </a:r>
            <a:r>
              <a:rPr dirty="0" sz="1100" spc="-30">
                <a:solidFill>
                  <a:srgbClr val="44515E"/>
                </a:solidFill>
                <a:latin typeface="Calibri"/>
                <a:cs typeface="Calibri"/>
              </a:rPr>
              <a:t> </a:t>
            </a:r>
            <a:r>
              <a:rPr dirty="0" sz="1100">
                <a:solidFill>
                  <a:srgbClr val="44515E"/>
                </a:solidFill>
                <a:latin typeface="Calibri"/>
                <a:cs typeface="Calibri"/>
              </a:rPr>
              <a:t>expenses</a:t>
            </a:r>
            <a:r>
              <a:rPr dirty="0" sz="1100" spc="-40">
                <a:solidFill>
                  <a:srgbClr val="44515E"/>
                </a:solidFill>
                <a:latin typeface="Calibri"/>
                <a:cs typeface="Calibri"/>
              </a:rPr>
              <a:t> </a:t>
            </a:r>
            <a:r>
              <a:rPr dirty="0" sz="1100">
                <a:solidFill>
                  <a:srgbClr val="44515E"/>
                </a:solidFill>
                <a:latin typeface="Calibri"/>
                <a:cs typeface="Calibri"/>
              </a:rPr>
              <a:t>—</a:t>
            </a:r>
            <a:r>
              <a:rPr dirty="0" sz="1100" spc="-5">
                <a:solidFill>
                  <a:srgbClr val="44515E"/>
                </a:solidFill>
                <a:latin typeface="Calibri"/>
                <a:cs typeface="Calibri"/>
              </a:rPr>
              <a:t> </a:t>
            </a:r>
            <a:r>
              <a:rPr dirty="0" sz="1100" spc="-25">
                <a:solidFill>
                  <a:srgbClr val="44515E"/>
                </a:solidFill>
                <a:latin typeface="Calibri"/>
                <a:cs typeface="Calibri"/>
              </a:rPr>
              <a:t>up</a:t>
            </a:r>
            <a:endParaRPr sz="1100">
              <a:latin typeface="Calibri"/>
              <a:cs typeface="Calibri"/>
            </a:endParaRPr>
          </a:p>
          <a:p>
            <a:pPr marL="176530">
              <a:lnSpc>
                <a:spcPct val="100000"/>
              </a:lnSpc>
            </a:pPr>
            <a:r>
              <a:rPr dirty="0" sz="1100" spc="-10">
                <a:solidFill>
                  <a:srgbClr val="44515E"/>
                </a:solidFill>
                <a:latin typeface="Calibri"/>
                <a:cs typeface="Calibri"/>
              </a:rPr>
              <a:t>$393,965</a:t>
            </a:r>
            <a:endParaRPr sz="1100">
              <a:latin typeface="Calibri"/>
              <a:cs typeface="Calibri"/>
            </a:endParaRPr>
          </a:p>
        </p:txBody>
      </p:sp>
      <p:grpSp>
        <p:nvGrpSpPr>
          <p:cNvPr id="15" name="object 15"/>
          <p:cNvGrpSpPr/>
          <p:nvPr/>
        </p:nvGrpSpPr>
        <p:grpSpPr>
          <a:xfrm>
            <a:off x="6251130" y="1366837"/>
            <a:ext cx="2534285" cy="1243965"/>
            <a:chOff x="6251130" y="1366837"/>
            <a:chExt cx="2534285" cy="1243965"/>
          </a:xfrm>
        </p:grpSpPr>
        <p:sp>
          <p:nvSpPr>
            <p:cNvPr id="16" name="object 16"/>
            <p:cNvSpPr/>
            <p:nvPr/>
          </p:nvSpPr>
          <p:spPr>
            <a:xfrm>
              <a:off x="6255892" y="1371600"/>
              <a:ext cx="2524760" cy="1234440"/>
            </a:xfrm>
            <a:custGeom>
              <a:avLst/>
              <a:gdLst/>
              <a:ahLst/>
              <a:cxnLst/>
              <a:rect l="l" t="t" r="r" b="b"/>
              <a:pathLst>
                <a:path w="2524759" h="1234439">
                  <a:moveTo>
                    <a:pt x="2469515" y="0"/>
                  </a:moveTo>
                  <a:lnTo>
                    <a:pt x="54864" y="0"/>
                  </a:lnTo>
                  <a:lnTo>
                    <a:pt x="33486" y="4304"/>
                  </a:lnTo>
                  <a:lnTo>
                    <a:pt x="16049" y="16049"/>
                  </a:lnTo>
                  <a:lnTo>
                    <a:pt x="4304" y="33486"/>
                  </a:lnTo>
                  <a:lnTo>
                    <a:pt x="0" y="54863"/>
                  </a:lnTo>
                  <a:lnTo>
                    <a:pt x="0" y="1179576"/>
                  </a:lnTo>
                  <a:lnTo>
                    <a:pt x="4304" y="1200953"/>
                  </a:lnTo>
                  <a:lnTo>
                    <a:pt x="16049" y="1218390"/>
                  </a:lnTo>
                  <a:lnTo>
                    <a:pt x="33486" y="1230135"/>
                  </a:lnTo>
                  <a:lnTo>
                    <a:pt x="54864" y="1234439"/>
                  </a:lnTo>
                  <a:lnTo>
                    <a:pt x="2469515" y="1234439"/>
                  </a:lnTo>
                  <a:lnTo>
                    <a:pt x="2490892" y="1230135"/>
                  </a:lnTo>
                  <a:lnTo>
                    <a:pt x="2508329" y="1218390"/>
                  </a:lnTo>
                  <a:lnTo>
                    <a:pt x="2520074" y="1200953"/>
                  </a:lnTo>
                  <a:lnTo>
                    <a:pt x="2524379" y="1179576"/>
                  </a:lnTo>
                  <a:lnTo>
                    <a:pt x="2524379" y="54863"/>
                  </a:lnTo>
                  <a:lnTo>
                    <a:pt x="2520074" y="33486"/>
                  </a:lnTo>
                  <a:lnTo>
                    <a:pt x="2508329" y="16049"/>
                  </a:lnTo>
                  <a:lnTo>
                    <a:pt x="2490892" y="4304"/>
                  </a:lnTo>
                  <a:lnTo>
                    <a:pt x="2469515" y="0"/>
                  </a:lnTo>
                  <a:close/>
                </a:path>
              </a:pathLst>
            </a:custGeom>
            <a:solidFill>
              <a:srgbClr val="EAF0F7"/>
            </a:solidFill>
          </p:spPr>
          <p:txBody>
            <a:bodyPr wrap="square" lIns="0" tIns="0" rIns="0" bIns="0" rtlCol="0"/>
            <a:lstStyle/>
            <a:p/>
          </p:txBody>
        </p:sp>
        <p:sp>
          <p:nvSpPr>
            <p:cNvPr id="17" name="object 17"/>
            <p:cNvSpPr/>
            <p:nvPr/>
          </p:nvSpPr>
          <p:spPr>
            <a:xfrm>
              <a:off x="6255892" y="1371600"/>
              <a:ext cx="2524760" cy="1234440"/>
            </a:xfrm>
            <a:custGeom>
              <a:avLst/>
              <a:gdLst/>
              <a:ahLst/>
              <a:cxnLst/>
              <a:rect l="l" t="t" r="r" b="b"/>
              <a:pathLst>
                <a:path w="2524759" h="1234439">
                  <a:moveTo>
                    <a:pt x="0" y="54863"/>
                  </a:moveTo>
                  <a:lnTo>
                    <a:pt x="4304" y="33486"/>
                  </a:lnTo>
                  <a:lnTo>
                    <a:pt x="16049" y="16049"/>
                  </a:lnTo>
                  <a:lnTo>
                    <a:pt x="33486" y="4304"/>
                  </a:lnTo>
                  <a:lnTo>
                    <a:pt x="54864" y="0"/>
                  </a:lnTo>
                  <a:lnTo>
                    <a:pt x="2469515" y="0"/>
                  </a:lnTo>
                  <a:lnTo>
                    <a:pt x="2490892" y="4304"/>
                  </a:lnTo>
                  <a:lnTo>
                    <a:pt x="2508329" y="16049"/>
                  </a:lnTo>
                  <a:lnTo>
                    <a:pt x="2520074" y="33486"/>
                  </a:lnTo>
                  <a:lnTo>
                    <a:pt x="2524379" y="54863"/>
                  </a:lnTo>
                  <a:lnTo>
                    <a:pt x="2524379" y="1179576"/>
                  </a:lnTo>
                  <a:lnTo>
                    <a:pt x="2520074" y="1200953"/>
                  </a:lnTo>
                  <a:lnTo>
                    <a:pt x="2508329" y="1218390"/>
                  </a:lnTo>
                  <a:lnTo>
                    <a:pt x="2490892" y="1230135"/>
                  </a:lnTo>
                  <a:lnTo>
                    <a:pt x="2469515" y="1234439"/>
                  </a:lnTo>
                  <a:lnTo>
                    <a:pt x="54864" y="1234439"/>
                  </a:lnTo>
                  <a:lnTo>
                    <a:pt x="33486" y="1230135"/>
                  </a:lnTo>
                  <a:lnTo>
                    <a:pt x="16049" y="1218390"/>
                  </a:lnTo>
                  <a:lnTo>
                    <a:pt x="4304" y="1200953"/>
                  </a:lnTo>
                  <a:lnTo>
                    <a:pt x="0" y="1179576"/>
                  </a:lnTo>
                  <a:lnTo>
                    <a:pt x="0" y="54863"/>
                  </a:lnTo>
                  <a:close/>
                </a:path>
              </a:pathLst>
            </a:custGeom>
            <a:ln w="9525">
              <a:solidFill>
                <a:srgbClr val="C8D7E3"/>
              </a:solidFill>
            </a:ln>
          </p:spPr>
          <p:txBody>
            <a:bodyPr wrap="square" lIns="0" tIns="0" rIns="0" bIns="0" rtlCol="0"/>
            <a:lstStyle/>
            <a:p/>
          </p:txBody>
        </p:sp>
      </p:grpSp>
      <p:sp>
        <p:nvSpPr>
          <p:cNvPr id="18" name="object 18"/>
          <p:cNvSpPr txBox="1"/>
          <p:nvPr/>
        </p:nvSpPr>
        <p:spPr>
          <a:xfrm>
            <a:off x="6262807" y="1392728"/>
            <a:ext cx="2510790" cy="1014094"/>
          </a:xfrm>
          <a:prstGeom prst="rect">
            <a:avLst/>
          </a:prstGeom>
        </p:spPr>
        <p:txBody>
          <a:bodyPr wrap="square" lIns="0" tIns="182880" rIns="0" bIns="0" rtlCol="0" vert="horz">
            <a:spAutoFit/>
          </a:bodyPr>
          <a:lstStyle/>
          <a:p>
            <a:pPr marL="176530">
              <a:lnSpc>
                <a:spcPct val="100000"/>
              </a:lnSpc>
              <a:spcBef>
                <a:spcPts val="1440"/>
              </a:spcBef>
            </a:pPr>
            <a:r>
              <a:rPr dirty="0" sz="2700" spc="-10" b="1">
                <a:solidFill>
                  <a:srgbClr val="2D7C52"/>
                </a:solidFill>
                <a:latin typeface="Cambria"/>
                <a:cs typeface="Cambria"/>
              </a:rPr>
              <a:t>$740,354</a:t>
            </a:r>
            <a:endParaRPr sz="2700">
              <a:latin typeface="Cambria"/>
              <a:cs typeface="Cambria"/>
            </a:endParaRPr>
          </a:p>
          <a:p>
            <a:pPr marL="176530">
              <a:lnSpc>
                <a:spcPct val="100000"/>
              </a:lnSpc>
              <a:spcBef>
                <a:spcPts val="560"/>
              </a:spcBef>
            </a:pPr>
            <a:r>
              <a:rPr dirty="0" sz="1100">
                <a:solidFill>
                  <a:srgbClr val="44515E"/>
                </a:solidFill>
                <a:latin typeface="Calibri"/>
                <a:cs typeface="Calibri"/>
              </a:rPr>
              <a:t>Operating</a:t>
            </a:r>
            <a:r>
              <a:rPr dirty="0" sz="1100" spc="-35">
                <a:solidFill>
                  <a:srgbClr val="44515E"/>
                </a:solidFill>
                <a:latin typeface="Calibri"/>
                <a:cs typeface="Calibri"/>
              </a:rPr>
              <a:t> </a:t>
            </a:r>
            <a:r>
              <a:rPr dirty="0" sz="1100">
                <a:solidFill>
                  <a:srgbClr val="44515E"/>
                </a:solidFill>
                <a:latin typeface="Calibri"/>
                <a:cs typeface="Calibri"/>
              </a:rPr>
              <a:t>income</a:t>
            </a:r>
            <a:r>
              <a:rPr dirty="0" sz="1100" spc="-50">
                <a:solidFill>
                  <a:srgbClr val="44515E"/>
                </a:solidFill>
                <a:latin typeface="Calibri"/>
                <a:cs typeface="Calibri"/>
              </a:rPr>
              <a:t> </a:t>
            </a:r>
            <a:r>
              <a:rPr dirty="0" sz="1100">
                <a:solidFill>
                  <a:srgbClr val="44515E"/>
                </a:solidFill>
                <a:latin typeface="Calibri"/>
                <a:cs typeface="Calibri"/>
              </a:rPr>
              <a:t>before</a:t>
            </a:r>
            <a:r>
              <a:rPr dirty="0" sz="1100" spc="-15">
                <a:solidFill>
                  <a:srgbClr val="44515E"/>
                </a:solidFill>
                <a:latin typeface="Calibri"/>
                <a:cs typeface="Calibri"/>
              </a:rPr>
              <a:t> </a:t>
            </a:r>
            <a:r>
              <a:rPr dirty="0" sz="1100">
                <a:solidFill>
                  <a:srgbClr val="44515E"/>
                </a:solidFill>
                <a:latin typeface="Calibri"/>
                <a:cs typeface="Calibri"/>
              </a:rPr>
              <a:t>debt</a:t>
            </a:r>
            <a:r>
              <a:rPr dirty="0" sz="1100" spc="-10">
                <a:solidFill>
                  <a:srgbClr val="44515E"/>
                </a:solidFill>
                <a:latin typeface="Calibri"/>
                <a:cs typeface="Calibri"/>
              </a:rPr>
              <a:t> service</a:t>
            </a:r>
            <a:endParaRPr sz="1100">
              <a:latin typeface="Calibri"/>
              <a:cs typeface="Calibri"/>
            </a:endParaRPr>
          </a:p>
          <a:p>
            <a:pPr marL="176530">
              <a:lnSpc>
                <a:spcPct val="100000"/>
              </a:lnSpc>
            </a:pPr>
            <a:r>
              <a:rPr dirty="0" sz="1100">
                <a:solidFill>
                  <a:srgbClr val="44515E"/>
                </a:solidFill>
                <a:latin typeface="Calibri"/>
                <a:cs typeface="Calibri"/>
              </a:rPr>
              <a:t>and</a:t>
            </a:r>
            <a:r>
              <a:rPr dirty="0" sz="1100" spc="-25">
                <a:solidFill>
                  <a:srgbClr val="44515E"/>
                </a:solidFill>
                <a:latin typeface="Calibri"/>
                <a:cs typeface="Calibri"/>
              </a:rPr>
              <a:t> </a:t>
            </a:r>
            <a:r>
              <a:rPr dirty="0" sz="1100" spc="-10">
                <a:solidFill>
                  <a:srgbClr val="44515E"/>
                </a:solidFill>
                <a:latin typeface="Calibri"/>
                <a:cs typeface="Calibri"/>
              </a:rPr>
              <a:t>depreciation</a:t>
            </a:r>
            <a:endParaRPr sz="1100">
              <a:latin typeface="Calibri"/>
              <a:cs typeface="Calibri"/>
            </a:endParaRPr>
          </a:p>
        </p:txBody>
      </p:sp>
      <p:grpSp>
        <p:nvGrpSpPr>
          <p:cNvPr id="19" name="object 19"/>
          <p:cNvGrpSpPr/>
          <p:nvPr/>
        </p:nvGrpSpPr>
        <p:grpSpPr>
          <a:xfrm>
            <a:off x="9095549" y="1366837"/>
            <a:ext cx="2534285" cy="1243965"/>
            <a:chOff x="9095549" y="1366837"/>
            <a:chExt cx="2534285" cy="1243965"/>
          </a:xfrm>
        </p:grpSpPr>
        <p:sp>
          <p:nvSpPr>
            <p:cNvPr id="20" name="object 20"/>
            <p:cNvSpPr/>
            <p:nvPr/>
          </p:nvSpPr>
          <p:spPr>
            <a:xfrm>
              <a:off x="9100311" y="1371600"/>
              <a:ext cx="2524760" cy="1234440"/>
            </a:xfrm>
            <a:custGeom>
              <a:avLst/>
              <a:gdLst/>
              <a:ahLst/>
              <a:cxnLst/>
              <a:rect l="l" t="t" r="r" b="b"/>
              <a:pathLst>
                <a:path w="2524759" h="1234439">
                  <a:moveTo>
                    <a:pt x="2469642" y="0"/>
                  </a:moveTo>
                  <a:lnTo>
                    <a:pt x="54864" y="0"/>
                  </a:lnTo>
                  <a:lnTo>
                    <a:pt x="33539" y="4304"/>
                  </a:lnTo>
                  <a:lnTo>
                    <a:pt x="16097" y="16049"/>
                  </a:lnTo>
                  <a:lnTo>
                    <a:pt x="4321" y="33486"/>
                  </a:lnTo>
                  <a:lnTo>
                    <a:pt x="0" y="54863"/>
                  </a:lnTo>
                  <a:lnTo>
                    <a:pt x="0" y="1179576"/>
                  </a:lnTo>
                  <a:lnTo>
                    <a:pt x="4321" y="1200953"/>
                  </a:lnTo>
                  <a:lnTo>
                    <a:pt x="16097" y="1218390"/>
                  </a:lnTo>
                  <a:lnTo>
                    <a:pt x="33539" y="1230135"/>
                  </a:lnTo>
                  <a:lnTo>
                    <a:pt x="54864" y="1234439"/>
                  </a:lnTo>
                  <a:lnTo>
                    <a:pt x="2469642" y="1234439"/>
                  </a:lnTo>
                  <a:lnTo>
                    <a:pt x="2490966" y="1230135"/>
                  </a:lnTo>
                  <a:lnTo>
                    <a:pt x="2508408" y="1218390"/>
                  </a:lnTo>
                  <a:lnTo>
                    <a:pt x="2520184" y="1200953"/>
                  </a:lnTo>
                  <a:lnTo>
                    <a:pt x="2524506" y="1179576"/>
                  </a:lnTo>
                  <a:lnTo>
                    <a:pt x="2524506" y="54863"/>
                  </a:lnTo>
                  <a:lnTo>
                    <a:pt x="2520184" y="33486"/>
                  </a:lnTo>
                  <a:lnTo>
                    <a:pt x="2508408" y="16049"/>
                  </a:lnTo>
                  <a:lnTo>
                    <a:pt x="2490966" y="4304"/>
                  </a:lnTo>
                  <a:lnTo>
                    <a:pt x="2469642" y="0"/>
                  </a:lnTo>
                  <a:close/>
                </a:path>
              </a:pathLst>
            </a:custGeom>
            <a:solidFill>
              <a:srgbClr val="EAF0F7"/>
            </a:solidFill>
          </p:spPr>
          <p:txBody>
            <a:bodyPr wrap="square" lIns="0" tIns="0" rIns="0" bIns="0" rtlCol="0"/>
            <a:lstStyle/>
            <a:p/>
          </p:txBody>
        </p:sp>
        <p:sp>
          <p:nvSpPr>
            <p:cNvPr id="21" name="object 21"/>
            <p:cNvSpPr/>
            <p:nvPr/>
          </p:nvSpPr>
          <p:spPr>
            <a:xfrm>
              <a:off x="9100311" y="1371600"/>
              <a:ext cx="2524760" cy="1234440"/>
            </a:xfrm>
            <a:custGeom>
              <a:avLst/>
              <a:gdLst/>
              <a:ahLst/>
              <a:cxnLst/>
              <a:rect l="l" t="t" r="r" b="b"/>
              <a:pathLst>
                <a:path w="2524759" h="1234439">
                  <a:moveTo>
                    <a:pt x="0" y="54863"/>
                  </a:moveTo>
                  <a:lnTo>
                    <a:pt x="4321" y="33486"/>
                  </a:lnTo>
                  <a:lnTo>
                    <a:pt x="16097" y="16049"/>
                  </a:lnTo>
                  <a:lnTo>
                    <a:pt x="33539" y="4304"/>
                  </a:lnTo>
                  <a:lnTo>
                    <a:pt x="54864" y="0"/>
                  </a:lnTo>
                  <a:lnTo>
                    <a:pt x="2469642" y="0"/>
                  </a:lnTo>
                  <a:lnTo>
                    <a:pt x="2490966" y="4304"/>
                  </a:lnTo>
                  <a:lnTo>
                    <a:pt x="2508408" y="16049"/>
                  </a:lnTo>
                  <a:lnTo>
                    <a:pt x="2520184" y="33486"/>
                  </a:lnTo>
                  <a:lnTo>
                    <a:pt x="2524506" y="54863"/>
                  </a:lnTo>
                  <a:lnTo>
                    <a:pt x="2524506" y="1179576"/>
                  </a:lnTo>
                  <a:lnTo>
                    <a:pt x="2520184" y="1200953"/>
                  </a:lnTo>
                  <a:lnTo>
                    <a:pt x="2508408" y="1218390"/>
                  </a:lnTo>
                  <a:lnTo>
                    <a:pt x="2490966" y="1230135"/>
                  </a:lnTo>
                  <a:lnTo>
                    <a:pt x="2469642" y="1234439"/>
                  </a:lnTo>
                  <a:lnTo>
                    <a:pt x="54864" y="1234439"/>
                  </a:lnTo>
                  <a:lnTo>
                    <a:pt x="33539" y="1230135"/>
                  </a:lnTo>
                  <a:lnTo>
                    <a:pt x="16097" y="1218390"/>
                  </a:lnTo>
                  <a:lnTo>
                    <a:pt x="4321" y="1200953"/>
                  </a:lnTo>
                  <a:lnTo>
                    <a:pt x="0" y="1179576"/>
                  </a:lnTo>
                  <a:lnTo>
                    <a:pt x="0" y="54863"/>
                  </a:lnTo>
                  <a:close/>
                </a:path>
              </a:pathLst>
            </a:custGeom>
            <a:ln w="9525">
              <a:solidFill>
                <a:srgbClr val="C8D7E3"/>
              </a:solidFill>
            </a:ln>
          </p:spPr>
          <p:txBody>
            <a:bodyPr wrap="square" lIns="0" tIns="0" rIns="0" bIns="0" rtlCol="0"/>
            <a:lstStyle/>
            <a:p/>
          </p:txBody>
        </p:sp>
      </p:grpSp>
      <p:sp>
        <p:nvSpPr>
          <p:cNvPr id="22" name="object 22"/>
          <p:cNvSpPr txBox="1"/>
          <p:nvPr/>
        </p:nvSpPr>
        <p:spPr>
          <a:xfrm>
            <a:off x="9107235" y="1392728"/>
            <a:ext cx="2510790" cy="1014094"/>
          </a:xfrm>
          <a:prstGeom prst="rect">
            <a:avLst/>
          </a:prstGeom>
        </p:spPr>
        <p:txBody>
          <a:bodyPr wrap="square" lIns="0" tIns="182880" rIns="0" bIns="0" rtlCol="0" vert="horz">
            <a:spAutoFit/>
          </a:bodyPr>
          <a:lstStyle/>
          <a:p>
            <a:pPr marL="177165">
              <a:lnSpc>
                <a:spcPct val="100000"/>
              </a:lnSpc>
              <a:spcBef>
                <a:spcPts val="1440"/>
              </a:spcBef>
            </a:pPr>
            <a:r>
              <a:rPr dirty="0" sz="2700" spc="-10" b="1">
                <a:solidFill>
                  <a:srgbClr val="1B6CA8"/>
                </a:solidFill>
                <a:latin typeface="Cambria"/>
                <a:cs typeface="Cambria"/>
              </a:rPr>
              <a:t>$12,774,022</a:t>
            </a:r>
            <a:endParaRPr sz="2700">
              <a:latin typeface="Cambria"/>
              <a:cs typeface="Cambria"/>
            </a:endParaRPr>
          </a:p>
          <a:p>
            <a:pPr marL="177165">
              <a:lnSpc>
                <a:spcPct val="100000"/>
              </a:lnSpc>
              <a:spcBef>
                <a:spcPts val="560"/>
              </a:spcBef>
            </a:pPr>
            <a:r>
              <a:rPr dirty="0" sz="1100">
                <a:solidFill>
                  <a:srgbClr val="44515E"/>
                </a:solidFill>
                <a:latin typeface="Calibri"/>
                <a:cs typeface="Calibri"/>
              </a:rPr>
              <a:t>Total</a:t>
            </a:r>
            <a:r>
              <a:rPr dirty="0" sz="1100" spc="-40">
                <a:solidFill>
                  <a:srgbClr val="44515E"/>
                </a:solidFill>
                <a:latin typeface="Calibri"/>
                <a:cs typeface="Calibri"/>
              </a:rPr>
              <a:t> </a:t>
            </a:r>
            <a:r>
              <a:rPr dirty="0" sz="1100">
                <a:solidFill>
                  <a:srgbClr val="44515E"/>
                </a:solidFill>
                <a:latin typeface="Calibri"/>
                <a:cs typeface="Calibri"/>
              </a:rPr>
              <a:t>anticipated</a:t>
            </a:r>
            <a:r>
              <a:rPr dirty="0" sz="1100" spc="-35">
                <a:solidFill>
                  <a:srgbClr val="44515E"/>
                </a:solidFill>
                <a:latin typeface="Calibri"/>
                <a:cs typeface="Calibri"/>
              </a:rPr>
              <a:t> </a:t>
            </a:r>
            <a:r>
              <a:rPr dirty="0" sz="1100">
                <a:solidFill>
                  <a:srgbClr val="44515E"/>
                </a:solidFill>
                <a:latin typeface="Calibri"/>
                <a:cs typeface="Calibri"/>
              </a:rPr>
              <a:t>capital</a:t>
            </a:r>
            <a:r>
              <a:rPr dirty="0" sz="1100" spc="-25">
                <a:solidFill>
                  <a:srgbClr val="44515E"/>
                </a:solidFill>
                <a:latin typeface="Calibri"/>
                <a:cs typeface="Calibri"/>
              </a:rPr>
              <a:t> </a:t>
            </a:r>
            <a:r>
              <a:rPr dirty="0" sz="1100" spc="-10">
                <a:solidFill>
                  <a:srgbClr val="44515E"/>
                </a:solidFill>
                <a:latin typeface="Calibri"/>
                <a:cs typeface="Calibri"/>
              </a:rPr>
              <a:t>program</a:t>
            </a:r>
            <a:endParaRPr sz="1100">
              <a:latin typeface="Calibri"/>
              <a:cs typeface="Calibri"/>
            </a:endParaRPr>
          </a:p>
          <a:p>
            <a:pPr marL="177165">
              <a:lnSpc>
                <a:spcPct val="100000"/>
              </a:lnSpc>
            </a:pPr>
            <a:r>
              <a:rPr dirty="0" sz="1100" spc="-10">
                <a:solidFill>
                  <a:srgbClr val="44515E"/>
                </a:solidFill>
                <a:latin typeface="Calibri"/>
                <a:cs typeface="Calibri"/>
              </a:rPr>
              <a:t>activity</a:t>
            </a:r>
            <a:endParaRPr sz="1100">
              <a:latin typeface="Calibri"/>
              <a:cs typeface="Calibri"/>
            </a:endParaRPr>
          </a:p>
        </p:txBody>
      </p:sp>
      <p:sp>
        <p:nvSpPr>
          <p:cNvPr id="23" name="object 23"/>
          <p:cNvSpPr txBox="1"/>
          <p:nvPr/>
        </p:nvSpPr>
        <p:spPr>
          <a:xfrm>
            <a:off x="554227" y="2830194"/>
            <a:ext cx="1936750" cy="269240"/>
          </a:xfrm>
          <a:prstGeom prst="rect">
            <a:avLst/>
          </a:prstGeom>
        </p:spPr>
        <p:txBody>
          <a:bodyPr wrap="square" lIns="0" tIns="12065" rIns="0" bIns="0" rtlCol="0" vert="horz">
            <a:spAutoFit/>
          </a:bodyPr>
          <a:lstStyle/>
          <a:p>
            <a:pPr marL="12700">
              <a:lnSpc>
                <a:spcPct val="100000"/>
              </a:lnSpc>
              <a:spcBef>
                <a:spcPts val="95"/>
              </a:spcBef>
            </a:pPr>
            <a:r>
              <a:rPr dirty="0" sz="1600" b="1">
                <a:solidFill>
                  <a:srgbClr val="0E2A44"/>
                </a:solidFill>
                <a:latin typeface="Cambria"/>
                <a:cs typeface="Cambria"/>
              </a:rPr>
              <a:t>How</a:t>
            </a:r>
            <a:r>
              <a:rPr dirty="0" sz="1600" spc="-45" b="1">
                <a:solidFill>
                  <a:srgbClr val="0E2A44"/>
                </a:solidFill>
                <a:latin typeface="Cambria"/>
                <a:cs typeface="Cambria"/>
              </a:rPr>
              <a:t> </a:t>
            </a:r>
            <a:r>
              <a:rPr dirty="0" sz="1600" b="1">
                <a:solidFill>
                  <a:srgbClr val="0E2A44"/>
                </a:solidFill>
                <a:latin typeface="Cambria"/>
                <a:cs typeface="Cambria"/>
              </a:rPr>
              <a:t>the</a:t>
            </a:r>
            <a:r>
              <a:rPr dirty="0" sz="1600" spc="-35" b="1">
                <a:solidFill>
                  <a:srgbClr val="0E2A44"/>
                </a:solidFill>
                <a:latin typeface="Cambria"/>
                <a:cs typeface="Cambria"/>
              </a:rPr>
              <a:t> </a:t>
            </a:r>
            <a:r>
              <a:rPr dirty="0" sz="1600" spc="-10" b="1">
                <a:solidFill>
                  <a:srgbClr val="0E2A44"/>
                </a:solidFill>
                <a:latin typeface="Cambria"/>
                <a:cs typeface="Cambria"/>
              </a:rPr>
              <a:t>year</a:t>
            </a:r>
            <a:r>
              <a:rPr dirty="0" sz="1600" spc="-40" b="1">
                <a:solidFill>
                  <a:srgbClr val="0E2A44"/>
                </a:solidFill>
                <a:latin typeface="Cambria"/>
                <a:cs typeface="Cambria"/>
              </a:rPr>
              <a:t> </a:t>
            </a:r>
            <a:r>
              <a:rPr dirty="0" sz="1600" b="1">
                <a:solidFill>
                  <a:srgbClr val="0E2A44"/>
                </a:solidFill>
                <a:latin typeface="Cambria"/>
                <a:cs typeface="Cambria"/>
              </a:rPr>
              <a:t>is</a:t>
            </a:r>
            <a:r>
              <a:rPr dirty="0" sz="1600" spc="-45" b="1">
                <a:solidFill>
                  <a:srgbClr val="0E2A44"/>
                </a:solidFill>
                <a:latin typeface="Cambria"/>
                <a:cs typeface="Cambria"/>
              </a:rPr>
              <a:t> </a:t>
            </a:r>
            <a:r>
              <a:rPr dirty="0" sz="1600" spc="-10" b="1">
                <a:solidFill>
                  <a:srgbClr val="0E2A44"/>
                </a:solidFill>
                <a:latin typeface="Cambria"/>
                <a:cs typeface="Cambria"/>
              </a:rPr>
              <a:t>built</a:t>
            </a:r>
            <a:endParaRPr sz="1600">
              <a:latin typeface="Cambria"/>
              <a:cs typeface="Cambria"/>
            </a:endParaRPr>
          </a:p>
        </p:txBody>
      </p:sp>
      <p:graphicFrame>
        <p:nvGraphicFramePr>
          <p:cNvPr id="24" name="object 24"/>
          <p:cNvGraphicFramePr>
            <a:graphicFrameLocks noGrp="1"/>
          </p:cNvGraphicFramePr>
          <p:nvPr/>
        </p:nvGraphicFramePr>
        <p:xfrm>
          <a:off x="563752" y="3252089"/>
          <a:ext cx="11174730" cy="2411729"/>
        </p:xfrm>
        <a:graphic>
          <a:graphicData uri="http://schemas.openxmlformats.org/drawingml/2006/table">
            <a:tbl>
              <a:tblPr firstRow="1" bandRow="1">
                <a:tableStyleId>{2D5ABB26-0587-4C30-8999-92F81FD0307C}</a:tableStyleId>
              </a:tblPr>
              <a:tblGrid>
                <a:gridCol w="3931920"/>
                <a:gridCol w="2011679"/>
                <a:gridCol w="5147945"/>
              </a:tblGrid>
              <a:tr h="401955">
                <a:tc>
                  <a:txBody>
                    <a:bodyPr/>
                    <a:lstStyle/>
                    <a:p>
                      <a:pPr>
                        <a:lnSpc>
                          <a:spcPct val="100000"/>
                        </a:lnSpc>
                      </a:pPr>
                      <a:endParaRPr sz="1200">
                        <a:latin typeface="Times New Roman"/>
                        <a:cs typeface="Times New Roman"/>
                      </a:endParaRPr>
                    </a:p>
                  </a:txBody>
                  <a:tcPr marL="0" marR="0" marB="0" marT="0">
                    <a:lnL w="6350">
                      <a:solidFill>
                        <a:srgbClr val="C8D7E3"/>
                      </a:solidFill>
                      <a:prstDash val="solid"/>
                    </a:lnL>
                    <a:lnR w="6350">
                      <a:solidFill>
                        <a:srgbClr val="C8D7E3"/>
                      </a:solidFill>
                      <a:prstDash val="solid"/>
                    </a:lnR>
                    <a:lnT w="6350">
                      <a:solidFill>
                        <a:srgbClr val="C8D7E3"/>
                      </a:solidFill>
                      <a:prstDash val="solid"/>
                    </a:lnT>
                    <a:lnB w="6350">
                      <a:solidFill>
                        <a:srgbClr val="C8D7E3"/>
                      </a:solidFill>
                      <a:prstDash val="solid"/>
                    </a:lnB>
                    <a:solidFill>
                      <a:srgbClr val="0E2A44"/>
                    </a:solidFill>
                  </a:tcPr>
                </a:tc>
                <a:tc>
                  <a:txBody>
                    <a:bodyPr/>
                    <a:lstStyle/>
                    <a:p>
                      <a:pPr algn="r" marR="84455">
                        <a:lnSpc>
                          <a:spcPct val="100000"/>
                        </a:lnSpc>
                        <a:spcBef>
                          <a:spcPts val="830"/>
                        </a:spcBef>
                      </a:pPr>
                      <a:r>
                        <a:rPr dirty="0" sz="1150" b="1">
                          <a:solidFill>
                            <a:srgbClr val="FFFFFF"/>
                          </a:solidFill>
                          <a:latin typeface="Calibri"/>
                          <a:cs typeface="Calibri"/>
                        </a:rPr>
                        <a:t>FY 26/27 Final</a:t>
                      </a:r>
                      <a:r>
                        <a:rPr dirty="0" sz="1150" spc="-15" b="1">
                          <a:solidFill>
                            <a:srgbClr val="FFFFFF"/>
                          </a:solidFill>
                          <a:latin typeface="Calibri"/>
                          <a:cs typeface="Calibri"/>
                        </a:rPr>
                        <a:t/>
                      </a:r>
                      <a:r>
                        <a:rPr dirty="0" sz="1150" b="1">
                          <a:solidFill>
                            <a:srgbClr val="FFFFFF"/>
                          </a:solidFill>
                          <a:latin typeface="Calibri"/>
                          <a:cs typeface="Calibri"/>
                        </a:rPr>
                        <a:t/>
                      </a:r>
                      <a:r>
                        <a:rPr dirty="0" sz="1150" spc="-10" b="1">
                          <a:solidFill>
                            <a:srgbClr val="FFFFFF"/>
                          </a:solidFill>
                          <a:latin typeface="Calibri"/>
                          <a:cs typeface="Calibri"/>
                        </a:rPr>
                        <a:t/>
                      </a:r>
                      <a:endParaRPr sz="1150">
                        <a:latin typeface="Calibri"/>
                        <a:cs typeface="Calibri"/>
                      </a:endParaRPr>
                    </a:p>
                  </a:txBody>
                  <a:tcPr marL="0" marR="0" marB="0" marT="105410">
                    <a:lnL w="6350">
                      <a:solidFill>
                        <a:srgbClr val="C8D7E3"/>
                      </a:solidFill>
                      <a:prstDash val="solid"/>
                    </a:lnL>
                    <a:lnR w="6350">
                      <a:solidFill>
                        <a:srgbClr val="C8D7E3"/>
                      </a:solidFill>
                      <a:prstDash val="solid"/>
                    </a:lnR>
                    <a:lnT w="6350">
                      <a:solidFill>
                        <a:srgbClr val="C8D7E3"/>
                      </a:solidFill>
                      <a:prstDash val="solid"/>
                    </a:lnT>
                    <a:lnB w="6350">
                      <a:solidFill>
                        <a:srgbClr val="C8D7E3"/>
                      </a:solidFill>
                      <a:prstDash val="solid"/>
                    </a:lnB>
                    <a:solidFill>
                      <a:srgbClr val="0E2A44"/>
                    </a:solidFill>
                  </a:tcPr>
                </a:tc>
                <a:tc>
                  <a:txBody>
                    <a:bodyPr/>
                    <a:lstStyle/>
                    <a:p>
                      <a:pPr algn="r" marR="83185">
                        <a:lnSpc>
                          <a:spcPct val="100000"/>
                        </a:lnSpc>
                        <a:spcBef>
                          <a:spcPts val="830"/>
                        </a:spcBef>
                      </a:pPr>
                      <a:r>
                        <a:rPr dirty="0" sz="1150" spc="-20" b="1">
                          <a:solidFill>
                            <a:srgbClr val="FFFFFF"/>
                          </a:solidFill>
                          <a:latin typeface="Calibri"/>
                          <a:cs typeface="Calibri"/>
                        </a:rPr>
                        <a:t>Note</a:t>
                      </a:r>
                      <a:endParaRPr sz="1150">
                        <a:latin typeface="Calibri"/>
                        <a:cs typeface="Calibri"/>
                      </a:endParaRPr>
                    </a:p>
                  </a:txBody>
                  <a:tcPr marL="0" marR="0" marB="0" marT="105410">
                    <a:lnL w="6350">
                      <a:solidFill>
                        <a:srgbClr val="C8D7E3"/>
                      </a:solidFill>
                      <a:prstDash val="solid"/>
                    </a:lnL>
                    <a:lnR w="6350">
                      <a:solidFill>
                        <a:srgbClr val="C8D7E3"/>
                      </a:solidFill>
                      <a:prstDash val="solid"/>
                    </a:lnR>
                    <a:lnT w="6350">
                      <a:solidFill>
                        <a:srgbClr val="C8D7E3"/>
                      </a:solidFill>
                      <a:prstDash val="solid"/>
                    </a:lnT>
                    <a:lnB w="6350">
                      <a:solidFill>
                        <a:srgbClr val="C8D7E3"/>
                      </a:solidFill>
                      <a:prstDash val="solid"/>
                    </a:lnB>
                    <a:solidFill>
                      <a:srgbClr val="0E2A44"/>
                    </a:solidFill>
                  </a:tcPr>
                </a:tc>
              </a:tr>
              <a:tr h="401955">
                <a:tc>
                  <a:txBody>
                    <a:bodyPr/>
                    <a:lstStyle/>
                    <a:p>
                      <a:pPr marL="91440">
                        <a:lnSpc>
                          <a:spcPct val="100000"/>
                        </a:lnSpc>
                        <a:spcBef>
                          <a:spcPts val="800"/>
                        </a:spcBef>
                      </a:pPr>
                      <a:r>
                        <a:rPr dirty="0" sz="1200">
                          <a:solidFill>
                            <a:srgbClr val="44515E"/>
                          </a:solidFill>
                          <a:latin typeface="Calibri"/>
                          <a:cs typeface="Calibri"/>
                        </a:rPr>
                        <a:t>Gross</a:t>
                      </a:r>
                      <a:r>
                        <a:rPr dirty="0" sz="1200" spc="-30">
                          <a:solidFill>
                            <a:srgbClr val="44515E"/>
                          </a:solidFill>
                          <a:latin typeface="Calibri"/>
                          <a:cs typeface="Calibri"/>
                        </a:rPr>
                        <a:t> </a:t>
                      </a:r>
                      <a:r>
                        <a:rPr dirty="0" sz="1200">
                          <a:solidFill>
                            <a:srgbClr val="44515E"/>
                          </a:solidFill>
                          <a:latin typeface="Calibri"/>
                          <a:cs typeface="Calibri"/>
                        </a:rPr>
                        <a:t>profit</a:t>
                      </a:r>
                      <a:r>
                        <a:rPr dirty="0" sz="1200" spc="-50">
                          <a:solidFill>
                            <a:srgbClr val="44515E"/>
                          </a:solidFill>
                          <a:latin typeface="Calibri"/>
                          <a:cs typeface="Calibri"/>
                        </a:rPr>
                        <a:t> </a:t>
                      </a:r>
                      <a:r>
                        <a:rPr dirty="0" sz="1200">
                          <a:solidFill>
                            <a:srgbClr val="44515E"/>
                          </a:solidFill>
                          <a:latin typeface="Calibri"/>
                          <a:cs typeface="Calibri"/>
                        </a:rPr>
                        <a:t>after</a:t>
                      </a:r>
                      <a:r>
                        <a:rPr dirty="0" sz="1200" spc="-55">
                          <a:solidFill>
                            <a:srgbClr val="44515E"/>
                          </a:solidFill>
                          <a:latin typeface="Calibri"/>
                          <a:cs typeface="Calibri"/>
                        </a:rPr>
                        <a:t> </a:t>
                      </a:r>
                      <a:r>
                        <a:rPr dirty="0" sz="1200">
                          <a:solidFill>
                            <a:srgbClr val="44515E"/>
                          </a:solidFill>
                          <a:latin typeface="Calibri"/>
                          <a:cs typeface="Calibri"/>
                        </a:rPr>
                        <a:t>cost</a:t>
                      </a:r>
                      <a:r>
                        <a:rPr dirty="0" sz="1200" spc="-20">
                          <a:solidFill>
                            <a:srgbClr val="44515E"/>
                          </a:solidFill>
                          <a:latin typeface="Calibri"/>
                          <a:cs typeface="Calibri"/>
                        </a:rPr>
                        <a:t> </a:t>
                      </a:r>
                      <a:r>
                        <a:rPr dirty="0" sz="1200">
                          <a:solidFill>
                            <a:srgbClr val="44515E"/>
                          </a:solidFill>
                          <a:latin typeface="Calibri"/>
                          <a:cs typeface="Calibri"/>
                        </a:rPr>
                        <a:t>of</a:t>
                      </a:r>
                      <a:r>
                        <a:rPr dirty="0" sz="1200" spc="-40">
                          <a:solidFill>
                            <a:srgbClr val="44515E"/>
                          </a:solidFill>
                          <a:latin typeface="Calibri"/>
                          <a:cs typeface="Calibri"/>
                        </a:rPr>
                        <a:t> </a:t>
                      </a:r>
                      <a:r>
                        <a:rPr dirty="0" sz="1200" spc="-20">
                          <a:solidFill>
                            <a:srgbClr val="44515E"/>
                          </a:solidFill>
                          <a:latin typeface="Calibri"/>
                          <a:cs typeface="Calibri"/>
                        </a:rPr>
                        <a:t>fuel</a:t>
                      </a:r>
                      <a:endParaRPr sz="1200">
                        <a:latin typeface="Calibri"/>
                        <a:cs typeface="Calibri"/>
                      </a:endParaRPr>
                    </a:p>
                  </a:txBody>
                  <a:tcPr marL="0" marR="0" marB="0" marT="101600">
                    <a:lnL w="6350">
                      <a:solidFill>
                        <a:srgbClr val="C8D7E3"/>
                      </a:solidFill>
                      <a:prstDash val="solid"/>
                    </a:lnL>
                    <a:lnR w="6350">
                      <a:solidFill>
                        <a:srgbClr val="C8D7E3"/>
                      </a:solidFill>
                      <a:prstDash val="solid"/>
                    </a:lnR>
                    <a:lnT w="6350">
                      <a:solidFill>
                        <a:srgbClr val="C8D7E3"/>
                      </a:solidFill>
                      <a:prstDash val="solid"/>
                    </a:lnT>
                    <a:lnB w="6350">
                      <a:solidFill>
                        <a:srgbClr val="C8D7E3"/>
                      </a:solidFill>
                      <a:prstDash val="solid"/>
                    </a:lnB>
                  </a:tcPr>
                </a:tc>
                <a:tc>
                  <a:txBody>
                    <a:bodyPr/>
                    <a:lstStyle/>
                    <a:p>
                      <a:pPr algn="r" marR="82550">
                        <a:lnSpc>
                          <a:spcPct val="100000"/>
                        </a:lnSpc>
                        <a:spcBef>
                          <a:spcPts val="800"/>
                        </a:spcBef>
                      </a:pPr>
                      <a:r>
                        <a:rPr dirty="0" sz="1200" spc="-10">
                          <a:solidFill>
                            <a:srgbClr val="44515E"/>
                          </a:solidFill>
                          <a:latin typeface="Calibri"/>
                          <a:cs typeface="Calibri"/>
                        </a:rPr>
                        <a:t>$5,490,912</a:t>
                      </a:r>
                      <a:endParaRPr sz="1200">
                        <a:latin typeface="Calibri"/>
                        <a:cs typeface="Calibri"/>
                      </a:endParaRPr>
                    </a:p>
                  </a:txBody>
                  <a:tcPr marL="0" marR="0" marB="0" marT="101600">
                    <a:lnL w="6350">
                      <a:solidFill>
                        <a:srgbClr val="C8D7E3"/>
                      </a:solidFill>
                      <a:prstDash val="solid"/>
                    </a:lnL>
                    <a:lnR w="6350">
                      <a:solidFill>
                        <a:srgbClr val="C8D7E3"/>
                      </a:solidFill>
                      <a:prstDash val="solid"/>
                    </a:lnR>
                    <a:lnT w="6350">
                      <a:solidFill>
                        <a:srgbClr val="C8D7E3"/>
                      </a:solidFill>
                      <a:prstDash val="solid"/>
                    </a:lnT>
                    <a:lnB w="6350">
                      <a:solidFill>
                        <a:srgbClr val="C8D7E3"/>
                      </a:solidFill>
                      <a:prstDash val="solid"/>
                    </a:lnB>
                  </a:tcPr>
                </a:tc>
                <a:tc>
                  <a:txBody>
                    <a:bodyPr/>
                    <a:lstStyle/>
                    <a:p>
                      <a:pPr marL="92075">
                        <a:lnSpc>
                          <a:spcPct val="100000"/>
                        </a:lnSpc>
                        <a:spcBef>
                          <a:spcPts val="800"/>
                        </a:spcBef>
                      </a:pPr>
                      <a:r>
                        <a:rPr dirty="0" sz="1200">
                          <a:solidFill>
                            <a:srgbClr val="44515E"/>
                          </a:solidFill>
                          <a:latin typeface="Calibri"/>
                          <a:cs typeface="Calibri"/>
                        </a:rPr>
                        <a:t>Cost</a:t>
                      </a:r>
                      <a:r>
                        <a:rPr dirty="0" sz="1200" spc="-15">
                          <a:solidFill>
                            <a:srgbClr val="44515E"/>
                          </a:solidFill>
                          <a:latin typeface="Calibri"/>
                          <a:cs typeface="Calibri"/>
                        </a:rPr>
                        <a:t> </a:t>
                      </a:r>
                      <a:r>
                        <a:rPr dirty="0" sz="1200">
                          <a:solidFill>
                            <a:srgbClr val="44515E"/>
                          </a:solidFill>
                          <a:latin typeface="Calibri"/>
                          <a:cs typeface="Calibri"/>
                        </a:rPr>
                        <a:t>of</a:t>
                      </a:r>
                      <a:r>
                        <a:rPr dirty="0" sz="1200" spc="-20">
                          <a:solidFill>
                            <a:srgbClr val="44515E"/>
                          </a:solidFill>
                          <a:latin typeface="Calibri"/>
                          <a:cs typeface="Calibri"/>
                        </a:rPr>
                        <a:t> </a:t>
                      </a:r>
                      <a:r>
                        <a:rPr dirty="0" sz="1200">
                          <a:solidFill>
                            <a:srgbClr val="44515E"/>
                          </a:solidFill>
                          <a:latin typeface="Calibri"/>
                          <a:cs typeface="Calibri"/>
                        </a:rPr>
                        <a:t>fuel</a:t>
                      </a:r>
                      <a:r>
                        <a:rPr dirty="0" sz="1200" spc="-35">
                          <a:solidFill>
                            <a:srgbClr val="44515E"/>
                          </a:solidFill>
                          <a:latin typeface="Calibri"/>
                          <a:cs typeface="Calibri"/>
                        </a:rPr>
                        <a:t> </a:t>
                      </a:r>
                      <a:r>
                        <a:rPr dirty="0" sz="1200" spc="-10">
                          <a:solidFill>
                            <a:srgbClr val="44515E"/>
                          </a:solidFill>
                          <a:latin typeface="Calibri"/>
                          <a:cs typeface="Calibri"/>
                        </a:rPr>
                        <a:t>budgeted</a:t>
                      </a:r>
                      <a:r>
                        <a:rPr dirty="0" sz="1200" spc="-55">
                          <a:solidFill>
                            <a:srgbClr val="44515E"/>
                          </a:solidFill>
                          <a:latin typeface="Calibri"/>
                          <a:cs typeface="Calibri"/>
                        </a:rPr>
                        <a:t> </a:t>
                      </a:r>
                      <a:r>
                        <a:rPr dirty="0" sz="1200">
                          <a:solidFill>
                            <a:srgbClr val="44515E"/>
                          </a:solidFill>
                          <a:latin typeface="Calibri"/>
                          <a:cs typeface="Calibri"/>
                        </a:rPr>
                        <a:t>at</a:t>
                      </a:r>
                      <a:r>
                        <a:rPr dirty="0" sz="1200" spc="-15">
                          <a:solidFill>
                            <a:srgbClr val="44515E"/>
                          </a:solidFill>
                          <a:latin typeface="Calibri"/>
                          <a:cs typeface="Calibri"/>
                        </a:rPr>
                        <a:t> </a:t>
                      </a:r>
                      <a:r>
                        <a:rPr dirty="0" sz="1200">
                          <a:solidFill>
                            <a:srgbClr val="44515E"/>
                          </a:solidFill>
                          <a:latin typeface="Calibri"/>
                          <a:cs typeface="Calibri"/>
                        </a:rPr>
                        <a:t>$509,601,</a:t>
                      </a:r>
                      <a:r>
                        <a:rPr dirty="0" sz="1200" spc="-10">
                          <a:solidFill>
                            <a:srgbClr val="44515E"/>
                          </a:solidFill>
                          <a:latin typeface="Calibri"/>
                          <a:cs typeface="Calibri"/>
                        </a:rPr>
                        <a:t> </a:t>
                      </a:r>
                      <a:r>
                        <a:rPr dirty="0" sz="1200">
                          <a:solidFill>
                            <a:srgbClr val="44515E"/>
                          </a:solidFill>
                          <a:latin typeface="Calibri"/>
                          <a:cs typeface="Calibri"/>
                        </a:rPr>
                        <a:t>down</a:t>
                      </a:r>
                      <a:r>
                        <a:rPr dirty="0" sz="1200" spc="-30">
                          <a:solidFill>
                            <a:srgbClr val="44515E"/>
                          </a:solidFill>
                          <a:latin typeface="Calibri"/>
                          <a:cs typeface="Calibri"/>
                        </a:rPr>
                        <a:t> </a:t>
                      </a:r>
                      <a:r>
                        <a:rPr dirty="0" sz="1200">
                          <a:solidFill>
                            <a:srgbClr val="44515E"/>
                          </a:solidFill>
                          <a:latin typeface="Calibri"/>
                          <a:cs typeface="Calibri"/>
                        </a:rPr>
                        <a:t>$165,793</a:t>
                      </a:r>
                      <a:r>
                        <a:rPr dirty="0" sz="1200" spc="-10">
                          <a:solidFill>
                            <a:srgbClr val="44515E"/>
                          </a:solidFill>
                          <a:latin typeface="Calibri"/>
                          <a:cs typeface="Calibri"/>
                        </a:rPr>
                        <a:t> </a:t>
                      </a:r>
                      <a:r>
                        <a:rPr dirty="0" sz="1200">
                          <a:solidFill>
                            <a:srgbClr val="44515E"/>
                          </a:solidFill>
                          <a:latin typeface="Calibri"/>
                          <a:cs typeface="Calibri"/>
                        </a:rPr>
                        <a:t>from</a:t>
                      </a:r>
                      <a:r>
                        <a:rPr dirty="0" sz="1200" spc="-25">
                          <a:solidFill>
                            <a:srgbClr val="44515E"/>
                          </a:solidFill>
                          <a:latin typeface="Calibri"/>
                          <a:cs typeface="Calibri"/>
                        </a:rPr>
                        <a:t> </a:t>
                      </a:r>
                      <a:r>
                        <a:rPr dirty="0" sz="1200">
                          <a:solidFill>
                            <a:srgbClr val="44515E"/>
                          </a:solidFill>
                          <a:latin typeface="Calibri"/>
                          <a:cs typeface="Calibri"/>
                        </a:rPr>
                        <a:t>the</a:t>
                      </a:r>
                      <a:r>
                        <a:rPr dirty="0" sz="1200" spc="-35">
                          <a:solidFill>
                            <a:srgbClr val="44515E"/>
                          </a:solidFill>
                          <a:latin typeface="Calibri"/>
                          <a:cs typeface="Calibri"/>
                        </a:rPr>
                        <a:t> </a:t>
                      </a:r>
                      <a:r>
                        <a:rPr dirty="0" sz="1200">
                          <a:solidFill>
                            <a:srgbClr val="44515E"/>
                          </a:solidFill>
                          <a:latin typeface="Calibri"/>
                          <a:cs typeface="Calibri"/>
                        </a:rPr>
                        <a:t>FY</a:t>
                      </a:r>
                      <a:r>
                        <a:rPr dirty="0" sz="1200" spc="-15">
                          <a:solidFill>
                            <a:srgbClr val="44515E"/>
                          </a:solidFill>
                          <a:latin typeface="Calibri"/>
                          <a:cs typeface="Calibri"/>
                        </a:rPr>
                        <a:t> </a:t>
                      </a:r>
                      <a:r>
                        <a:rPr dirty="0" sz="1200">
                          <a:solidFill>
                            <a:srgbClr val="44515E"/>
                          </a:solidFill>
                          <a:latin typeface="Calibri"/>
                          <a:cs typeface="Calibri"/>
                        </a:rPr>
                        <a:t>25/26</a:t>
                      </a:r>
                      <a:r>
                        <a:rPr dirty="0" sz="1200" spc="-10">
                          <a:solidFill>
                            <a:srgbClr val="44515E"/>
                          </a:solidFill>
                          <a:latin typeface="Calibri"/>
                          <a:cs typeface="Calibri"/>
                        </a:rPr>
                        <a:t> budget</a:t>
                      </a:r>
                      <a:endParaRPr sz="1200">
                        <a:latin typeface="Calibri"/>
                        <a:cs typeface="Calibri"/>
                      </a:endParaRPr>
                    </a:p>
                  </a:txBody>
                  <a:tcPr marL="0" marR="0" marB="0" marT="101600">
                    <a:lnL w="6350">
                      <a:solidFill>
                        <a:srgbClr val="C8D7E3"/>
                      </a:solidFill>
                      <a:prstDash val="solid"/>
                    </a:lnL>
                    <a:lnR w="6350">
                      <a:solidFill>
                        <a:srgbClr val="C8D7E3"/>
                      </a:solidFill>
                      <a:prstDash val="solid"/>
                    </a:lnR>
                    <a:lnT w="6350">
                      <a:solidFill>
                        <a:srgbClr val="C8D7E3"/>
                      </a:solidFill>
                      <a:prstDash val="solid"/>
                    </a:lnT>
                    <a:lnB w="6350">
                      <a:solidFill>
                        <a:srgbClr val="C8D7E3"/>
                      </a:solidFill>
                      <a:prstDash val="solid"/>
                    </a:lnB>
                  </a:tcPr>
                </a:tc>
              </a:tr>
              <a:tr h="401955">
                <a:tc>
                  <a:txBody>
                    <a:bodyPr/>
                    <a:lstStyle/>
                    <a:p>
                      <a:pPr marL="91440">
                        <a:lnSpc>
                          <a:spcPct val="100000"/>
                        </a:lnSpc>
                        <a:spcBef>
                          <a:spcPts val="795"/>
                        </a:spcBef>
                      </a:pPr>
                      <a:r>
                        <a:rPr dirty="0" sz="1200" spc="-10">
                          <a:solidFill>
                            <a:srgbClr val="44515E"/>
                          </a:solidFill>
                          <a:latin typeface="Calibri"/>
                          <a:cs typeface="Calibri"/>
                        </a:rPr>
                        <a:t>Operating</a:t>
                      </a:r>
                      <a:r>
                        <a:rPr dirty="0" sz="1200" spc="-50">
                          <a:solidFill>
                            <a:srgbClr val="44515E"/>
                          </a:solidFill>
                          <a:latin typeface="Calibri"/>
                          <a:cs typeface="Calibri"/>
                        </a:rPr>
                        <a:t> </a:t>
                      </a:r>
                      <a:r>
                        <a:rPr dirty="0" sz="1200">
                          <a:solidFill>
                            <a:srgbClr val="44515E"/>
                          </a:solidFill>
                          <a:latin typeface="Calibri"/>
                          <a:cs typeface="Calibri"/>
                        </a:rPr>
                        <a:t>income</a:t>
                      </a:r>
                      <a:r>
                        <a:rPr dirty="0" sz="1200" spc="-5">
                          <a:solidFill>
                            <a:srgbClr val="44515E"/>
                          </a:solidFill>
                          <a:latin typeface="Calibri"/>
                          <a:cs typeface="Calibri"/>
                        </a:rPr>
                        <a:t> </a:t>
                      </a:r>
                      <a:r>
                        <a:rPr dirty="0" sz="1200">
                          <a:solidFill>
                            <a:srgbClr val="44515E"/>
                          </a:solidFill>
                          <a:latin typeface="Calibri"/>
                          <a:cs typeface="Calibri"/>
                        </a:rPr>
                        <a:t>before</a:t>
                      </a:r>
                      <a:r>
                        <a:rPr dirty="0" sz="1200" spc="-35">
                          <a:solidFill>
                            <a:srgbClr val="44515E"/>
                          </a:solidFill>
                          <a:latin typeface="Calibri"/>
                          <a:cs typeface="Calibri"/>
                        </a:rPr>
                        <a:t> </a:t>
                      </a:r>
                      <a:r>
                        <a:rPr dirty="0" sz="1200">
                          <a:solidFill>
                            <a:srgbClr val="44515E"/>
                          </a:solidFill>
                          <a:latin typeface="Calibri"/>
                          <a:cs typeface="Calibri"/>
                        </a:rPr>
                        <a:t>DS</a:t>
                      </a:r>
                      <a:r>
                        <a:rPr dirty="0" sz="1200" spc="-20">
                          <a:solidFill>
                            <a:srgbClr val="44515E"/>
                          </a:solidFill>
                          <a:latin typeface="Calibri"/>
                          <a:cs typeface="Calibri"/>
                        </a:rPr>
                        <a:t> </a:t>
                      </a:r>
                      <a:r>
                        <a:rPr dirty="0" sz="1200">
                          <a:solidFill>
                            <a:srgbClr val="44515E"/>
                          </a:solidFill>
                          <a:latin typeface="Calibri"/>
                          <a:cs typeface="Calibri"/>
                        </a:rPr>
                        <a:t>and</a:t>
                      </a:r>
                      <a:r>
                        <a:rPr dirty="0" sz="1200" spc="-30">
                          <a:solidFill>
                            <a:srgbClr val="44515E"/>
                          </a:solidFill>
                          <a:latin typeface="Calibri"/>
                          <a:cs typeface="Calibri"/>
                        </a:rPr>
                        <a:t> </a:t>
                      </a:r>
                      <a:r>
                        <a:rPr dirty="0" sz="1200" spc="-10">
                          <a:solidFill>
                            <a:srgbClr val="44515E"/>
                          </a:solidFill>
                          <a:latin typeface="Calibri"/>
                          <a:cs typeface="Calibri"/>
                        </a:rPr>
                        <a:t>depreciation</a:t>
                      </a:r>
                      <a:endParaRPr sz="1200">
                        <a:latin typeface="Calibri"/>
                        <a:cs typeface="Calibri"/>
                      </a:endParaRPr>
                    </a:p>
                  </a:txBody>
                  <a:tcPr marL="0" marR="0" marB="0" marT="100965">
                    <a:lnL w="6350">
                      <a:solidFill>
                        <a:srgbClr val="C8D7E3"/>
                      </a:solidFill>
                      <a:prstDash val="solid"/>
                    </a:lnL>
                    <a:lnR w="6350">
                      <a:solidFill>
                        <a:srgbClr val="C8D7E3"/>
                      </a:solidFill>
                      <a:prstDash val="solid"/>
                    </a:lnR>
                    <a:lnT w="6350">
                      <a:solidFill>
                        <a:srgbClr val="C8D7E3"/>
                      </a:solidFill>
                      <a:prstDash val="solid"/>
                    </a:lnT>
                    <a:lnB w="6350">
                      <a:solidFill>
                        <a:srgbClr val="C8D7E3"/>
                      </a:solidFill>
                      <a:prstDash val="solid"/>
                    </a:lnB>
                  </a:tcPr>
                </a:tc>
                <a:tc>
                  <a:txBody>
                    <a:bodyPr/>
                    <a:lstStyle/>
                    <a:p>
                      <a:pPr algn="r" marR="82550">
                        <a:lnSpc>
                          <a:spcPct val="100000"/>
                        </a:lnSpc>
                        <a:spcBef>
                          <a:spcPts val="795"/>
                        </a:spcBef>
                      </a:pPr>
                      <a:r>
                        <a:rPr dirty="0" sz="1200" spc="-10">
                          <a:solidFill>
                            <a:srgbClr val="44515E"/>
                          </a:solidFill>
                          <a:latin typeface="Calibri"/>
                          <a:cs typeface="Calibri"/>
                        </a:rPr>
                        <a:t>$740,354</a:t>
                      </a:r>
                      <a:endParaRPr sz="1200">
                        <a:latin typeface="Calibri"/>
                        <a:cs typeface="Calibri"/>
                      </a:endParaRPr>
                    </a:p>
                  </a:txBody>
                  <a:tcPr marL="0" marR="0" marB="0" marT="100965">
                    <a:lnL w="6350">
                      <a:solidFill>
                        <a:srgbClr val="C8D7E3"/>
                      </a:solidFill>
                      <a:prstDash val="solid"/>
                    </a:lnL>
                    <a:lnR w="6350">
                      <a:solidFill>
                        <a:srgbClr val="C8D7E3"/>
                      </a:solidFill>
                      <a:prstDash val="solid"/>
                    </a:lnR>
                    <a:lnT w="6350">
                      <a:solidFill>
                        <a:srgbClr val="C8D7E3"/>
                      </a:solidFill>
                      <a:prstDash val="solid"/>
                    </a:lnT>
                    <a:lnB w="6350">
                      <a:solidFill>
                        <a:srgbClr val="C8D7E3"/>
                      </a:solidFill>
                      <a:prstDash val="solid"/>
                    </a:lnB>
                  </a:tcPr>
                </a:tc>
                <a:tc>
                  <a:txBody>
                    <a:bodyPr/>
                    <a:lstStyle/>
                    <a:p>
                      <a:pPr marL="92075">
                        <a:lnSpc>
                          <a:spcPct val="100000"/>
                        </a:lnSpc>
                        <a:spcBef>
                          <a:spcPts val="795"/>
                        </a:spcBef>
                      </a:pPr>
                      <a:r>
                        <a:rPr dirty="0" sz="1200">
                          <a:solidFill>
                            <a:srgbClr val="44515E"/>
                          </a:solidFill>
                          <a:latin typeface="Calibri"/>
                          <a:cs typeface="Calibri"/>
                        </a:rPr>
                        <a:t>Down</a:t>
                      </a:r>
                      <a:r>
                        <a:rPr dirty="0" sz="1200" spc="-40">
                          <a:solidFill>
                            <a:srgbClr val="44515E"/>
                          </a:solidFill>
                          <a:latin typeface="Calibri"/>
                          <a:cs typeface="Calibri"/>
                        </a:rPr>
                        <a:t> </a:t>
                      </a:r>
                      <a:r>
                        <a:rPr dirty="0" sz="1200">
                          <a:solidFill>
                            <a:srgbClr val="44515E"/>
                          </a:solidFill>
                          <a:latin typeface="Calibri"/>
                          <a:cs typeface="Calibri"/>
                        </a:rPr>
                        <a:t>$106,208</a:t>
                      </a:r>
                      <a:r>
                        <a:rPr dirty="0" sz="1200" spc="-20">
                          <a:solidFill>
                            <a:srgbClr val="44515E"/>
                          </a:solidFill>
                          <a:latin typeface="Calibri"/>
                          <a:cs typeface="Calibri"/>
                        </a:rPr>
                        <a:t> </a:t>
                      </a:r>
                      <a:r>
                        <a:rPr dirty="0" sz="1200">
                          <a:solidFill>
                            <a:srgbClr val="44515E"/>
                          </a:solidFill>
                          <a:latin typeface="Calibri"/>
                          <a:cs typeface="Calibri"/>
                        </a:rPr>
                        <a:t>against</a:t>
                      </a:r>
                      <a:r>
                        <a:rPr dirty="0" sz="1200" spc="-30">
                          <a:solidFill>
                            <a:srgbClr val="44515E"/>
                          </a:solidFill>
                          <a:latin typeface="Calibri"/>
                          <a:cs typeface="Calibri"/>
                        </a:rPr>
                        <a:t> </a:t>
                      </a:r>
                      <a:r>
                        <a:rPr dirty="0" sz="1200">
                          <a:solidFill>
                            <a:srgbClr val="44515E"/>
                          </a:solidFill>
                          <a:latin typeface="Calibri"/>
                          <a:cs typeface="Calibri"/>
                        </a:rPr>
                        <a:t>the</a:t>
                      </a:r>
                      <a:r>
                        <a:rPr dirty="0" sz="1200" spc="-45">
                          <a:solidFill>
                            <a:srgbClr val="44515E"/>
                          </a:solidFill>
                          <a:latin typeface="Calibri"/>
                          <a:cs typeface="Calibri"/>
                        </a:rPr>
                        <a:t> </a:t>
                      </a:r>
                      <a:r>
                        <a:rPr dirty="0" sz="1200">
                          <a:solidFill>
                            <a:srgbClr val="44515E"/>
                          </a:solidFill>
                          <a:latin typeface="Calibri"/>
                          <a:cs typeface="Calibri"/>
                        </a:rPr>
                        <a:t>FY</a:t>
                      </a:r>
                      <a:r>
                        <a:rPr dirty="0" sz="1200" spc="-25">
                          <a:solidFill>
                            <a:srgbClr val="44515E"/>
                          </a:solidFill>
                          <a:latin typeface="Calibri"/>
                          <a:cs typeface="Calibri"/>
                        </a:rPr>
                        <a:t> </a:t>
                      </a:r>
                      <a:r>
                        <a:rPr dirty="0" sz="1200">
                          <a:solidFill>
                            <a:srgbClr val="44515E"/>
                          </a:solidFill>
                          <a:latin typeface="Calibri"/>
                          <a:cs typeface="Calibri"/>
                        </a:rPr>
                        <a:t>25/26</a:t>
                      </a:r>
                      <a:r>
                        <a:rPr dirty="0" sz="1200" spc="-20">
                          <a:solidFill>
                            <a:srgbClr val="44515E"/>
                          </a:solidFill>
                          <a:latin typeface="Calibri"/>
                          <a:cs typeface="Calibri"/>
                        </a:rPr>
                        <a:t> </a:t>
                      </a:r>
                      <a:r>
                        <a:rPr dirty="0" sz="1200" spc="-10">
                          <a:solidFill>
                            <a:srgbClr val="44515E"/>
                          </a:solidFill>
                          <a:latin typeface="Calibri"/>
                          <a:cs typeface="Calibri"/>
                        </a:rPr>
                        <a:t>budget</a:t>
                      </a:r>
                      <a:endParaRPr sz="1200">
                        <a:latin typeface="Calibri"/>
                        <a:cs typeface="Calibri"/>
                      </a:endParaRPr>
                    </a:p>
                  </a:txBody>
                  <a:tcPr marL="0" marR="0" marB="0" marT="100965">
                    <a:lnL w="6350">
                      <a:solidFill>
                        <a:srgbClr val="C8D7E3"/>
                      </a:solidFill>
                      <a:prstDash val="solid"/>
                    </a:lnL>
                    <a:lnR w="6350">
                      <a:solidFill>
                        <a:srgbClr val="C8D7E3"/>
                      </a:solidFill>
                      <a:prstDash val="solid"/>
                    </a:lnR>
                    <a:lnT w="6350">
                      <a:solidFill>
                        <a:srgbClr val="C8D7E3"/>
                      </a:solidFill>
                      <a:prstDash val="solid"/>
                    </a:lnT>
                    <a:lnB w="6350">
                      <a:solidFill>
                        <a:srgbClr val="C8D7E3"/>
                      </a:solidFill>
                      <a:prstDash val="solid"/>
                    </a:lnB>
                  </a:tcPr>
                </a:tc>
              </a:tr>
              <a:tr h="401955">
                <a:tc>
                  <a:txBody>
                    <a:bodyPr/>
                    <a:lstStyle/>
                    <a:p>
                      <a:pPr marL="91440">
                        <a:lnSpc>
                          <a:spcPct val="100000"/>
                        </a:lnSpc>
                        <a:spcBef>
                          <a:spcPts val="800"/>
                        </a:spcBef>
                      </a:pPr>
                      <a:r>
                        <a:rPr dirty="0" sz="1200" spc="-20">
                          <a:solidFill>
                            <a:srgbClr val="44515E"/>
                          </a:solidFill>
                          <a:latin typeface="Calibri"/>
                          <a:cs typeface="Calibri"/>
                        </a:rPr>
                        <a:t>Total</a:t>
                      </a:r>
                      <a:r>
                        <a:rPr dirty="0" sz="1200" spc="-10">
                          <a:solidFill>
                            <a:srgbClr val="44515E"/>
                          </a:solidFill>
                          <a:latin typeface="Calibri"/>
                          <a:cs typeface="Calibri"/>
                        </a:rPr>
                        <a:t> </a:t>
                      </a:r>
                      <a:r>
                        <a:rPr dirty="0" sz="1200">
                          <a:solidFill>
                            <a:srgbClr val="44515E"/>
                          </a:solidFill>
                          <a:latin typeface="Calibri"/>
                          <a:cs typeface="Calibri"/>
                        </a:rPr>
                        <a:t>non-</a:t>
                      </a:r>
                      <a:r>
                        <a:rPr dirty="0" sz="1200" spc="-10">
                          <a:solidFill>
                            <a:srgbClr val="44515E"/>
                          </a:solidFill>
                          <a:latin typeface="Calibri"/>
                          <a:cs typeface="Calibri"/>
                        </a:rPr>
                        <a:t>operating</a:t>
                      </a:r>
                      <a:r>
                        <a:rPr dirty="0" sz="1200" spc="-35">
                          <a:solidFill>
                            <a:srgbClr val="44515E"/>
                          </a:solidFill>
                          <a:latin typeface="Calibri"/>
                          <a:cs typeface="Calibri"/>
                        </a:rPr>
                        <a:t> </a:t>
                      </a:r>
                      <a:r>
                        <a:rPr dirty="0" sz="1200" spc="-10">
                          <a:solidFill>
                            <a:srgbClr val="44515E"/>
                          </a:solidFill>
                          <a:latin typeface="Calibri"/>
                          <a:cs typeface="Calibri"/>
                        </a:rPr>
                        <a:t>income</a:t>
                      </a:r>
                      <a:endParaRPr sz="1200">
                        <a:latin typeface="Calibri"/>
                        <a:cs typeface="Calibri"/>
                      </a:endParaRPr>
                    </a:p>
                  </a:txBody>
                  <a:tcPr marL="0" marR="0" marB="0" marT="101600">
                    <a:lnL w="6350">
                      <a:solidFill>
                        <a:srgbClr val="C8D7E3"/>
                      </a:solidFill>
                      <a:prstDash val="solid"/>
                    </a:lnL>
                    <a:lnR w="6350">
                      <a:solidFill>
                        <a:srgbClr val="C8D7E3"/>
                      </a:solidFill>
                      <a:prstDash val="solid"/>
                    </a:lnR>
                    <a:lnT w="6350">
                      <a:solidFill>
                        <a:srgbClr val="C8D7E3"/>
                      </a:solidFill>
                      <a:prstDash val="solid"/>
                    </a:lnT>
                    <a:lnB w="6350">
                      <a:solidFill>
                        <a:srgbClr val="C8D7E3"/>
                      </a:solidFill>
                      <a:prstDash val="solid"/>
                    </a:lnB>
                  </a:tcPr>
                </a:tc>
                <a:tc>
                  <a:txBody>
                    <a:bodyPr/>
                    <a:lstStyle/>
                    <a:p>
                      <a:pPr algn="r" marR="83820">
                        <a:lnSpc>
                          <a:spcPct val="100000"/>
                        </a:lnSpc>
                        <a:spcBef>
                          <a:spcPts val="800"/>
                        </a:spcBef>
                      </a:pPr>
                      <a:r>
                        <a:rPr dirty="0" sz="1200" spc="-10">
                          <a:solidFill>
                            <a:srgbClr val="44515E"/>
                          </a:solidFill>
                          <a:latin typeface="Calibri"/>
                          <a:cs typeface="Calibri"/>
                        </a:rPr>
                        <a:t>$11,790,501</a:t>
                      </a:r>
                      <a:endParaRPr sz="1200">
                        <a:latin typeface="Calibri"/>
                        <a:cs typeface="Calibri"/>
                      </a:endParaRPr>
                    </a:p>
                  </a:txBody>
                  <a:tcPr marL="0" marR="0" marB="0" marT="101600">
                    <a:lnL w="6350">
                      <a:solidFill>
                        <a:srgbClr val="C8D7E3"/>
                      </a:solidFill>
                      <a:prstDash val="solid"/>
                    </a:lnL>
                    <a:lnR w="6350">
                      <a:solidFill>
                        <a:srgbClr val="C8D7E3"/>
                      </a:solidFill>
                      <a:prstDash val="solid"/>
                    </a:lnR>
                    <a:lnT w="6350">
                      <a:solidFill>
                        <a:srgbClr val="C8D7E3"/>
                      </a:solidFill>
                      <a:prstDash val="solid"/>
                    </a:lnT>
                    <a:lnB w="6350">
                      <a:solidFill>
                        <a:srgbClr val="C8D7E3"/>
                      </a:solidFill>
                      <a:prstDash val="solid"/>
                    </a:lnB>
                  </a:tcPr>
                </a:tc>
                <a:tc>
                  <a:txBody>
                    <a:bodyPr/>
                    <a:lstStyle/>
                    <a:p>
                      <a:pPr marL="92075">
                        <a:lnSpc>
                          <a:spcPct val="100000"/>
                        </a:lnSpc>
                        <a:spcBef>
                          <a:spcPts val="800"/>
                        </a:spcBef>
                      </a:pPr>
                      <a:r>
                        <a:rPr dirty="0" sz="1200">
                          <a:solidFill>
                            <a:srgbClr val="44515E"/>
                          </a:solidFill>
                          <a:latin typeface="Calibri"/>
                          <a:cs typeface="Calibri"/>
                        </a:rPr>
                        <a:t>Driven</a:t>
                      </a:r>
                      <a:r>
                        <a:rPr dirty="0" sz="1200" spc="-20">
                          <a:solidFill>
                            <a:srgbClr val="44515E"/>
                          </a:solidFill>
                          <a:latin typeface="Calibri"/>
                          <a:cs typeface="Calibri"/>
                        </a:rPr>
                        <a:t> </a:t>
                      </a:r>
                      <a:r>
                        <a:rPr dirty="0" sz="1200">
                          <a:solidFill>
                            <a:srgbClr val="44515E"/>
                          </a:solidFill>
                          <a:latin typeface="Calibri"/>
                          <a:cs typeface="Calibri"/>
                        </a:rPr>
                        <a:t>by</a:t>
                      </a:r>
                      <a:r>
                        <a:rPr dirty="0" sz="1200" spc="-30">
                          <a:solidFill>
                            <a:srgbClr val="44515E"/>
                          </a:solidFill>
                          <a:latin typeface="Calibri"/>
                          <a:cs typeface="Calibri"/>
                        </a:rPr>
                        <a:t> </a:t>
                      </a:r>
                      <a:r>
                        <a:rPr dirty="0" sz="1200">
                          <a:solidFill>
                            <a:srgbClr val="44515E"/>
                          </a:solidFill>
                          <a:latin typeface="Calibri"/>
                          <a:cs typeface="Calibri"/>
                        </a:rPr>
                        <a:t>$11,670,141</a:t>
                      </a:r>
                      <a:r>
                        <a:rPr dirty="0" sz="1200" spc="5">
                          <a:solidFill>
                            <a:srgbClr val="44515E"/>
                          </a:solidFill>
                          <a:latin typeface="Calibri"/>
                          <a:cs typeface="Calibri"/>
                        </a:rPr>
                        <a:t> </a:t>
                      </a:r>
                      <a:r>
                        <a:rPr dirty="0" sz="1200">
                          <a:solidFill>
                            <a:srgbClr val="44515E"/>
                          </a:solidFill>
                          <a:latin typeface="Calibri"/>
                          <a:cs typeface="Calibri"/>
                        </a:rPr>
                        <a:t>in</a:t>
                      </a:r>
                      <a:r>
                        <a:rPr dirty="0" sz="1200" spc="-10">
                          <a:solidFill>
                            <a:srgbClr val="44515E"/>
                          </a:solidFill>
                          <a:latin typeface="Calibri"/>
                          <a:cs typeface="Calibri"/>
                        </a:rPr>
                        <a:t> operating</a:t>
                      </a:r>
                      <a:r>
                        <a:rPr dirty="0" sz="1200" spc="-40">
                          <a:solidFill>
                            <a:srgbClr val="44515E"/>
                          </a:solidFill>
                          <a:latin typeface="Calibri"/>
                          <a:cs typeface="Calibri"/>
                        </a:rPr>
                        <a:t> </a:t>
                      </a:r>
                      <a:r>
                        <a:rPr dirty="0" sz="1200" spc="-10">
                          <a:solidFill>
                            <a:srgbClr val="44515E"/>
                          </a:solidFill>
                          <a:latin typeface="Calibri"/>
                          <a:cs typeface="Calibri"/>
                        </a:rPr>
                        <a:t>grants</a:t>
                      </a:r>
                      <a:endParaRPr sz="1200">
                        <a:latin typeface="Calibri"/>
                        <a:cs typeface="Calibri"/>
                      </a:endParaRPr>
                    </a:p>
                  </a:txBody>
                  <a:tcPr marL="0" marR="0" marB="0" marT="101600">
                    <a:lnL w="6350">
                      <a:solidFill>
                        <a:srgbClr val="C8D7E3"/>
                      </a:solidFill>
                      <a:prstDash val="solid"/>
                    </a:lnL>
                    <a:lnR w="6350">
                      <a:solidFill>
                        <a:srgbClr val="C8D7E3"/>
                      </a:solidFill>
                      <a:prstDash val="solid"/>
                    </a:lnR>
                    <a:lnT w="6350">
                      <a:solidFill>
                        <a:srgbClr val="C8D7E3"/>
                      </a:solidFill>
                      <a:prstDash val="solid"/>
                    </a:lnT>
                    <a:lnB w="6350">
                      <a:solidFill>
                        <a:srgbClr val="C8D7E3"/>
                      </a:solidFill>
                      <a:prstDash val="solid"/>
                    </a:lnB>
                  </a:tcPr>
                </a:tc>
              </a:tr>
              <a:tr h="401955">
                <a:tc>
                  <a:txBody>
                    <a:bodyPr/>
                    <a:lstStyle/>
                    <a:p>
                      <a:pPr marL="91440">
                        <a:lnSpc>
                          <a:spcPct val="100000"/>
                        </a:lnSpc>
                        <a:spcBef>
                          <a:spcPts val="795"/>
                        </a:spcBef>
                      </a:pPr>
                      <a:r>
                        <a:rPr dirty="0" sz="1200" spc="-10">
                          <a:solidFill>
                            <a:srgbClr val="44515E"/>
                          </a:solidFill>
                          <a:latin typeface="Calibri"/>
                          <a:cs typeface="Calibri"/>
                        </a:rPr>
                        <a:t>Depreciation</a:t>
                      </a:r>
                      <a:endParaRPr sz="1200">
                        <a:latin typeface="Calibri"/>
                        <a:cs typeface="Calibri"/>
                      </a:endParaRPr>
                    </a:p>
                  </a:txBody>
                  <a:tcPr marL="0" marR="0" marB="0" marT="100965">
                    <a:lnL w="6350">
                      <a:solidFill>
                        <a:srgbClr val="C8D7E3"/>
                      </a:solidFill>
                      <a:prstDash val="solid"/>
                    </a:lnL>
                    <a:lnR w="6350">
                      <a:solidFill>
                        <a:srgbClr val="C8D7E3"/>
                      </a:solidFill>
                      <a:prstDash val="solid"/>
                    </a:lnR>
                    <a:lnT w="6350">
                      <a:solidFill>
                        <a:srgbClr val="C8D7E3"/>
                      </a:solidFill>
                      <a:prstDash val="solid"/>
                    </a:lnT>
                    <a:lnB w="6350">
                      <a:solidFill>
                        <a:srgbClr val="C8D7E3"/>
                      </a:solidFill>
                      <a:prstDash val="solid"/>
                    </a:lnB>
                  </a:tcPr>
                </a:tc>
                <a:tc>
                  <a:txBody>
                    <a:bodyPr/>
                    <a:lstStyle/>
                    <a:p>
                      <a:pPr algn="r" marR="82550">
                        <a:lnSpc>
                          <a:spcPct val="100000"/>
                        </a:lnSpc>
                        <a:spcBef>
                          <a:spcPts val="795"/>
                        </a:spcBef>
                      </a:pPr>
                      <a:r>
                        <a:rPr dirty="0" sz="1200" spc="-10">
                          <a:solidFill>
                            <a:srgbClr val="44515E"/>
                          </a:solidFill>
                          <a:latin typeface="Calibri"/>
                          <a:cs typeface="Calibri"/>
                        </a:rPr>
                        <a:t>$5,200,000</a:t>
                      </a:r>
                      <a:endParaRPr sz="1200">
                        <a:latin typeface="Calibri"/>
                        <a:cs typeface="Calibri"/>
                      </a:endParaRPr>
                    </a:p>
                  </a:txBody>
                  <a:tcPr marL="0" marR="0" marB="0" marT="100965">
                    <a:lnL w="6350">
                      <a:solidFill>
                        <a:srgbClr val="C8D7E3"/>
                      </a:solidFill>
                      <a:prstDash val="solid"/>
                    </a:lnL>
                    <a:lnR w="6350">
                      <a:solidFill>
                        <a:srgbClr val="C8D7E3"/>
                      </a:solidFill>
                      <a:prstDash val="solid"/>
                    </a:lnR>
                    <a:lnT w="6350">
                      <a:solidFill>
                        <a:srgbClr val="C8D7E3"/>
                      </a:solidFill>
                      <a:prstDash val="solid"/>
                    </a:lnT>
                    <a:lnB w="6350">
                      <a:solidFill>
                        <a:srgbClr val="C8D7E3"/>
                      </a:solidFill>
                      <a:prstDash val="solid"/>
                    </a:lnB>
                  </a:tcPr>
                </a:tc>
                <a:tc>
                  <a:txBody>
                    <a:bodyPr/>
                    <a:lstStyle/>
                    <a:p>
                      <a:pPr marL="92075">
                        <a:lnSpc>
                          <a:spcPct val="100000"/>
                        </a:lnSpc>
                        <a:spcBef>
                          <a:spcPts val="795"/>
                        </a:spcBef>
                      </a:pPr>
                      <a:r>
                        <a:rPr dirty="0" sz="1200">
                          <a:solidFill>
                            <a:srgbClr val="44515E"/>
                          </a:solidFill>
                          <a:latin typeface="Calibri"/>
                          <a:cs typeface="Calibri"/>
                        </a:rPr>
                        <a:t>Non-</a:t>
                      </a:r>
                      <a:r>
                        <a:rPr dirty="0" sz="1200" spc="-20">
                          <a:solidFill>
                            <a:srgbClr val="44515E"/>
                          </a:solidFill>
                          <a:latin typeface="Calibri"/>
                          <a:cs typeface="Calibri"/>
                        </a:rPr>
                        <a:t>cash</a:t>
                      </a:r>
                      <a:endParaRPr sz="1200">
                        <a:latin typeface="Calibri"/>
                        <a:cs typeface="Calibri"/>
                      </a:endParaRPr>
                    </a:p>
                  </a:txBody>
                  <a:tcPr marL="0" marR="0" marB="0" marT="100965">
                    <a:lnL w="6350">
                      <a:solidFill>
                        <a:srgbClr val="C8D7E3"/>
                      </a:solidFill>
                      <a:prstDash val="solid"/>
                    </a:lnL>
                    <a:lnR w="6350">
                      <a:solidFill>
                        <a:srgbClr val="C8D7E3"/>
                      </a:solidFill>
                      <a:prstDash val="solid"/>
                    </a:lnR>
                    <a:lnT w="6350">
                      <a:solidFill>
                        <a:srgbClr val="C8D7E3"/>
                      </a:solidFill>
                      <a:prstDash val="solid"/>
                    </a:lnT>
                    <a:lnB w="6350">
                      <a:solidFill>
                        <a:srgbClr val="C8D7E3"/>
                      </a:solidFill>
                      <a:prstDash val="solid"/>
                    </a:lnB>
                  </a:tcPr>
                </a:tc>
              </a:tr>
              <a:tr h="401955">
                <a:tc>
                  <a:txBody>
                    <a:bodyPr/>
                    <a:lstStyle/>
                    <a:p>
                      <a:pPr marL="91440">
                        <a:lnSpc>
                          <a:spcPct val="100000"/>
                        </a:lnSpc>
                        <a:spcBef>
                          <a:spcPts val="800"/>
                        </a:spcBef>
                      </a:pPr>
                      <a:r>
                        <a:rPr dirty="0" sz="1200" b="1">
                          <a:solidFill>
                            <a:srgbClr val="0E2A44"/>
                          </a:solidFill>
                          <a:latin typeface="Calibri"/>
                          <a:cs typeface="Calibri"/>
                        </a:rPr>
                        <a:t>Net</a:t>
                      </a:r>
                      <a:r>
                        <a:rPr dirty="0" sz="1200" spc="-35" b="1">
                          <a:solidFill>
                            <a:srgbClr val="0E2A44"/>
                          </a:solidFill>
                          <a:latin typeface="Calibri"/>
                          <a:cs typeface="Calibri"/>
                        </a:rPr>
                        <a:t> </a:t>
                      </a:r>
                      <a:r>
                        <a:rPr dirty="0" sz="1200" spc="-10" b="1">
                          <a:solidFill>
                            <a:srgbClr val="0E2A44"/>
                          </a:solidFill>
                          <a:latin typeface="Calibri"/>
                          <a:cs typeface="Calibri"/>
                        </a:rPr>
                        <a:t>income</a:t>
                      </a:r>
                      <a:endParaRPr sz="1200">
                        <a:latin typeface="Calibri"/>
                        <a:cs typeface="Calibri"/>
                      </a:endParaRPr>
                    </a:p>
                  </a:txBody>
                  <a:tcPr marL="0" marR="0" marB="0" marT="101600">
                    <a:lnL w="6350">
                      <a:solidFill>
                        <a:srgbClr val="C8D7E3"/>
                      </a:solidFill>
                      <a:prstDash val="solid"/>
                    </a:lnL>
                    <a:lnR w="6350">
                      <a:solidFill>
                        <a:srgbClr val="C8D7E3"/>
                      </a:solidFill>
                      <a:prstDash val="solid"/>
                    </a:lnR>
                    <a:lnT w="6350">
                      <a:solidFill>
                        <a:srgbClr val="C8D7E3"/>
                      </a:solidFill>
                      <a:prstDash val="solid"/>
                    </a:lnT>
                    <a:lnB w="6350">
                      <a:solidFill>
                        <a:srgbClr val="C8D7E3"/>
                      </a:solidFill>
                      <a:prstDash val="solid"/>
                    </a:lnB>
                    <a:solidFill>
                      <a:srgbClr val="EAF0F7"/>
                    </a:solidFill>
                  </a:tcPr>
                </a:tc>
                <a:tc>
                  <a:txBody>
                    <a:bodyPr/>
                    <a:lstStyle/>
                    <a:p>
                      <a:pPr algn="r" marR="82550">
                        <a:lnSpc>
                          <a:spcPct val="100000"/>
                        </a:lnSpc>
                        <a:spcBef>
                          <a:spcPts val="800"/>
                        </a:spcBef>
                      </a:pPr>
                      <a:r>
                        <a:rPr dirty="0" sz="1200" spc="-10" b="1">
                          <a:solidFill>
                            <a:srgbClr val="0E2A44"/>
                          </a:solidFill>
                          <a:latin typeface="Calibri"/>
                          <a:cs typeface="Calibri"/>
                        </a:rPr>
                        <a:t>$7,330,855</a:t>
                      </a:r>
                      <a:endParaRPr sz="1200">
                        <a:latin typeface="Calibri"/>
                        <a:cs typeface="Calibri"/>
                      </a:endParaRPr>
                    </a:p>
                  </a:txBody>
                  <a:tcPr marL="0" marR="0" marB="0" marT="101600">
                    <a:lnL w="6350">
                      <a:solidFill>
                        <a:srgbClr val="C8D7E3"/>
                      </a:solidFill>
                      <a:prstDash val="solid"/>
                    </a:lnL>
                    <a:lnR w="6350">
                      <a:solidFill>
                        <a:srgbClr val="C8D7E3"/>
                      </a:solidFill>
                      <a:prstDash val="solid"/>
                    </a:lnR>
                    <a:lnT w="6350">
                      <a:solidFill>
                        <a:srgbClr val="C8D7E3"/>
                      </a:solidFill>
                      <a:prstDash val="solid"/>
                    </a:lnT>
                    <a:lnB w="6350">
                      <a:solidFill>
                        <a:srgbClr val="C8D7E3"/>
                      </a:solidFill>
                      <a:prstDash val="solid"/>
                    </a:lnB>
                    <a:solidFill>
                      <a:srgbClr val="EAF0F7"/>
                    </a:solidFill>
                  </a:tcPr>
                </a:tc>
                <a:tc>
                  <a:txBody>
                    <a:bodyPr/>
                    <a:lstStyle/>
                    <a:p>
                      <a:pPr marL="92075">
                        <a:lnSpc>
                          <a:spcPct val="100000"/>
                        </a:lnSpc>
                        <a:spcBef>
                          <a:spcPts val="800"/>
                        </a:spcBef>
                      </a:pPr>
                      <a:r>
                        <a:rPr dirty="0" sz="1200" spc="-10">
                          <a:solidFill>
                            <a:srgbClr val="44515E"/>
                          </a:solidFill>
                          <a:latin typeface="Calibri"/>
                          <a:cs typeface="Calibri"/>
                        </a:rPr>
                        <a:t>Reflects</a:t>
                      </a:r>
                      <a:r>
                        <a:rPr dirty="0" sz="1200" spc="5">
                          <a:solidFill>
                            <a:srgbClr val="44515E"/>
                          </a:solidFill>
                          <a:latin typeface="Calibri"/>
                          <a:cs typeface="Calibri"/>
                        </a:rPr>
                        <a:t> </a:t>
                      </a:r>
                      <a:r>
                        <a:rPr dirty="0" sz="1200" spc="-10">
                          <a:solidFill>
                            <a:srgbClr val="44515E"/>
                          </a:solidFill>
                          <a:latin typeface="Calibri"/>
                          <a:cs typeface="Calibri"/>
                        </a:rPr>
                        <a:t>grant-funded</a:t>
                      </a:r>
                      <a:r>
                        <a:rPr dirty="0" sz="1200" spc="-30">
                          <a:solidFill>
                            <a:srgbClr val="44515E"/>
                          </a:solidFill>
                          <a:latin typeface="Calibri"/>
                          <a:cs typeface="Calibri"/>
                        </a:rPr>
                        <a:t> </a:t>
                      </a:r>
                      <a:r>
                        <a:rPr dirty="0" sz="1200">
                          <a:solidFill>
                            <a:srgbClr val="44515E"/>
                          </a:solidFill>
                          <a:latin typeface="Calibri"/>
                          <a:cs typeface="Calibri"/>
                        </a:rPr>
                        <a:t>capital</a:t>
                      </a:r>
                      <a:r>
                        <a:rPr dirty="0" sz="1200" spc="-5">
                          <a:solidFill>
                            <a:srgbClr val="44515E"/>
                          </a:solidFill>
                          <a:latin typeface="Calibri"/>
                          <a:cs typeface="Calibri"/>
                        </a:rPr>
                        <a:t> </a:t>
                      </a:r>
                      <a:r>
                        <a:rPr dirty="0" sz="1200" spc="-10">
                          <a:solidFill>
                            <a:srgbClr val="44515E"/>
                          </a:solidFill>
                          <a:latin typeface="Calibri"/>
                          <a:cs typeface="Calibri"/>
                        </a:rPr>
                        <a:t>activity,</a:t>
                      </a:r>
                      <a:r>
                        <a:rPr dirty="0" sz="1200">
                          <a:solidFill>
                            <a:srgbClr val="44515E"/>
                          </a:solidFill>
                          <a:latin typeface="Calibri"/>
                          <a:cs typeface="Calibri"/>
                        </a:rPr>
                        <a:t> not</a:t>
                      </a:r>
                      <a:r>
                        <a:rPr dirty="0" sz="1200" spc="-5">
                          <a:solidFill>
                            <a:srgbClr val="44515E"/>
                          </a:solidFill>
                          <a:latin typeface="Calibri"/>
                          <a:cs typeface="Calibri"/>
                        </a:rPr>
                        <a:t> </a:t>
                      </a:r>
                      <a:r>
                        <a:rPr dirty="0" sz="1200" spc="-10">
                          <a:solidFill>
                            <a:srgbClr val="44515E"/>
                          </a:solidFill>
                          <a:latin typeface="Calibri"/>
                          <a:cs typeface="Calibri"/>
                        </a:rPr>
                        <a:t>operating</a:t>
                      </a:r>
                      <a:r>
                        <a:rPr dirty="0" sz="1200" spc="-30">
                          <a:solidFill>
                            <a:srgbClr val="44515E"/>
                          </a:solidFill>
                          <a:latin typeface="Calibri"/>
                          <a:cs typeface="Calibri"/>
                        </a:rPr>
                        <a:t> </a:t>
                      </a:r>
                      <a:r>
                        <a:rPr dirty="0" sz="1200" spc="-10">
                          <a:solidFill>
                            <a:srgbClr val="44515E"/>
                          </a:solidFill>
                          <a:latin typeface="Calibri"/>
                          <a:cs typeface="Calibri"/>
                        </a:rPr>
                        <a:t>margin</a:t>
                      </a:r>
                      <a:endParaRPr sz="1200">
                        <a:latin typeface="Calibri"/>
                        <a:cs typeface="Calibri"/>
                      </a:endParaRPr>
                    </a:p>
                  </a:txBody>
                  <a:tcPr marL="0" marR="0" marB="0" marT="101600">
                    <a:lnL w="6350">
                      <a:solidFill>
                        <a:srgbClr val="C8D7E3"/>
                      </a:solidFill>
                      <a:prstDash val="solid"/>
                    </a:lnL>
                    <a:lnR w="6350">
                      <a:solidFill>
                        <a:srgbClr val="C8D7E3"/>
                      </a:solidFill>
                      <a:prstDash val="solid"/>
                    </a:lnR>
                    <a:lnT w="6350">
                      <a:solidFill>
                        <a:srgbClr val="C8D7E3"/>
                      </a:solidFill>
                      <a:prstDash val="solid"/>
                    </a:lnT>
                    <a:lnB w="6350">
                      <a:solidFill>
                        <a:srgbClr val="C8D7E3"/>
                      </a:solidFill>
                      <a:prstDash val="solid"/>
                    </a:lnB>
                    <a:solidFill>
                      <a:srgbClr val="EAF0F7"/>
                    </a:solidFill>
                  </a:tcPr>
                </a:tc>
              </a:tr>
            </a:tbl>
          </a:graphicData>
        </a:graphic>
      </p:graphicFrame>
      <p:sp>
        <p:nvSpPr>
          <p:cNvPr id="25" name="object 25"/>
          <p:cNvSpPr txBox="1"/>
          <p:nvPr/>
        </p:nvSpPr>
        <p:spPr>
          <a:xfrm>
            <a:off x="554227" y="5922975"/>
            <a:ext cx="6777990" cy="193675"/>
          </a:xfrm>
          <a:prstGeom prst="rect">
            <a:avLst/>
          </a:prstGeom>
        </p:spPr>
        <p:txBody>
          <a:bodyPr wrap="square" lIns="0" tIns="12700" rIns="0" bIns="0" rtlCol="0" vert="horz">
            <a:spAutoFit/>
          </a:bodyPr>
          <a:lstStyle/>
          <a:p>
            <a:pPr marL="12700">
              <a:lnSpc>
                <a:spcPct val="100000"/>
              </a:lnSpc>
              <a:spcBef>
                <a:spcPts val="100"/>
              </a:spcBef>
            </a:pPr>
            <a:r>
              <a:rPr dirty="0" sz="1100" i="1">
                <a:solidFill>
                  <a:srgbClr val="798794"/>
                </a:solidFill>
                <a:latin typeface="Calibri"/>
                <a:cs typeface="Calibri"/>
              </a:rPr>
              <a:t>Capital outlay funded by the Authority is $933,745, separate from the grant-funded capital program above.</a:t>
            </a:r>
            <a:r>
              <a:rPr dirty="0" sz="1100" spc="-35" i="1">
                <a:solidFill>
                  <a:srgbClr val="798794"/>
                </a:solidFill>
                <a:latin typeface="Calibri"/>
                <a:cs typeface="Calibri"/>
              </a:rPr>
              <a:t/>
            </a:r>
            <a:r>
              <a:rPr dirty="0" sz="1100" i="1">
                <a:solidFill>
                  <a:srgbClr val="798794"/>
                </a:solidFill>
                <a:latin typeface="Calibri"/>
                <a:cs typeface="Calibri"/>
              </a:rPr>
              <a:t/>
            </a:r>
            <a:r>
              <a:rPr dirty="0" sz="1100" spc="-25" i="1">
                <a:solidFill>
                  <a:srgbClr val="798794"/>
                </a:solidFill>
                <a:latin typeface="Calibri"/>
                <a:cs typeface="Calibri"/>
              </a:rPr>
              <a:t/>
            </a:r>
            <a:r>
              <a:rPr dirty="0" sz="1100" i="1">
                <a:solidFill>
                  <a:srgbClr val="798794"/>
                </a:solidFill>
                <a:latin typeface="Calibri"/>
                <a:cs typeface="Calibri"/>
              </a:rPr>
              <a:t/>
            </a:r>
            <a:r>
              <a:rPr dirty="0" sz="1100" spc="-15" i="1">
                <a:solidFill>
                  <a:srgbClr val="798794"/>
                </a:solidFill>
                <a:latin typeface="Calibri"/>
                <a:cs typeface="Calibri"/>
              </a:rPr>
              <a:t/>
            </a:r>
            <a:r>
              <a:rPr dirty="0" sz="1100" i="1">
                <a:solidFill>
                  <a:srgbClr val="798794"/>
                </a:solidFill>
                <a:latin typeface="Calibri"/>
                <a:cs typeface="Calibri"/>
              </a:rPr>
              <a:t/>
            </a:r>
            <a:r>
              <a:rPr dirty="0" sz="1100" spc="-15" i="1">
                <a:solidFill>
                  <a:srgbClr val="798794"/>
                </a:solidFill>
                <a:latin typeface="Calibri"/>
                <a:cs typeface="Calibri"/>
              </a:rPr>
              <a:t/>
            </a:r>
            <a:r>
              <a:rPr dirty="0" sz="1100" spc="-10" i="1">
                <a:solidFill>
                  <a:srgbClr val="798794"/>
                </a:solidFill>
                <a:latin typeface="Calibri"/>
                <a:cs typeface="Calibri"/>
              </a:rPr>
              <a:t/>
            </a:r>
            <a:r>
              <a:rPr dirty="0" sz="1100" spc="-50" i="1">
                <a:solidFill>
                  <a:srgbClr val="798794"/>
                </a:solidFill>
                <a:latin typeface="Calibri"/>
                <a:cs typeface="Calibri"/>
              </a:rPr>
              <a:t/>
            </a:r>
            <a:r>
              <a:rPr dirty="0" sz="1100" i="1">
                <a:solidFill>
                  <a:srgbClr val="798794"/>
                </a:solidFill>
                <a:latin typeface="Calibri"/>
                <a:cs typeface="Calibri"/>
              </a:rPr>
              <a:t/>
            </a:r>
            <a:r>
              <a:rPr dirty="0" sz="1100" spc="-10" i="1">
                <a:solidFill>
                  <a:srgbClr val="798794"/>
                </a:solidFill>
                <a:latin typeface="Calibri"/>
                <a:cs typeface="Calibri"/>
              </a:rPr>
              <a:t/>
            </a:r>
            <a:r>
              <a:rPr dirty="0" sz="1100" i="1">
                <a:solidFill>
                  <a:srgbClr val="798794"/>
                </a:solidFill>
                <a:latin typeface="Calibri"/>
                <a:cs typeface="Calibri"/>
              </a:rPr>
              <a:t/>
            </a:r>
            <a:r>
              <a:rPr dirty="0" sz="1100" spc="-25" i="1">
                <a:solidFill>
                  <a:srgbClr val="798794"/>
                </a:solidFill>
                <a:latin typeface="Calibri"/>
                <a:cs typeface="Calibri"/>
              </a:rPr>
              <a:t/>
            </a:r>
            <a:r>
              <a:rPr dirty="0" sz="1100" i="1">
                <a:solidFill>
                  <a:srgbClr val="798794"/>
                </a:solidFill>
                <a:latin typeface="Calibri"/>
                <a:cs typeface="Calibri"/>
              </a:rPr>
              <a:t/>
            </a:r>
            <a:r>
              <a:rPr dirty="0" sz="1100" spc="-10" i="1">
                <a:solidFill>
                  <a:srgbClr val="798794"/>
                </a:solidFill>
                <a:latin typeface="Calibri"/>
                <a:cs typeface="Calibri"/>
              </a:rPr>
              <a:t/>
            </a:r>
            <a:r>
              <a:rPr dirty="0" sz="1100" i="1">
                <a:solidFill>
                  <a:srgbClr val="798794"/>
                </a:solidFill>
                <a:latin typeface="Calibri"/>
                <a:cs typeface="Calibri"/>
              </a:rPr>
              <a:t/>
            </a:r>
            <a:r>
              <a:rPr dirty="0" sz="1100" spc="-10" i="1">
                <a:solidFill>
                  <a:srgbClr val="798794"/>
                </a:solidFill>
                <a:latin typeface="Calibri"/>
                <a:cs typeface="Calibri"/>
              </a:rPr>
              <a:t/>
            </a:r>
            <a:r>
              <a:rPr dirty="0" sz="1100" i="1">
                <a:solidFill>
                  <a:srgbClr val="798794"/>
                </a:solidFill>
                <a:latin typeface="Calibri"/>
                <a:cs typeface="Calibri"/>
              </a:rPr>
              <a:t/>
            </a:r>
            <a:r>
              <a:rPr dirty="0" sz="1100" spc="-35" i="1">
                <a:solidFill>
                  <a:srgbClr val="798794"/>
                </a:solidFill>
                <a:latin typeface="Calibri"/>
                <a:cs typeface="Calibri"/>
              </a:rPr>
              <a:t/>
            </a:r>
            <a:r>
              <a:rPr dirty="0" sz="1100" i="1">
                <a:solidFill>
                  <a:srgbClr val="798794"/>
                </a:solidFill>
                <a:latin typeface="Calibri"/>
                <a:cs typeface="Calibri"/>
              </a:rPr>
              <a:t/>
            </a:r>
            <a:r>
              <a:rPr dirty="0" sz="1100" spc="-10" i="1">
                <a:solidFill>
                  <a:srgbClr val="798794"/>
                </a:solidFill>
                <a:latin typeface="Calibri"/>
                <a:cs typeface="Calibri"/>
              </a:rPr>
              <a:t/>
            </a:r>
            <a:r>
              <a:rPr dirty="0" sz="1100" i="1">
                <a:solidFill>
                  <a:srgbClr val="798794"/>
                </a:solidFill>
                <a:latin typeface="Calibri"/>
                <a:cs typeface="Calibri"/>
              </a:rPr>
              <a:t/>
            </a:r>
            <a:r>
              <a:rPr dirty="0" sz="1100" spc="-25" i="1">
                <a:solidFill>
                  <a:srgbClr val="798794"/>
                </a:solidFill>
                <a:latin typeface="Calibri"/>
                <a:cs typeface="Calibri"/>
              </a:rPr>
              <a:t/>
            </a:r>
            <a:r>
              <a:rPr dirty="0" sz="1100" i="1">
                <a:solidFill>
                  <a:srgbClr val="798794"/>
                </a:solidFill>
                <a:latin typeface="Calibri"/>
                <a:cs typeface="Calibri"/>
              </a:rPr>
              <a:t/>
            </a:r>
            <a:r>
              <a:rPr dirty="0" sz="1100" spc="-25" i="1">
                <a:solidFill>
                  <a:srgbClr val="798794"/>
                </a:solidFill>
                <a:latin typeface="Calibri"/>
                <a:cs typeface="Calibri"/>
              </a:rPr>
              <a:t/>
            </a:r>
            <a:r>
              <a:rPr dirty="0" sz="1100" i="1">
                <a:solidFill>
                  <a:srgbClr val="798794"/>
                </a:solidFill>
                <a:latin typeface="Calibri"/>
                <a:cs typeface="Calibri"/>
              </a:rPr>
              <a:t/>
            </a:r>
            <a:r>
              <a:rPr dirty="0" sz="1100" spc="-15" i="1">
                <a:solidFill>
                  <a:srgbClr val="798794"/>
                </a:solidFill>
                <a:latin typeface="Calibri"/>
                <a:cs typeface="Calibri"/>
              </a:rPr>
              <a:t/>
            </a:r>
            <a:r>
              <a:rPr dirty="0" sz="1100" spc="-10" i="1">
                <a:solidFill>
                  <a:srgbClr val="798794"/>
                </a:solidFill>
                <a:latin typeface="Calibri"/>
                <a:cs typeface="Calibri"/>
              </a:rPr>
              <a:t/>
            </a:r>
            <a:r>
              <a:rPr dirty="0" sz="1100" spc="-40" i="1">
                <a:solidFill>
                  <a:srgbClr val="798794"/>
                </a:solidFill>
                <a:latin typeface="Calibri"/>
                <a:cs typeface="Calibri"/>
              </a:rPr>
              <a:t/>
            </a:r>
            <a:r>
              <a:rPr dirty="0" sz="1100" spc="-10" i="1">
                <a:solidFill>
                  <a:srgbClr val="798794"/>
                </a:solidFill>
                <a:latin typeface="Calibri"/>
                <a:cs typeface="Calibri"/>
              </a:rPr>
              <a:t/>
            </a:r>
            <a:endParaRPr sz="1100">
              <a:latin typeface="Calibri"/>
              <a:cs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40080" y="7315200"/>
            <a:ext cx="8778240" cy="0"/>
          </a:xfrm>
          <a:custGeom>
            <a:avLst/>
            <a:gdLst/>
            <a:ahLst/>
            <a:cxnLst/>
            <a:rect l="l" t="t" r="r" b="b"/>
            <a:pathLst>
              <a:path w="8778240" h="0">
                <a:moveTo>
                  <a:pt x="0" y="0"/>
                </a:moveTo>
                <a:lnTo>
                  <a:pt x="8778240" y="0"/>
                </a:lnTo>
              </a:path>
            </a:pathLst>
          </a:custGeom>
          <a:ln w="7620">
            <a:solidFill>
              <a:srgbClr val="C6CFDA"/>
            </a:solidFill>
          </a:ln>
        </p:spPr>
        <p:txBody>
          <a:bodyPr wrap="square" lIns="0" tIns="0" rIns="0" bIns="0" rtlCol="0"/>
          <a:lstStyle/>
          <a:p/>
        </p:txBody>
      </p:sp>
      <p:sp>
        <p:nvSpPr>
          <p:cNvPr id="3" name="object 3"/>
          <p:cNvSpPr txBox="1"/>
          <p:nvPr/>
        </p:nvSpPr>
        <p:spPr>
          <a:xfrm>
            <a:off x="2642819" y="7347204"/>
            <a:ext cx="4773295" cy="147320"/>
          </a:xfrm>
          <a:prstGeom prst="rect">
            <a:avLst/>
          </a:prstGeom>
        </p:spPr>
        <p:txBody>
          <a:bodyPr wrap="square" lIns="0" tIns="12700" rIns="0" bIns="0" rtlCol="0" vert="horz">
            <a:spAutoFit/>
          </a:bodyPr>
          <a:lstStyle/>
          <a:p>
            <a:pPr marL="12700">
              <a:lnSpc>
                <a:spcPct val="100000"/>
              </a:lnSpc>
              <a:spcBef>
                <a:spcPts val="100"/>
              </a:spcBef>
            </a:pPr>
            <a:r>
              <a:rPr dirty="0" sz="800">
                <a:solidFill>
                  <a:srgbClr val="595959"/>
                </a:solidFill>
                <a:latin typeface="Arial"/>
                <a:cs typeface="Arial"/>
              </a:rPr>
              <a:t>St. Augustine – St. Johns County Airport Authority • FY 26/27 Budget - Final • September 15, 2026</a:t>
            </a:r>
            <a:r>
              <a:rPr dirty="0" sz="800" spc="-15">
                <a:solidFill>
                  <a:srgbClr val="595959"/>
                </a:solidFill>
                <a:latin typeface="Arial"/>
                <a:cs typeface="Arial"/>
              </a:rPr>
              <a:t/>
            </a:r>
            <a:r>
              <a:rPr dirty="0" sz="800">
                <a:solidFill>
                  <a:srgbClr val="595959"/>
                </a:solidFill>
                <a:latin typeface="Arial"/>
                <a:cs typeface="Arial"/>
              </a:rPr>
              <a:t/>
            </a:r>
            <a:r>
              <a:rPr dirty="0" sz="800" spc="-15">
                <a:solidFill>
                  <a:srgbClr val="595959"/>
                </a:solidFill>
                <a:latin typeface="Arial"/>
                <a:cs typeface="Arial"/>
              </a:rPr>
              <a:t/>
            </a:r>
            <a:r>
              <a:rPr dirty="0" sz="800">
                <a:solidFill>
                  <a:srgbClr val="595959"/>
                </a:solidFill>
                <a:latin typeface="Arial"/>
                <a:cs typeface="Arial"/>
              </a:rPr>
              <a:t/>
            </a:r>
            <a:r>
              <a:rPr dirty="0" sz="800" spc="-15">
                <a:solidFill>
                  <a:srgbClr val="595959"/>
                </a:solidFill>
                <a:latin typeface="Arial"/>
                <a:cs typeface="Arial"/>
              </a:rPr>
              <a:t/>
            </a:r>
            <a:r>
              <a:rPr dirty="0" sz="800">
                <a:solidFill>
                  <a:srgbClr val="595959"/>
                </a:solidFill>
                <a:latin typeface="Arial"/>
                <a:cs typeface="Arial"/>
              </a:rPr>
              <a:t/>
            </a:r>
            <a:r>
              <a:rPr dirty="0" sz="800" spc="-15">
                <a:solidFill>
                  <a:srgbClr val="595959"/>
                </a:solidFill>
                <a:latin typeface="Arial"/>
                <a:cs typeface="Arial"/>
              </a:rPr>
              <a:t/>
            </a:r>
            <a:r>
              <a:rPr dirty="0" sz="800">
                <a:solidFill>
                  <a:srgbClr val="595959"/>
                </a:solidFill>
                <a:latin typeface="Arial"/>
                <a:cs typeface="Arial"/>
              </a:rPr>
              <a:t/>
            </a:r>
            <a:r>
              <a:rPr dirty="0" sz="800" spc="-15">
                <a:solidFill>
                  <a:srgbClr val="595959"/>
                </a:solidFill>
                <a:latin typeface="Arial"/>
                <a:cs typeface="Arial"/>
              </a:rPr>
              <a:t/>
            </a:r>
            <a:r>
              <a:rPr dirty="0" sz="800">
                <a:solidFill>
                  <a:srgbClr val="595959"/>
                </a:solidFill>
                <a:latin typeface="Arial"/>
                <a:cs typeface="Arial"/>
              </a:rPr>
              <a:t/>
            </a:r>
            <a:r>
              <a:rPr dirty="0" sz="800" spc="-15">
                <a:solidFill>
                  <a:srgbClr val="595959"/>
                </a:solidFill>
                <a:latin typeface="Arial"/>
                <a:cs typeface="Arial"/>
              </a:rPr>
              <a:t/>
            </a:r>
            <a:r>
              <a:rPr dirty="0" sz="800">
                <a:solidFill>
                  <a:srgbClr val="595959"/>
                </a:solidFill>
                <a:latin typeface="Arial"/>
                <a:cs typeface="Arial"/>
              </a:rPr>
              <a:t/>
            </a:r>
            <a:r>
              <a:rPr dirty="0" sz="800" spc="-15">
                <a:solidFill>
                  <a:srgbClr val="595959"/>
                </a:solidFill>
                <a:latin typeface="Arial"/>
                <a:cs typeface="Arial"/>
              </a:rPr>
              <a:t/>
            </a:r>
            <a:r>
              <a:rPr dirty="0" sz="800">
                <a:solidFill>
                  <a:srgbClr val="595959"/>
                </a:solidFill>
                <a:latin typeface="Arial"/>
                <a:cs typeface="Arial"/>
              </a:rPr>
              <a:t/>
            </a:r>
            <a:r>
              <a:rPr dirty="0" sz="800" spc="405">
                <a:solidFill>
                  <a:srgbClr val="595959"/>
                </a:solidFill>
                <a:latin typeface="Arial"/>
                <a:cs typeface="Arial"/>
              </a:rPr>
              <a:t/>
            </a:r>
            <a:r>
              <a:rPr dirty="0" sz="800">
                <a:solidFill>
                  <a:srgbClr val="595959"/>
                </a:solidFill>
                <a:latin typeface="Arial"/>
                <a:cs typeface="Arial"/>
              </a:rPr>
              <a:t/>
            </a:r>
            <a:r>
              <a:rPr dirty="0" sz="800" spc="405">
                <a:solidFill>
                  <a:srgbClr val="595959"/>
                </a:solidFill>
                <a:latin typeface="Arial"/>
                <a:cs typeface="Arial"/>
              </a:rPr>
              <a:t/>
            </a:r>
            <a:r>
              <a:rPr dirty="0" sz="800">
                <a:solidFill>
                  <a:srgbClr val="595959"/>
                </a:solidFill>
                <a:latin typeface="Arial"/>
                <a:cs typeface="Arial"/>
              </a:rPr>
              <a:t/>
            </a:r>
            <a:r>
              <a:rPr dirty="0" sz="800" spc="-10">
                <a:solidFill>
                  <a:srgbClr val="595959"/>
                </a:solidFill>
                <a:latin typeface="Arial"/>
                <a:cs typeface="Arial"/>
              </a:rPr>
              <a:t/>
            </a:r>
            <a:r>
              <a:rPr dirty="0" sz="800">
                <a:solidFill>
                  <a:srgbClr val="595959"/>
                </a:solidFill>
                <a:latin typeface="Arial"/>
                <a:cs typeface="Arial"/>
              </a:rPr>
              <a:t/>
            </a:r>
            <a:r>
              <a:rPr dirty="0" sz="800" spc="-15">
                <a:solidFill>
                  <a:srgbClr val="595959"/>
                </a:solidFill>
                <a:latin typeface="Arial"/>
                <a:cs typeface="Arial"/>
              </a:rPr>
              <a:t/>
            </a:r>
            <a:r>
              <a:rPr dirty="0" sz="800">
                <a:solidFill>
                  <a:srgbClr val="595959"/>
                </a:solidFill>
                <a:latin typeface="Arial"/>
                <a:cs typeface="Arial"/>
              </a:rPr>
              <a:t/>
            </a:r>
            <a:r>
              <a:rPr dirty="0" sz="800" spc="-15">
                <a:solidFill>
                  <a:srgbClr val="595959"/>
                </a:solidFill>
                <a:latin typeface="Arial"/>
                <a:cs typeface="Arial"/>
              </a:rPr>
              <a:t/>
            </a:r>
            <a:r>
              <a:rPr dirty="0" sz="800">
                <a:solidFill>
                  <a:srgbClr val="595959"/>
                </a:solidFill>
                <a:latin typeface="Arial"/>
                <a:cs typeface="Arial"/>
              </a:rPr>
              <a:t/>
            </a:r>
            <a:r>
              <a:rPr dirty="0" sz="800" spc="405">
                <a:solidFill>
                  <a:srgbClr val="595959"/>
                </a:solidFill>
                <a:latin typeface="Arial"/>
                <a:cs typeface="Arial"/>
              </a:rPr>
              <a:t/>
            </a:r>
            <a:r>
              <a:rPr dirty="0" sz="800">
                <a:solidFill>
                  <a:srgbClr val="595959"/>
                </a:solidFill>
                <a:latin typeface="Arial"/>
                <a:cs typeface="Arial"/>
              </a:rPr>
              <a:t/>
            </a:r>
            <a:r>
              <a:rPr dirty="0" sz="800" spc="405">
                <a:solidFill>
                  <a:srgbClr val="595959"/>
                </a:solidFill>
                <a:latin typeface="Arial"/>
                <a:cs typeface="Arial"/>
              </a:rPr>
              <a:t/>
            </a:r>
            <a:r>
              <a:rPr dirty="0" sz="800">
                <a:solidFill>
                  <a:srgbClr val="595959"/>
                </a:solidFill>
                <a:latin typeface="Arial"/>
                <a:cs typeface="Arial"/>
              </a:rPr>
              <a:t/>
            </a:r>
            <a:r>
              <a:rPr dirty="0" sz="800" spc="-15">
                <a:solidFill>
                  <a:srgbClr val="595959"/>
                </a:solidFill>
                <a:latin typeface="Arial"/>
                <a:cs typeface="Arial"/>
              </a:rPr>
              <a:t/>
            </a:r>
            <a:r>
              <a:rPr dirty="0" sz="800">
                <a:solidFill>
                  <a:srgbClr val="595959"/>
                </a:solidFill>
                <a:latin typeface="Arial"/>
                <a:cs typeface="Arial"/>
              </a:rPr>
              <a:t/>
            </a:r>
            <a:r>
              <a:rPr dirty="0" sz="800" spc="-15">
                <a:solidFill>
                  <a:srgbClr val="595959"/>
                </a:solidFill>
                <a:latin typeface="Arial"/>
                <a:cs typeface="Arial"/>
              </a:rPr>
              <a:t/>
            </a:r>
            <a:r>
              <a:rPr dirty="0" sz="800" spc="-20">
                <a:solidFill>
                  <a:srgbClr val="595959"/>
                </a:solidFill>
                <a:latin typeface="Arial"/>
                <a:cs typeface="Arial"/>
              </a:rPr>
              <a:t/>
            </a:r>
            <a:endParaRPr sz="800">
              <a:latin typeface="Arial"/>
              <a:cs typeface="Arial"/>
            </a:endParaRPr>
          </a:p>
        </p:txBody>
      </p:sp>
      <p:pic>
        <p:nvPicPr>
          <p:cNvPr id="4" name="object 4"/>
          <p:cNvPicPr/>
          <p:nvPr/>
        </p:nvPicPr>
        <p:blipFill>
          <a:blip r:embed="rId2" cstate="print"/>
          <a:stretch>
            <a:fillRect/>
          </a:stretch>
        </p:blipFill>
        <p:spPr>
          <a:xfrm>
            <a:off x="188741" y="485921"/>
            <a:ext cx="1360463" cy="660590"/>
          </a:xfrm>
          <a:prstGeom prst="rect">
            <a:avLst/>
          </a:prstGeom>
        </p:spPr>
      </p:pic>
      <p:sp>
        <p:nvSpPr>
          <p:cNvPr id="5" name="object 5"/>
          <p:cNvSpPr txBox="1"/>
          <p:nvPr/>
        </p:nvSpPr>
        <p:spPr>
          <a:xfrm>
            <a:off x="3020907" y="517473"/>
            <a:ext cx="4016375" cy="596900"/>
          </a:xfrm>
          <a:prstGeom prst="rect">
            <a:avLst/>
          </a:prstGeom>
        </p:spPr>
        <p:txBody>
          <a:bodyPr wrap="square" lIns="0" tIns="12700" rIns="0" bIns="0" rtlCol="0" vert="horz">
            <a:spAutoFit/>
          </a:bodyPr>
          <a:lstStyle/>
          <a:p>
            <a:pPr algn="ctr">
              <a:lnSpc>
                <a:spcPct val="100000"/>
              </a:lnSpc>
              <a:spcBef>
                <a:spcPts val="100"/>
              </a:spcBef>
            </a:pPr>
            <a:r>
              <a:rPr dirty="0" sz="1350" b="1">
                <a:solidFill>
                  <a:srgbClr val="1A1A1A"/>
                </a:solidFill>
                <a:latin typeface="Arial"/>
                <a:cs typeface="Arial"/>
              </a:rPr>
              <a:t>St.</a:t>
            </a:r>
            <a:r>
              <a:rPr dirty="0" sz="1350" spc="-10" b="1">
                <a:solidFill>
                  <a:srgbClr val="1A1A1A"/>
                </a:solidFill>
                <a:latin typeface="Arial"/>
                <a:cs typeface="Arial"/>
              </a:rPr>
              <a:t> </a:t>
            </a:r>
            <a:r>
              <a:rPr dirty="0" sz="1350" b="1">
                <a:solidFill>
                  <a:srgbClr val="1A1A1A"/>
                </a:solidFill>
                <a:latin typeface="Arial"/>
                <a:cs typeface="Arial"/>
              </a:rPr>
              <a:t>Augustine</a:t>
            </a:r>
            <a:r>
              <a:rPr dirty="0" sz="1350" spc="-10" b="1">
                <a:solidFill>
                  <a:srgbClr val="1A1A1A"/>
                </a:solidFill>
                <a:latin typeface="Arial"/>
                <a:cs typeface="Arial"/>
              </a:rPr>
              <a:t> </a:t>
            </a:r>
            <a:r>
              <a:rPr dirty="0" sz="1350" b="1">
                <a:solidFill>
                  <a:srgbClr val="1A1A1A"/>
                </a:solidFill>
                <a:latin typeface="Arial"/>
                <a:cs typeface="Arial"/>
              </a:rPr>
              <a:t>St.</a:t>
            </a:r>
            <a:r>
              <a:rPr dirty="0" sz="1350" spc="-5" b="1">
                <a:solidFill>
                  <a:srgbClr val="1A1A1A"/>
                </a:solidFill>
                <a:latin typeface="Arial"/>
                <a:cs typeface="Arial"/>
              </a:rPr>
              <a:t> </a:t>
            </a:r>
            <a:r>
              <a:rPr dirty="0" sz="1350" b="1">
                <a:solidFill>
                  <a:srgbClr val="1A1A1A"/>
                </a:solidFill>
                <a:latin typeface="Arial"/>
                <a:cs typeface="Arial"/>
              </a:rPr>
              <a:t>Johns</a:t>
            </a:r>
            <a:r>
              <a:rPr dirty="0" sz="1350" spc="-10" b="1">
                <a:solidFill>
                  <a:srgbClr val="1A1A1A"/>
                </a:solidFill>
                <a:latin typeface="Arial"/>
                <a:cs typeface="Arial"/>
              </a:rPr>
              <a:t> </a:t>
            </a:r>
            <a:r>
              <a:rPr dirty="0" sz="1350" b="1">
                <a:solidFill>
                  <a:srgbClr val="1A1A1A"/>
                </a:solidFill>
                <a:latin typeface="Arial"/>
                <a:cs typeface="Arial"/>
              </a:rPr>
              <a:t>County</a:t>
            </a:r>
            <a:r>
              <a:rPr dirty="0" sz="1350" spc="-5" b="1">
                <a:solidFill>
                  <a:srgbClr val="1A1A1A"/>
                </a:solidFill>
                <a:latin typeface="Arial"/>
                <a:cs typeface="Arial"/>
              </a:rPr>
              <a:t> </a:t>
            </a:r>
            <a:r>
              <a:rPr dirty="0" sz="1350" b="1">
                <a:solidFill>
                  <a:srgbClr val="1A1A1A"/>
                </a:solidFill>
                <a:latin typeface="Arial"/>
                <a:cs typeface="Arial"/>
              </a:rPr>
              <a:t>Airport</a:t>
            </a:r>
            <a:r>
              <a:rPr dirty="0" sz="1350" spc="-10" b="1">
                <a:solidFill>
                  <a:srgbClr val="1A1A1A"/>
                </a:solidFill>
                <a:latin typeface="Arial"/>
                <a:cs typeface="Arial"/>
              </a:rPr>
              <a:t> Authority</a:t>
            </a:r>
            <a:endParaRPr sz="1350">
              <a:latin typeface="Arial"/>
              <a:cs typeface="Arial"/>
            </a:endParaRPr>
          </a:p>
          <a:p>
            <a:pPr algn="ctr" marL="1042669" marR="1034415">
              <a:lnSpc>
                <a:spcPct val="100000"/>
              </a:lnSpc>
            </a:pPr>
            <a:r>
              <a:rPr dirty="0" sz="1200" b="1">
                <a:solidFill>
                  <a:srgbClr val="1A1A1A"/>
                </a:solidFill>
                <a:latin typeface="Arial"/>
                <a:cs typeface="Arial"/>
              </a:rPr>
              <a:t>FY 26/27 Budget - Final September 15, 2026</a:t>
            </a:r>
            <a:r>
              <a:rPr dirty="0" sz="1200" spc="-25" b="1">
                <a:solidFill>
                  <a:srgbClr val="1A1A1A"/>
                </a:solidFill>
                <a:latin typeface="Arial"/>
                <a:cs typeface="Arial"/>
              </a:rPr>
              <a:t/>
            </a:r>
            <a:r>
              <a:rPr dirty="0" sz="1200" b="1">
                <a:solidFill>
                  <a:srgbClr val="1A1A1A"/>
                </a:solidFill>
                <a:latin typeface="Arial"/>
                <a:cs typeface="Arial"/>
              </a:rPr>
              <a:t/>
            </a:r>
            <a:r>
              <a:rPr dirty="0" sz="1200" spc="-25" b="1">
                <a:solidFill>
                  <a:srgbClr val="1A1A1A"/>
                </a:solidFill>
                <a:latin typeface="Arial"/>
                <a:cs typeface="Arial"/>
              </a:rPr>
              <a:t/>
            </a:r>
            <a:r>
              <a:rPr dirty="0" sz="1200" b="1">
                <a:solidFill>
                  <a:srgbClr val="1A1A1A"/>
                </a:solidFill>
                <a:latin typeface="Arial"/>
                <a:cs typeface="Arial"/>
              </a:rPr>
              <a:t/>
            </a:r>
            <a:r>
              <a:rPr dirty="0" sz="1200" spc="-25" b="1">
                <a:solidFill>
                  <a:srgbClr val="1A1A1A"/>
                </a:solidFill>
                <a:latin typeface="Arial"/>
                <a:cs typeface="Arial"/>
              </a:rPr>
              <a:t/>
            </a:r>
            <a:r>
              <a:rPr dirty="0" sz="1200" spc="-10" b="1">
                <a:solidFill>
                  <a:srgbClr val="1A1A1A"/>
                </a:solidFill>
                <a:latin typeface="Arial"/>
                <a:cs typeface="Arial"/>
              </a:rPr>
              <a:t/>
            </a:r>
            <a:r>
              <a:rPr dirty="0" sz="1200" b="1">
                <a:solidFill>
                  <a:srgbClr val="1A1A1A"/>
                </a:solidFill>
                <a:latin typeface="Arial"/>
                <a:cs typeface="Arial"/>
              </a:rPr>
              <a:t/>
            </a:r>
            <a:r>
              <a:rPr dirty="0" sz="1200" spc="-20" b="1">
                <a:solidFill>
                  <a:srgbClr val="1A1A1A"/>
                </a:solidFill>
                <a:latin typeface="Arial"/>
                <a:cs typeface="Arial"/>
              </a:rPr>
              <a:t/>
            </a:r>
            <a:endParaRPr sz="1200">
              <a:latin typeface="Arial"/>
              <a:cs typeface="Arial"/>
            </a:endParaRPr>
          </a:p>
        </p:txBody>
      </p:sp>
      <p:sp>
        <p:nvSpPr>
          <p:cNvPr id="6" name="object 6"/>
          <p:cNvSpPr/>
          <p:nvPr/>
        </p:nvSpPr>
        <p:spPr>
          <a:xfrm>
            <a:off x="716280" y="1318157"/>
            <a:ext cx="8625840" cy="0"/>
          </a:xfrm>
          <a:custGeom>
            <a:avLst/>
            <a:gdLst/>
            <a:ahLst/>
            <a:cxnLst/>
            <a:rect l="l" t="t" r="r" b="b"/>
            <a:pathLst>
              <a:path w="8625840" h="0">
                <a:moveTo>
                  <a:pt x="0" y="0"/>
                </a:moveTo>
                <a:lnTo>
                  <a:pt x="8625840" y="0"/>
                </a:lnTo>
              </a:path>
            </a:pathLst>
          </a:custGeom>
          <a:ln w="13970">
            <a:solidFill>
              <a:srgbClr val="11263A"/>
            </a:solidFill>
          </a:ln>
        </p:spPr>
        <p:txBody>
          <a:bodyPr wrap="square" lIns="0" tIns="0" rIns="0" bIns="0" rtlCol="0"/>
          <a:lstStyle/>
          <a:p/>
        </p:txBody>
      </p:sp>
      <p:graphicFrame>
        <p:nvGraphicFramePr>
          <p:cNvPr id="7" name="object 7"/>
          <p:cNvGraphicFramePr>
            <a:graphicFrameLocks noGrp="1"/>
          </p:cNvGraphicFramePr>
          <p:nvPr/>
        </p:nvGraphicFramePr>
        <p:xfrm>
          <a:off x="709930" y="1480782"/>
          <a:ext cx="8784590" cy="5351780"/>
        </p:xfrm>
        <a:graphic>
          <a:graphicData uri="http://schemas.openxmlformats.org/drawingml/2006/table">
            <a:tbl>
              <a:tblPr firstRow="1" bandRow="1">
                <a:tableStyleId>{2D5ABB26-0587-4C30-8999-92F81FD0307C}</a:tableStyleId>
              </a:tblPr>
              <a:tblGrid>
                <a:gridCol w="2399030"/>
                <a:gridCol w="1167130"/>
                <a:gridCol w="951230"/>
                <a:gridCol w="1097914"/>
                <a:gridCol w="989964"/>
                <a:gridCol w="1087120"/>
                <a:gridCol w="1015365"/>
              </a:tblGrid>
              <a:tr h="446405">
                <a:tc>
                  <a:txBody>
                    <a:bodyPr/>
                    <a:lstStyle/>
                    <a:p>
                      <a:pPr>
                        <a:lnSpc>
                          <a:spcPct val="100000"/>
                        </a:lnSpc>
                      </a:pPr>
                      <a:endParaRPr sz="800">
                        <a:latin typeface="Times New Roman"/>
                        <a:cs typeface="Times New Roman"/>
                      </a:endParaRPr>
                    </a:p>
                  </a:txBody>
                  <a:tcPr marL="0" marR="0" marB="0" marT="0"/>
                </a:tc>
                <a:tc>
                  <a:txBody>
                    <a:bodyPr/>
                    <a:lstStyle/>
                    <a:p>
                      <a:pPr algn="ctr" marR="107314">
                        <a:lnSpc>
                          <a:spcPts val="1010"/>
                        </a:lnSpc>
                        <a:spcBef>
                          <a:spcPts val="420"/>
                        </a:spcBef>
                      </a:pPr>
                      <a:r>
                        <a:rPr dirty="0" sz="850" b="1">
                          <a:solidFill>
                            <a:srgbClr val="1A1A1A"/>
                          </a:solidFill>
                          <a:latin typeface="Arial"/>
                          <a:cs typeface="Arial"/>
                        </a:rPr>
                        <a:t>FY</a:t>
                      </a:r>
                      <a:r>
                        <a:rPr dirty="0" sz="850" spc="-20" b="1">
                          <a:solidFill>
                            <a:srgbClr val="1A1A1A"/>
                          </a:solidFill>
                          <a:latin typeface="Arial"/>
                          <a:cs typeface="Arial"/>
                        </a:rPr>
                        <a:t> </a:t>
                      </a:r>
                      <a:r>
                        <a:rPr dirty="0" sz="850" b="1">
                          <a:solidFill>
                            <a:srgbClr val="1A1A1A"/>
                          </a:solidFill>
                          <a:latin typeface="Arial"/>
                          <a:cs typeface="Arial"/>
                        </a:rPr>
                        <a:t>25/26</a:t>
                      </a:r>
                      <a:r>
                        <a:rPr dirty="0" sz="850" spc="-15" b="1">
                          <a:solidFill>
                            <a:srgbClr val="1A1A1A"/>
                          </a:solidFill>
                          <a:latin typeface="Arial"/>
                          <a:cs typeface="Arial"/>
                        </a:rPr>
                        <a:t> </a:t>
                      </a:r>
                      <a:r>
                        <a:rPr dirty="0" sz="850" spc="-25" b="1">
                          <a:solidFill>
                            <a:srgbClr val="1A1A1A"/>
                          </a:solidFill>
                          <a:latin typeface="Arial"/>
                          <a:cs typeface="Arial"/>
                        </a:rPr>
                        <a:t>YE</a:t>
                      </a:r>
                      <a:endParaRPr sz="850">
                        <a:latin typeface="Arial"/>
                        <a:cs typeface="Arial"/>
                      </a:endParaRPr>
                    </a:p>
                    <a:p>
                      <a:pPr algn="ctr" marR="107314">
                        <a:lnSpc>
                          <a:spcPts val="1010"/>
                        </a:lnSpc>
                      </a:pPr>
                      <a:r>
                        <a:rPr dirty="0" sz="850" spc="-10" b="1">
                          <a:solidFill>
                            <a:srgbClr val="1A1A1A"/>
                          </a:solidFill>
                          <a:latin typeface="Arial"/>
                          <a:cs typeface="Arial"/>
                        </a:rPr>
                        <a:t>Forecast</a:t>
                      </a:r>
                      <a:endParaRPr sz="850">
                        <a:latin typeface="Arial"/>
                        <a:cs typeface="Arial"/>
                      </a:endParaRPr>
                    </a:p>
                  </a:txBody>
                  <a:tcPr marL="0" marR="0" marB="0" marT="53340">
                    <a:lnB w="12700">
                      <a:solidFill>
                        <a:srgbClr val="1A1A1A"/>
                      </a:solidFill>
                      <a:prstDash val="solid"/>
                    </a:lnB>
                  </a:tcPr>
                </a:tc>
                <a:tc>
                  <a:txBody>
                    <a:bodyPr/>
                    <a:lstStyle/>
                    <a:p>
                      <a:pPr marL="191135">
                        <a:lnSpc>
                          <a:spcPts val="1010"/>
                        </a:lnSpc>
                        <a:spcBef>
                          <a:spcPts val="420"/>
                        </a:spcBef>
                      </a:pPr>
                      <a:r>
                        <a:rPr dirty="0" sz="850" b="1">
                          <a:solidFill>
                            <a:srgbClr val="1A1A1A"/>
                          </a:solidFill>
                          <a:latin typeface="Arial"/>
                          <a:cs typeface="Arial"/>
                        </a:rPr>
                        <a:t>FY</a:t>
                      </a:r>
                      <a:r>
                        <a:rPr dirty="0" sz="850" spc="-15" b="1">
                          <a:solidFill>
                            <a:srgbClr val="1A1A1A"/>
                          </a:solidFill>
                          <a:latin typeface="Arial"/>
                          <a:cs typeface="Arial"/>
                        </a:rPr>
                        <a:t> </a:t>
                      </a:r>
                      <a:r>
                        <a:rPr dirty="0" sz="850" spc="-10" b="1">
                          <a:solidFill>
                            <a:srgbClr val="1A1A1A"/>
                          </a:solidFill>
                          <a:latin typeface="Arial"/>
                          <a:cs typeface="Arial"/>
                        </a:rPr>
                        <a:t>25/26</a:t>
                      </a:r>
                      <a:endParaRPr sz="850">
                        <a:latin typeface="Arial"/>
                        <a:cs typeface="Arial"/>
                      </a:endParaRPr>
                    </a:p>
                    <a:p>
                      <a:pPr marL="224154">
                        <a:lnSpc>
                          <a:spcPts val="1010"/>
                        </a:lnSpc>
                      </a:pPr>
                      <a:r>
                        <a:rPr dirty="0" sz="850" spc="-10" b="1">
                          <a:solidFill>
                            <a:srgbClr val="1A1A1A"/>
                          </a:solidFill>
                          <a:latin typeface="Arial"/>
                          <a:cs typeface="Arial"/>
                        </a:rPr>
                        <a:t>Budget</a:t>
                      </a:r>
                      <a:endParaRPr sz="850">
                        <a:latin typeface="Arial"/>
                        <a:cs typeface="Arial"/>
                      </a:endParaRPr>
                    </a:p>
                  </a:txBody>
                  <a:tcPr marL="0" marR="0" marB="0" marT="53340">
                    <a:lnB w="12700">
                      <a:solidFill>
                        <a:srgbClr val="1A1A1A"/>
                      </a:solidFill>
                      <a:prstDash val="solid"/>
                    </a:lnB>
                  </a:tcPr>
                </a:tc>
                <a:tc>
                  <a:txBody>
                    <a:bodyPr/>
                    <a:lstStyle/>
                    <a:p>
                      <a:pPr marL="285750" marR="159385" indent="-194945">
                        <a:lnSpc>
                          <a:spcPts val="1000"/>
                        </a:lnSpc>
                        <a:spcBef>
                          <a:spcPts val="470"/>
                        </a:spcBef>
                      </a:pPr>
                      <a:r>
                        <a:rPr dirty="0" sz="850" b="1">
                          <a:solidFill>
                            <a:srgbClr val="1A1A1A"/>
                          </a:solidFill>
                          <a:latin typeface="Arial"/>
                          <a:cs typeface="Arial"/>
                        </a:rPr>
                        <a:t>FY</a:t>
                      </a:r>
                      <a:r>
                        <a:rPr dirty="0" sz="850" spc="-20" b="1">
                          <a:solidFill>
                            <a:srgbClr val="1A1A1A"/>
                          </a:solidFill>
                          <a:latin typeface="Arial"/>
                          <a:cs typeface="Arial"/>
                        </a:rPr>
                        <a:t> </a:t>
                      </a:r>
                      <a:r>
                        <a:rPr dirty="0" sz="850" b="1">
                          <a:solidFill>
                            <a:srgbClr val="1A1A1A"/>
                          </a:solidFill>
                          <a:latin typeface="Arial"/>
                          <a:cs typeface="Arial"/>
                        </a:rPr>
                        <a:t>25/26</a:t>
                      </a:r>
                      <a:r>
                        <a:rPr dirty="0" sz="850" spc="-15" b="1">
                          <a:solidFill>
                            <a:srgbClr val="1A1A1A"/>
                          </a:solidFill>
                          <a:latin typeface="Arial"/>
                          <a:cs typeface="Arial"/>
                        </a:rPr>
                        <a:t> </a:t>
                      </a:r>
                      <a:r>
                        <a:rPr dirty="0" sz="850" spc="-10" b="1">
                          <a:solidFill>
                            <a:srgbClr val="1A1A1A"/>
                          </a:solidFill>
                          <a:latin typeface="Arial"/>
                          <a:cs typeface="Arial"/>
                        </a:rPr>
                        <a:t>Budget Variance</a:t>
                      </a:r>
                      <a:endParaRPr sz="850">
                        <a:latin typeface="Arial"/>
                        <a:cs typeface="Arial"/>
                      </a:endParaRPr>
                    </a:p>
                  </a:txBody>
                  <a:tcPr marL="0" marR="0" marB="0" marT="59690">
                    <a:lnB w="12700">
                      <a:solidFill>
                        <a:srgbClr val="1A1A1A"/>
                      </a:solidFill>
                      <a:prstDash val="solid"/>
                    </a:lnB>
                  </a:tcPr>
                </a:tc>
                <a:tc>
                  <a:txBody>
                    <a:bodyPr/>
                    <a:lstStyle/>
                    <a:p>
                      <a:pPr marL="137160">
                        <a:lnSpc>
                          <a:spcPct val="100000"/>
                        </a:lnSpc>
                        <a:spcBef>
                          <a:spcPts val="920"/>
                        </a:spcBef>
                      </a:pPr>
                      <a:r>
                        <a:rPr dirty="0" sz="850" spc="-10" b="1">
                          <a:solidFill>
                            <a:srgbClr val="1A1A1A"/>
                          </a:solidFill>
                          <a:latin typeface="Arial"/>
                          <a:cs typeface="Arial"/>
                        </a:rPr>
                        <a:t>Adjustments</a:t>
                      </a:r>
                      <a:endParaRPr sz="850">
                        <a:latin typeface="Arial"/>
                        <a:cs typeface="Arial"/>
                      </a:endParaRPr>
                    </a:p>
                  </a:txBody>
                  <a:tcPr marL="0" marR="0" marB="0" marT="116840">
                    <a:lnB w="12700">
                      <a:solidFill>
                        <a:srgbClr val="1A1A1A"/>
                      </a:solidFill>
                      <a:prstDash val="solid"/>
                    </a:lnB>
                  </a:tcPr>
                </a:tc>
                <a:tc>
                  <a:txBody>
                    <a:bodyPr/>
                    <a:lstStyle/>
                    <a:p>
                      <a:pPr algn="ctr" marR="27940">
                        <a:lnSpc>
                          <a:spcPts val="1010"/>
                        </a:lnSpc>
                        <a:spcBef>
                          <a:spcPts val="420"/>
                        </a:spcBef>
                      </a:pPr>
                      <a:r>
                        <a:rPr dirty="0" sz="850" b="1">
                          <a:solidFill>
                            <a:srgbClr val="1A1A1A"/>
                          </a:solidFill>
                          <a:latin typeface="Arial"/>
                          <a:cs typeface="Arial"/>
                        </a:rPr>
                        <a:t>FY</a:t>
                      </a:r>
                      <a:r>
                        <a:rPr dirty="0" sz="850" spc="-15" b="1">
                          <a:solidFill>
                            <a:srgbClr val="1A1A1A"/>
                          </a:solidFill>
                          <a:latin typeface="Arial"/>
                          <a:cs typeface="Arial"/>
                        </a:rPr>
                        <a:t> </a:t>
                      </a:r>
                      <a:r>
                        <a:rPr dirty="0" sz="850" spc="-10" b="1">
                          <a:solidFill>
                            <a:srgbClr val="1A1A1A"/>
                          </a:solidFill>
                          <a:latin typeface="Arial"/>
                          <a:cs typeface="Arial"/>
                        </a:rPr>
                        <a:t>26/27</a:t>
                      </a:r>
                      <a:endParaRPr sz="850">
                        <a:latin typeface="Arial"/>
                        <a:cs typeface="Arial"/>
                      </a:endParaRPr>
                    </a:p>
                    <a:p>
                      <a:pPr algn="ctr" marR="27940">
                        <a:lnSpc>
                          <a:spcPts val="1010"/>
                        </a:lnSpc>
                      </a:pPr>
                      <a:r>
                        <a:rPr dirty="0" sz="850" b="1">
                          <a:solidFill>
                            <a:srgbClr val="1A1A1A"/>
                          </a:solidFill>
                          <a:latin typeface="Arial"/>
                          <a:cs typeface="Arial"/>
                        </a:rPr>
                        <a:t>Proposed</a:t>
                      </a:r>
                      <a:r>
                        <a:rPr dirty="0" sz="850" spc="-45" b="1">
                          <a:solidFill>
                            <a:srgbClr val="1A1A1A"/>
                          </a:solidFill>
                          <a:latin typeface="Arial"/>
                          <a:cs typeface="Arial"/>
                        </a:rPr>
                        <a:t> </a:t>
                      </a:r>
                      <a:r>
                        <a:rPr dirty="0" sz="850" spc="-10" b="1">
                          <a:solidFill>
                            <a:srgbClr val="1A1A1A"/>
                          </a:solidFill>
                          <a:latin typeface="Arial"/>
                          <a:cs typeface="Arial"/>
                        </a:rPr>
                        <a:t>Budget</a:t>
                      </a:r>
                      <a:endParaRPr sz="850">
                        <a:latin typeface="Arial"/>
                        <a:cs typeface="Arial"/>
                      </a:endParaRPr>
                    </a:p>
                  </a:txBody>
                  <a:tcPr marL="0" marR="0" marB="0" marT="53340">
                    <a:lnB w="12700">
                      <a:solidFill>
                        <a:srgbClr val="1A1A1A"/>
                      </a:solidFill>
                      <a:prstDash val="solid"/>
                    </a:lnB>
                  </a:tcPr>
                </a:tc>
                <a:tc>
                  <a:txBody>
                    <a:bodyPr/>
                    <a:lstStyle/>
                    <a:p>
                      <a:pPr algn="ctr" marR="27940">
                        <a:lnSpc>
                          <a:spcPts val="930"/>
                        </a:lnSpc>
                      </a:pPr>
                      <a:r>
                        <a:rPr dirty="0" sz="850" b="1">
                          <a:solidFill>
                            <a:srgbClr val="1A1A1A"/>
                          </a:solidFill>
                          <a:latin typeface="Arial"/>
                          <a:cs typeface="Arial"/>
                        </a:rPr>
                        <a:t>FY</a:t>
                      </a:r>
                      <a:r>
                        <a:rPr dirty="0" sz="850" spc="-15" b="1">
                          <a:solidFill>
                            <a:srgbClr val="1A1A1A"/>
                          </a:solidFill>
                          <a:latin typeface="Arial"/>
                          <a:cs typeface="Arial"/>
                        </a:rPr>
                        <a:t> </a:t>
                      </a:r>
                      <a:r>
                        <a:rPr dirty="0" sz="850" b="1">
                          <a:solidFill>
                            <a:srgbClr val="1A1A1A"/>
                          </a:solidFill>
                          <a:latin typeface="Arial"/>
                          <a:cs typeface="Arial"/>
                        </a:rPr>
                        <a:t>26/27</a:t>
                      </a:r>
                      <a:r>
                        <a:rPr dirty="0" sz="850" spc="-15" b="1">
                          <a:solidFill>
                            <a:srgbClr val="1A1A1A"/>
                          </a:solidFill>
                          <a:latin typeface="Arial"/>
                          <a:cs typeface="Arial"/>
                        </a:rPr>
                        <a:t> </a:t>
                      </a:r>
                      <a:r>
                        <a:rPr dirty="0" sz="850" b="1">
                          <a:solidFill>
                            <a:srgbClr val="1A1A1A"/>
                          </a:solidFill>
                          <a:latin typeface="Arial"/>
                          <a:cs typeface="Arial"/>
                        </a:rPr>
                        <a:t>vs</a:t>
                      </a:r>
                      <a:r>
                        <a:rPr dirty="0" sz="850" spc="-15" b="1">
                          <a:solidFill>
                            <a:srgbClr val="1A1A1A"/>
                          </a:solidFill>
                          <a:latin typeface="Arial"/>
                          <a:cs typeface="Arial"/>
                        </a:rPr>
                        <a:t> </a:t>
                      </a:r>
                      <a:r>
                        <a:rPr dirty="0" sz="850" spc="-25" b="1">
                          <a:solidFill>
                            <a:srgbClr val="1A1A1A"/>
                          </a:solidFill>
                          <a:latin typeface="Arial"/>
                          <a:cs typeface="Arial"/>
                        </a:rPr>
                        <a:t>FY</a:t>
                      </a:r>
                      <a:endParaRPr sz="850">
                        <a:latin typeface="Arial"/>
                        <a:cs typeface="Arial"/>
                      </a:endParaRPr>
                    </a:p>
                    <a:p>
                      <a:pPr algn="ctr" marL="153670" marR="181610">
                        <a:lnSpc>
                          <a:spcPts val="1000"/>
                        </a:lnSpc>
                        <a:spcBef>
                          <a:spcPts val="40"/>
                        </a:spcBef>
                      </a:pPr>
                      <a:r>
                        <a:rPr dirty="0" sz="850" b="1">
                          <a:solidFill>
                            <a:srgbClr val="1A1A1A"/>
                          </a:solidFill>
                          <a:latin typeface="Arial"/>
                          <a:cs typeface="Arial"/>
                        </a:rPr>
                        <a:t>25/26</a:t>
                      </a:r>
                      <a:r>
                        <a:rPr dirty="0" sz="850" spc="-25" b="1">
                          <a:solidFill>
                            <a:srgbClr val="1A1A1A"/>
                          </a:solidFill>
                          <a:latin typeface="Arial"/>
                          <a:cs typeface="Arial"/>
                        </a:rPr>
                        <a:t> </a:t>
                      </a:r>
                      <a:r>
                        <a:rPr dirty="0" sz="850" spc="-10" b="1">
                          <a:solidFill>
                            <a:srgbClr val="1A1A1A"/>
                          </a:solidFill>
                          <a:latin typeface="Arial"/>
                          <a:cs typeface="Arial"/>
                        </a:rPr>
                        <a:t>Budget Variance</a:t>
                      </a:r>
                      <a:endParaRPr sz="850">
                        <a:latin typeface="Arial"/>
                        <a:cs typeface="Arial"/>
                      </a:endParaRPr>
                    </a:p>
                  </a:txBody>
                  <a:tcPr marL="0" marR="0" marB="0" marT="0">
                    <a:lnB w="12700">
                      <a:solidFill>
                        <a:srgbClr val="1A1A1A"/>
                      </a:solidFill>
                      <a:prstDash val="solid"/>
                    </a:lnB>
                  </a:tcPr>
                </a:tc>
              </a:tr>
              <a:tr h="375920">
                <a:tc>
                  <a:txBody>
                    <a:bodyPr/>
                    <a:lstStyle/>
                    <a:p>
                      <a:pPr marL="31750">
                        <a:lnSpc>
                          <a:spcPct val="100000"/>
                        </a:lnSpc>
                        <a:spcBef>
                          <a:spcPts val="250"/>
                        </a:spcBef>
                      </a:pPr>
                      <a:r>
                        <a:rPr dirty="0" sz="800" b="1">
                          <a:latin typeface="Arial"/>
                          <a:cs typeface="Arial"/>
                        </a:rPr>
                        <a:t>Operating</a:t>
                      </a:r>
                      <a:r>
                        <a:rPr dirty="0" sz="800" spc="-40" b="1">
                          <a:latin typeface="Arial"/>
                          <a:cs typeface="Arial"/>
                        </a:rPr>
                        <a:t> </a:t>
                      </a:r>
                      <a:r>
                        <a:rPr dirty="0" sz="800" spc="-10" b="1">
                          <a:latin typeface="Arial"/>
                          <a:cs typeface="Arial"/>
                        </a:rPr>
                        <a:t>Revenues</a:t>
                      </a:r>
                      <a:endParaRPr sz="800">
                        <a:latin typeface="Arial"/>
                        <a:cs typeface="Arial"/>
                      </a:endParaRPr>
                    </a:p>
                    <a:p>
                      <a:pPr marL="209550">
                        <a:lnSpc>
                          <a:spcPct val="100000"/>
                        </a:lnSpc>
                        <a:spcBef>
                          <a:spcPts val="500"/>
                        </a:spcBef>
                      </a:pPr>
                      <a:r>
                        <a:rPr dirty="0" sz="800">
                          <a:latin typeface="Arial"/>
                          <a:cs typeface="Arial"/>
                        </a:rPr>
                        <a:t>Fuel</a:t>
                      </a:r>
                      <a:r>
                        <a:rPr dirty="0" sz="800" spc="-25">
                          <a:latin typeface="Arial"/>
                          <a:cs typeface="Arial"/>
                        </a:rPr>
                        <a:t> </a:t>
                      </a:r>
                      <a:r>
                        <a:rPr dirty="0" sz="800">
                          <a:latin typeface="Arial"/>
                          <a:cs typeface="Arial"/>
                        </a:rPr>
                        <a:t>Service</a:t>
                      </a:r>
                      <a:r>
                        <a:rPr dirty="0" sz="800" spc="-20">
                          <a:latin typeface="Arial"/>
                          <a:cs typeface="Arial"/>
                        </a:rPr>
                        <a:t> </a:t>
                      </a:r>
                      <a:r>
                        <a:rPr dirty="0" sz="800" spc="-10">
                          <a:latin typeface="Arial"/>
                          <a:cs typeface="Arial"/>
                        </a:rPr>
                        <a:t>Revenue</a:t>
                      </a:r>
                      <a:endParaRPr sz="800">
                        <a:latin typeface="Arial"/>
                        <a:cs typeface="Arial"/>
                      </a:endParaRPr>
                    </a:p>
                  </a:txBody>
                  <a:tcPr marL="0" marR="0" marB="0" marT="31750"/>
                </a:tc>
                <a:tc>
                  <a:txBody>
                    <a:bodyPr/>
                    <a:lstStyle/>
                    <a:p>
                      <a:pPr>
                        <a:lnSpc>
                          <a:spcPct val="100000"/>
                        </a:lnSpc>
                        <a:spcBef>
                          <a:spcPts val="790"/>
                        </a:spcBef>
                      </a:pPr>
                      <a:endParaRPr sz="800">
                        <a:latin typeface="Times New Roman"/>
                        <a:cs typeface="Times New Roman"/>
                      </a:endParaRPr>
                    </a:p>
                    <a:p>
                      <a:pPr algn="r" marR="183515">
                        <a:lnSpc>
                          <a:spcPct val="100000"/>
                        </a:lnSpc>
                      </a:pPr>
                      <a:r>
                        <a:rPr dirty="0" sz="800" spc="-10">
                          <a:latin typeface="Arial"/>
                          <a:cs typeface="Arial"/>
                        </a:rPr>
                        <a:t>1,045,541.22</a:t>
                      </a:r>
                      <a:endParaRPr sz="800">
                        <a:latin typeface="Arial"/>
                        <a:cs typeface="Arial"/>
                      </a:endParaRPr>
                    </a:p>
                  </a:txBody>
                  <a:tcPr marL="0" marR="0" marB="0" marT="100330">
                    <a:lnT w="12700">
                      <a:solidFill>
                        <a:srgbClr val="1A1A1A"/>
                      </a:solidFill>
                      <a:prstDash val="solid"/>
                    </a:lnT>
                  </a:tcPr>
                </a:tc>
                <a:tc>
                  <a:txBody>
                    <a:bodyPr/>
                    <a:lstStyle/>
                    <a:p>
                      <a:pPr>
                        <a:lnSpc>
                          <a:spcPct val="100000"/>
                        </a:lnSpc>
                        <a:spcBef>
                          <a:spcPts val="790"/>
                        </a:spcBef>
                      </a:pPr>
                      <a:endParaRPr sz="800">
                        <a:latin typeface="Times New Roman"/>
                        <a:cs typeface="Times New Roman"/>
                      </a:endParaRPr>
                    </a:p>
                    <a:p>
                      <a:pPr algn="r" marR="83185">
                        <a:lnSpc>
                          <a:spcPct val="100000"/>
                        </a:lnSpc>
                      </a:pPr>
                      <a:r>
                        <a:rPr dirty="0" sz="800" spc="-10">
                          <a:latin typeface="Arial"/>
                          <a:cs typeface="Arial"/>
                        </a:rPr>
                        <a:t>1,192,980.54</a:t>
                      </a:r>
                      <a:endParaRPr sz="800">
                        <a:latin typeface="Arial"/>
                        <a:cs typeface="Arial"/>
                      </a:endParaRPr>
                    </a:p>
                  </a:txBody>
                  <a:tcPr marL="0" marR="0" marB="0" marT="100330">
                    <a:lnT w="12700">
                      <a:solidFill>
                        <a:srgbClr val="1A1A1A"/>
                      </a:solidFill>
                      <a:prstDash val="solid"/>
                    </a:lnT>
                  </a:tcPr>
                </a:tc>
                <a:tc>
                  <a:txBody>
                    <a:bodyPr/>
                    <a:lstStyle/>
                    <a:p>
                      <a:pPr>
                        <a:lnSpc>
                          <a:spcPct val="100000"/>
                        </a:lnSpc>
                        <a:spcBef>
                          <a:spcPts val="790"/>
                        </a:spcBef>
                      </a:pPr>
                      <a:endParaRPr sz="800">
                        <a:latin typeface="Times New Roman"/>
                        <a:cs typeface="Times New Roman"/>
                      </a:endParaRPr>
                    </a:p>
                    <a:p>
                      <a:pPr algn="r" marR="129539">
                        <a:lnSpc>
                          <a:spcPct val="100000"/>
                        </a:lnSpc>
                      </a:pPr>
                      <a:r>
                        <a:rPr dirty="0" sz="800" spc="-10">
                          <a:latin typeface="Arial"/>
                          <a:cs typeface="Arial"/>
                        </a:rPr>
                        <a:t>(147,439.33)</a:t>
                      </a:r>
                      <a:endParaRPr sz="800">
                        <a:latin typeface="Arial"/>
                        <a:cs typeface="Arial"/>
                      </a:endParaRPr>
                    </a:p>
                  </a:txBody>
                  <a:tcPr marL="0" marR="0" marB="0" marT="100330">
                    <a:lnT w="12700">
                      <a:solidFill>
                        <a:srgbClr val="1A1A1A"/>
                      </a:solidFill>
                      <a:prstDash val="solid"/>
                    </a:lnT>
                  </a:tcPr>
                </a:tc>
                <a:tc>
                  <a:txBody>
                    <a:bodyPr/>
                    <a:lstStyle/>
                    <a:p>
                      <a:pPr>
                        <a:lnSpc>
                          <a:spcPct val="100000"/>
                        </a:lnSpc>
                        <a:spcBef>
                          <a:spcPts val="790"/>
                        </a:spcBef>
                      </a:pPr>
                      <a:endParaRPr sz="800">
                        <a:latin typeface="Times New Roman"/>
                        <a:cs typeface="Times New Roman"/>
                      </a:endParaRPr>
                    </a:p>
                    <a:p>
                      <a:pPr algn="r" marR="67945">
                        <a:lnSpc>
                          <a:spcPct val="100000"/>
                        </a:lnSpc>
                      </a:pPr>
                      <a:r>
                        <a:rPr dirty="0" sz="800" spc="-10">
                          <a:latin typeface="Arial"/>
                          <a:cs typeface="Arial"/>
                        </a:rPr>
                        <a:t>(200,000)</a:t>
                      </a:r>
                      <a:endParaRPr sz="800">
                        <a:latin typeface="Arial"/>
                        <a:cs typeface="Arial"/>
                      </a:endParaRPr>
                    </a:p>
                  </a:txBody>
                  <a:tcPr marL="0" marR="0" marB="0" marT="100330">
                    <a:lnT w="12700">
                      <a:solidFill>
                        <a:srgbClr val="1A1A1A"/>
                      </a:solidFill>
                      <a:prstDash val="solid"/>
                    </a:lnT>
                  </a:tcPr>
                </a:tc>
                <a:tc>
                  <a:txBody>
                    <a:bodyPr/>
                    <a:lstStyle/>
                    <a:p>
                      <a:pPr>
                        <a:lnSpc>
                          <a:spcPct val="100000"/>
                        </a:lnSpc>
                        <a:spcBef>
                          <a:spcPts val="790"/>
                        </a:spcBef>
                      </a:pPr>
                      <a:endParaRPr sz="800">
                        <a:latin typeface="Times New Roman"/>
                        <a:cs typeface="Times New Roman"/>
                      </a:endParaRPr>
                    </a:p>
                    <a:p>
                      <a:pPr algn="r" marR="104139">
                        <a:lnSpc>
                          <a:spcPct val="100000"/>
                        </a:lnSpc>
                      </a:pPr>
                      <a:r>
                        <a:rPr dirty="0" sz="800" spc="-10">
                          <a:latin typeface="Arial"/>
                          <a:cs typeface="Arial"/>
                        </a:rPr>
                        <a:t>1,036,797</a:t>
                      </a:r>
                      <a:endParaRPr sz="800">
                        <a:latin typeface="Arial"/>
                        <a:cs typeface="Arial"/>
                      </a:endParaRPr>
                    </a:p>
                  </a:txBody>
                  <a:tcPr marL="0" marR="0" marB="0" marT="100330">
                    <a:lnT w="12700">
                      <a:solidFill>
                        <a:srgbClr val="1A1A1A"/>
                      </a:solidFill>
                      <a:prstDash val="solid"/>
                    </a:lnT>
                  </a:tcPr>
                </a:tc>
                <a:tc>
                  <a:txBody>
                    <a:bodyPr/>
                    <a:lstStyle/>
                    <a:p>
                      <a:pPr>
                        <a:lnSpc>
                          <a:spcPct val="100000"/>
                        </a:lnSpc>
                        <a:spcBef>
                          <a:spcPts val="790"/>
                        </a:spcBef>
                      </a:pPr>
                      <a:endParaRPr sz="800">
                        <a:latin typeface="Times New Roman"/>
                        <a:cs typeface="Times New Roman"/>
                      </a:endParaRPr>
                    </a:p>
                    <a:p>
                      <a:pPr algn="r" marR="67945">
                        <a:lnSpc>
                          <a:spcPct val="100000"/>
                        </a:lnSpc>
                      </a:pPr>
                      <a:r>
                        <a:rPr dirty="0" sz="800" spc="-10">
                          <a:latin typeface="Arial"/>
                          <a:cs typeface="Arial"/>
                        </a:rPr>
                        <a:t>(156,184)</a:t>
                      </a:r>
                      <a:endParaRPr sz="800">
                        <a:latin typeface="Arial"/>
                        <a:cs typeface="Arial"/>
                      </a:endParaRPr>
                    </a:p>
                  </a:txBody>
                  <a:tcPr marL="0" marR="0" marB="0" marT="100330">
                    <a:lnT w="12700">
                      <a:solidFill>
                        <a:srgbClr val="1A1A1A"/>
                      </a:solidFill>
                      <a:prstDash val="solid"/>
                    </a:lnT>
                  </a:tcPr>
                </a:tc>
              </a:tr>
              <a:tr h="184785">
                <a:tc>
                  <a:txBody>
                    <a:bodyPr/>
                    <a:lstStyle/>
                    <a:p>
                      <a:pPr marL="209550">
                        <a:lnSpc>
                          <a:spcPct val="100000"/>
                        </a:lnSpc>
                        <a:spcBef>
                          <a:spcPts val="204"/>
                        </a:spcBef>
                      </a:pPr>
                      <a:r>
                        <a:rPr dirty="0" sz="800">
                          <a:latin typeface="Arial"/>
                          <a:cs typeface="Arial"/>
                        </a:rPr>
                        <a:t>Lease</a:t>
                      </a:r>
                      <a:r>
                        <a:rPr dirty="0" sz="800" spc="-25">
                          <a:latin typeface="Arial"/>
                          <a:cs typeface="Arial"/>
                        </a:rPr>
                        <a:t> </a:t>
                      </a:r>
                      <a:r>
                        <a:rPr dirty="0" sz="800" spc="-10">
                          <a:latin typeface="Arial"/>
                          <a:cs typeface="Arial"/>
                        </a:rPr>
                        <a:t>Revenue</a:t>
                      </a:r>
                      <a:endParaRPr sz="800">
                        <a:latin typeface="Arial"/>
                        <a:cs typeface="Arial"/>
                      </a:endParaRPr>
                    </a:p>
                  </a:txBody>
                  <a:tcPr marL="0" marR="0" marB="0" marT="26034"/>
                </a:tc>
                <a:tc>
                  <a:txBody>
                    <a:bodyPr/>
                    <a:lstStyle/>
                    <a:p>
                      <a:pPr algn="r" marR="183515">
                        <a:lnSpc>
                          <a:spcPct val="100000"/>
                        </a:lnSpc>
                        <a:spcBef>
                          <a:spcPts val="204"/>
                        </a:spcBef>
                      </a:pPr>
                      <a:r>
                        <a:rPr dirty="0" sz="800" spc="-10">
                          <a:latin typeface="Arial"/>
                          <a:cs typeface="Arial"/>
                        </a:rPr>
                        <a:t>4,345,587.06</a:t>
                      </a:r>
                      <a:endParaRPr sz="800">
                        <a:latin typeface="Arial"/>
                        <a:cs typeface="Arial"/>
                      </a:endParaRPr>
                    </a:p>
                  </a:txBody>
                  <a:tcPr marL="0" marR="0" marB="0" marT="26034"/>
                </a:tc>
                <a:tc>
                  <a:txBody>
                    <a:bodyPr/>
                    <a:lstStyle/>
                    <a:p>
                      <a:pPr algn="r" marR="83185">
                        <a:lnSpc>
                          <a:spcPct val="100000"/>
                        </a:lnSpc>
                        <a:spcBef>
                          <a:spcPts val="204"/>
                        </a:spcBef>
                      </a:pPr>
                      <a:r>
                        <a:rPr dirty="0" sz="800" spc="-10">
                          <a:latin typeface="Arial"/>
                          <a:cs typeface="Arial"/>
                        </a:rPr>
                        <a:t>4,332,641.18</a:t>
                      </a:r>
                      <a:endParaRPr sz="800">
                        <a:latin typeface="Arial"/>
                        <a:cs typeface="Arial"/>
                      </a:endParaRPr>
                    </a:p>
                  </a:txBody>
                  <a:tcPr marL="0" marR="0" marB="0" marT="26034"/>
                </a:tc>
                <a:tc>
                  <a:txBody>
                    <a:bodyPr/>
                    <a:lstStyle/>
                    <a:p>
                      <a:pPr algn="r" marR="129539">
                        <a:lnSpc>
                          <a:spcPct val="100000"/>
                        </a:lnSpc>
                        <a:spcBef>
                          <a:spcPts val="204"/>
                        </a:spcBef>
                      </a:pPr>
                      <a:r>
                        <a:rPr dirty="0" sz="800" spc="-10">
                          <a:latin typeface="Arial"/>
                          <a:cs typeface="Arial"/>
                        </a:rPr>
                        <a:t>12,945.88</a:t>
                      </a:r>
                      <a:endParaRPr sz="800">
                        <a:latin typeface="Arial"/>
                        <a:cs typeface="Arial"/>
                      </a:endParaRPr>
                    </a:p>
                  </a:txBody>
                  <a:tcPr marL="0" marR="0" marB="0" marT="26034"/>
                </a:tc>
                <a:tc>
                  <a:txBody>
                    <a:bodyPr/>
                    <a:lstStyle/>
                    <a:p>
                      <a:pPr algn="r" marR="68580">
                        <a:lnSpc>
                          <a:spcPct val="100000"/>
                        </a:lnSpc>
                        <a:spcBef>
                          <a:spcPts val="204"/>
                        </a:spcBef>
                      </a:pPr>
                      <a:r>
                        <a:rPr dirty="0" sz="800" spc="-50">
                          <a:latin typeface="Arial"/>
                          <a:cs typeface="Arial"/>
                        </a:rPr>
                        <a:t>-</a:t>
                      </a:r>
                      <a:endParaRPr sz="800">
                        <a:latin typeface="Arial"/>
                        <a:cs typeface="Arial"/>
                      </a:endParaRPr>
                    </a:p>
                  </a:txBody>
                  <a:tcPr marL="0" marR="0" marB="0" marT="26034"/>
                </a:tc>
                <a:tc>
                  <a:txBody>
                    <a:bodyPr/>
                    <a:lstStyle/>
                    <a:p>
                      <a:pPr algn="r" marR="104139">
                        <a:lnSpc>
                          <a:spcPct val="100000"/>
                        </a:lnSpc>
                        <a:spcBef>
                          <a:spcPts val="204"/>
                        </a:spcBef>
                      </a:pPr>
                      <a:r>
                        <a:rPr dirty="0" sz="800" spc="-10">
                          <a:latin typeface="Arial"/>
                          <a:cs typeface="Arial"/>
                        </a:rPr>
                        <a:t>4,609,833</a:t>
                      </a:r>
                      <a:endParaRPr sz="800">
                        <a:latin typeface="Arial"/>
                        <a:cs typeface="Arial"/>
                      </a:endParaRPr>
                    </a:p>
                  </a:txBody>
                  <a:tcPr marL="0" marR="0" marB="0" marT="26034"/>
                </a:tc>
                <a:tc>
                  <a:txBody>
                    <a:bodyPr/>
                    <a:lstStyle/>
                    <a:p>
                      <a:pPr algn="r" marR="67945">
                        <a:lnSpc>
                          <a:spcPct val="100000"/>
                        </a:lnSpc>
                        <a:spcBef>
                          <a:spcPts val="204"/>
                        </a:spcBef>
                      </a:pPr>
                      <a:r>
                        <a:rPr dirty="0" sz="800" spc="-10">
                          <a:latin typeface="Arial"/>
                          <a:cs typeface="Arial"/>
                        </a:rPr>
                        <a:t>277,192</a:t>
                      </a:r>
                      <a:endParaRPr sz="800">
                        <a:latin typeface="Arial"/>
                        <a:cs typeface="Arial"/>
                      </a:endParaRPr>
                    </a:p>
                  </a:txBody>
                  <a:tcPr marL="0" marR="0" marB="0" marT="26034"/>
                </a:tc>
              </a:tr>
              <a:tr h="185420">
                <a:tc>
                  <a:txBody>
                    <a:bodyPr/>
                    <a:lstStyle/>
                    <a:p>
                      <a:pPr marL="209550">
                        <a:lnSpc>
                          <a:spcPct val="100000"/>
                        </a:lnSpc>
                        <a:spcBef>
                          <a:spcPts val="204"/>
                        </a:spcBef>
                      </a:pPr>
                      <a:r>
                        <a:rPr dirty="0" sz="800">
                          <a:latin typeface="Arial"/>
                          <a:cs typeface="Arial"/>
                        </a:rPr>
                        <a:t>Operating</a:t>
                      </a:r>
                      <a:r>
                        <a:rPr dirty="0" sz="800" spc="-40">
                          <a:latin typeface="Arial"/>
                          <a:cs typeface="Arial"/>
                        </a:rPr>
                        <a:t> </a:t>
                      </a:r>
                      <a:r>
                        <a:rPr dirty="0" sz="800" spc="-10">
                          <a:latin typeface="Arial"/>
                          <a:cs typeface="Arial"/>
                        </a:rPr>
                        <a:t>Agreements</a:t>
                      </a:r>
                      <a:endParaRPr sz="800">
                        <a:latin typeface="Arial"/>
                        <a:cs typeface="Arial"/>
                      </a:endParaRPr>
                    </a:p>
                  </a:txBody>
                  <a:tcPr marL="0" marR="0" marB="0" marT="26034"/>
                </a:tc>
                <a:tc>
                  <a:txBody>
                    <a:bodyPr/>
                    <a:lstStyle/>
                    <a:p>
                      <a:pPr algn="r" marR="183515">
                        <a:lnSpc>
                          <a:spcPct val="100000"/>
                        </a:lnSpc>
                        <a:spcBef>
                          <a:spcPts val="204"/>
                        </a:spcBef>
                      </a:pPr>
                      <a:r>
                        <a:rPr dirty="0" sz="800" spc="-10">
                          <a:latin typeface="Arial"/>
                          <a:cs typeface="Arial"/>
                        </a:rPr>
                        <a:t>320,126.79</a:t>
                      </a:r>
                      <a:endParaRPr sz="800">
                        <a:latin typeface="Arial"/>
                        <a:cs typeface="Arial"/>
                      </a:endParaRPr>
                    </a:p>
                  </a:txBody>
                  <a:tcPr marL="0" marR="0" marB="0" marT="26034"/>
                </a:tc>
                <a:tc>
                  <a:txBody>
                    <a:bodyPr/>
                    <a:lstStyle/>
                    <a:p>
                      <a:pPr algn="r" marR="83185">
                        <a:lnSpc>
                          <a:spcPct val="100000"/>
                        </a:lnSpc>
                        <a:spcBef>
                          <a:spcPts val="204"/>
                        </a:spcBef>
                      </a:pPr>
                      <a:r>
                        <a:rPr dirty="0" sz="800" spc="-10">
                          <a:latin typeface="Arial"/>
                          <a:cs typeface="Arial"/>
                        </a:rPr>
                        <a:t>317,928.12</a:t>
                      </a:r>
                      <a:endParaRPr sz="800">
                        <a:latin typeface="Arial"/>
                        <a:cs typeface="Arial"/>
                      </a:endParaRPr>
                    </a:p>
                  </a:txBody>
                  <a:tcPr marL="0" marR="0" marB="0" marT="26034"/>
                </a:tc>
                <a:tc>
                  <a:txBody>
                    <a:bodyPr/>
                    <a:lstStyle/>
                    <a:p>
                      <a:pPr algn="r" marR="129539">
                        <a:lnSpc>
                          <a:spcPct val="100000"/>
                        </a:lnSpc>
                        <a:spcBef>
                          <a:spcPts val="204"/>
                        </a:spcBef>
                      </a:pPr>
                      <a:r>
                        <a:rPr dirty="0" sz="800" spc="-10">
                          <a:latin typeface="Arial"/>
                          <a:cs typeface="Arial"/>
                        </a:rPr>
                        <a:t>2,198.67</a:t>
                      </a:r>
                      <a:endParaRPr sz="800">
                        <a:latin typeface="Arial"/>
                        <a:cs typeface="Arial"/>
                      </a:endParaRPr>
                    </a:p>
                  </a:txBody>
                  <a:tcPr marL="0" marR="0" marB="0" marT="26034"/>
                </a:tc>
                <a:tc>
                  <a:txBody>
                    <a:bodyPr/>
                    <a:lstStyle/>
                    <a:p>
                      <a:pPr algn="r" marR="68580">
                        <a:lnSpc>
                          <a:spcPct val="100000"/>
                        </a:lnSpc>
                        <a:spcBef>
                          <a:spcPts val="204"/>
                        </a:spcBef>
                      </a:pPr>
                      <a:r>
                        <a:rPr dirty="0" sz="800" spc="-50">
                          <a:latin typeface="Arial"/>
                          <a:cs typeface="Arial"/>
                        </a:rPr>
                        <a:t>-</a:t>
                      </a:r>
                      <a:endParaRPr sz="800">
                        <a:latin typeface="Arial"/>
                        <a:cs typeface="Arial"/>
                      </a:endParaRPr>
                    </a:p>
                  </a:txBody>
                  <a:tcPr marL="0" marR="0" marB="0" marT="26034"/>
                </a:tc>
                <a:tc>
                  <a:txBody>
                    <a:bodyPr/>
                    <a:lstStyle/>
                    <a:p>
                      <a:pPr algn="r" marR="104139">
                        <a:lnSpc>
                          <a:spcPct val="100000"/>
                        </a:lnSpc>
                        <a:spcBef>
                          <a:spcPts val="204"/>
                        </a:spcBef>
                      </a:pPr>
                      <a:r>
                        <a:rPr dirty="0" sz="800" spc="-10">
                          <a:latin typeface="Arial"/>
                          <a:cs typeface="Arial"/>
                        </a:rPr>
                        <a:t>320,587</a:t>
                      </a:r>
                      <a:endParaRPr sz="800">
                        <a:latin typeface="Arial"/>
                        <a:cs typeface="Arial"/>
                      </a:endParaRPr>
                    </a:p>
                  </a:txBody>
                  <a:tcPr marL="0" marR="0" marB="0" marT="26034"/>
                </a:tc>
                <a:tc>
                  <a:txBody>
                    <a:bodyPr/>
                    <a:lstStyle/>
                    <a:p>
                      <a:pPr algn="r" marR="67945">
                        <a:lnSpc>
                          <a:spcPct val="100000"/>
                        </a:lnSpc>
                        <a:spcBef>
                          <a:spcPts val="204"/>
                        </a:spcBef>
                      </a:pPr>
                      <a:r>
                        <a:rPr dirty="0" sz="800" spc="-10">
                          <a:latin typeface="Arial"/>
                          <a:cs typeface="Arial"/>
                        </a:rPr>
                        <a:t>2,659</a:t>
                      </a:r>
                      <a:endParaRPr sz="800">
                        <a:latin typeface="Arial"/>
                        <a:cs typeface="Arial"/>
                      </a:endParaRPr>
                    </a:p>
                  </a:txBody>
                  <a:tcPr marL="0" marR="0" marB="0" marT="26034"/>
                </a:tc>
              </a:tr>
              <a:tr h="194945">
                <a:tc>
                  <a:txBody>
                    <a:bodyPr/>
                    <a:lstStyle/>
                    <a:p>
                      <a:pPr marL="209550">
                        <a:lnSpc>
                          <a:spcPct val="100000"/>
                        </a:lnSpc>
                        <a:spcBef>
                          <a:spcPts val="204"/>
                        </a:spcBef>
                      </a:pPr>
                      <a:r>
                        <a:rPr dirty="0" sz="800">
                          <a:latin typeface="Arial"/>
                          <a:cs typeface="Arial"/>
                        </a:rPr>
                        <a:t>Other</a:t>
                      </a:r>
                      <a:r>
                        <a:rPr dirty="0" sz="800" spc="-30">
                          <a:latin typeface="Arial"/>
                          <a:cs typeface="Arial"/>
                        </a:rPr>
                        <a:t> </a:t>
                      </a:r>
                      <a:r>
                        <a:rPr dirty="0" sz="800">
                          <a:latin typeface="Arial"/>
                          <a:cs typeface="Arial"/>
                        </a:rPr>
                        <a:t>Operating</a:t>
                      </a:r>
                      <a:r>
                        <a:rPr dirty="0" sz="800" spc="-30">
                          <a:latin typeface="Arial"/>
                          <a:cs typeface="Arial"/>
                        </a:rPr>
                        <a:t> </a:t>
                      </a:r>
                      <a:r>
                        <a:rPr dirty="0" sz="800" spc="-10">
                          <a:latin typeface="Arial"/>
                          <a:cs typeface="Arial"/>
                        </a:rPr>
                        <a:t>Revenue</a:t>
                      </a:r>
                      <a:endParaRPr sz="800">
                        <a:latin typeface="Arial"/>
                        <a:cs typeface="Arial"/>
                      </a:endParaRPr>
                    </a:p>
                  </a:txBody>
                  <a:tcPr marL="0" marR="0" marB="0" marT="26034"/>
                </a:tc>
                <a:tc>
                  <a:txBody>
                    <a:bodyPr/>
                    <a:lstStyle/>
                    <a:p>
                      <a:pPr algn="r" marR="183515">
                        <a:lnSpc>
                          <a:spcPct val="100000"/>
                        </a:lnSpc>
                        <a:spcBef>
                          <a:spcPts val="204"/>
                        </a:spcBef>
                      </a:pPr>
                      <a:r>
                        <a:rPr dirty="0" sz="800" spc="-10">
                          <a:latin typeface="Arial"/>
                          <a:cs typeface="Arial"/>
                        </a:rPr>
                        <a:t>34,018.13</a:t>
                      </a:r>
                      <a:endParaRPr sz="800">
                        <a:latin typeface="Arial"/>
                        <a:cs typeface="Arial"/>
                      </a:endParaRPr>
                    </a:p>
                  </a:txBody>
                  <a:tcPr marL="0" marR="0" marB="0" marT="26034">
                    <a:lnB w="9525">
                      <a:solidFill>
                        <a:srgbClr val="1A1A1A"/>
                      </a:solidFill>
                      <a:prstDash val="solid"/>
                    </a:lnB>
                  </a:tcPr>
                </a:tc>
                <a:tc>
                  <a:txBody>
                    <a:bodyPr/>
                    <a:lstStyle/>
                    <a:p>
                      <a:pPr algn="r" marR="83185">
                        <a:lnSpc>
                          <a:spcPct val="100000"/>
                        </a:lnSpc>
                        <a:spcBef>
                          <a:spcPts val="204"/>
                        </a:spcBef>
                      </a:pPr>
                      <a:r>
                        <a:rPr dirty="0" sz="800" spc="-10">
                          <a:latin typeface="Arial"/>
                          <a:cs typeface="Arial"/>
                        </a:rPr>
                        <a:t>35,000.05</a:t>
                      </a:r>
                      <a:endParaRPr sz="800">
                        <a:latin typeface="Arial"/>
                        <a:cs typeface="Arial"/>
                      </a:endParaRPr>
                    </a:p>
                  </a:txBody>
                  <a:tcPr marL="0" marR="0" marB="0" marT="26034">
                    <a:lnB w="9525">
                      <a:solidFill>
                        <a:srgbClr val="1A1A1A"/>
                      </a:solidFill>
                      <a:prstDash val="solid"/>
                    </a:lnB>
                  </a:tcPr>
                </a:tc>
                <a:tc>
                  <a:txBody>
                    <a:bodyPr/>
                    <a:lstStyle/>
                    <a:p>
                      <a:pPr algn="r" marR="129539">
                        <a:lnSpc>
                          <a:spcPct val="100000"/>
                        </a:lnSpc>
                        <a:spcBef>
                          <a:spcPts val="204"/>
                        </a:spcBef>
                      </a:pPr>
                      <a:r>
                        <a:rPr dirty="0" sz="800" spc="-10">
                          <a:latin typeface="Arial"/>
                          <a:cs typeface="Arial"/>
                        </a:rPr>
                        <a:t>(981.92)</a:t>
                      </a:r>
                      <a:endParaRPr sz="800">
                        <a:latin typeface="Arial"/>
                        <a:cs typeface="Arial"/>
                      </a:endParaRPr>
                    </a:p>
                  </a:txBody>
                  <a:tcPr marL="0" marR="0" marB="0" marT="26034">
                    <a:lnB w="9525">
                      <a:solidFill>
                        <a:srgbClr val="1A1A1A"/>
                      </a:solidFill>
                      <a:prstDash val="solid"/>
                    </a:lnB>
                  </a:tcPr>
                </a:tc>
                <a:tc>
                  <a:txBody>
                    <a:bodyPr/>
                    <a:lstStyle/>
                    <a:p>
                      <a:pPr algn="r" marR="68580">
                        <a:lnSpc>
                          <a:spcPct val="100000"/>
                        </a:lnSpc>
                        <a:spcBef>
                          <a:spcPts val="204"/>
                        </a:spcBef>
                      </a:pPr>
                      <a:r>
                        <a:rPr dirty="0" sz="800" spc="-50">
                          <a:latin typeface="Arial"/>
                          <a:cs typeface="Arial"/>
                        </a:rPr>
                        <a:t>-</a:t>
                      </a:r>
                      <a:endParaRPr sz="800">
                        <a:latin typeface="Arial"/>
                        <a:cs typeface="Arial"/>
                      </a:endParaRPr>
                    </a:p>
                  </a:txBody>
                  <a:tcPr marL="0" marR="0" marB="0" marT="26034">
                    <a:lnB w="9525">
                      <a:solidFill>
                        <a:srgbClr val="1A1A1A"/>
                      </a:solidFill>
                      <a:prstDash val="solid"/>
                    </a:lnB>
                  </a:tcPr>
                </a:tc>
                <a:tc>
                  <a:txBody>
                    <a:bodyPr/>
                    <a:lstStyle/>
                    <a:p>
                      <a:pPr algn="r" marR="104139">
                        <a:lnSpc>
                          <a:spcPct val="100000"/>
                        </a:lnSpc>
                        <a:spcBef>
                          <a:spcPts val="204"/>
                        </a:spcBef>
                      </a:pPr>
                      <a:r>
                        <a:rPr dirty="0" sz="800" spc="-10">
                          <a:latin typeface="Arial"/>
                          <a:cs typeface="Arial"/>
                        </a:rPr>
                        <a:t>33,296</a:t>
                      </a:r>
                      <a:endParaRPr sz="800">
                        <a:latin typeface="Arial"/>
                        <a:cs typeface="Arial"/>
                      </a:endParaRPr>
                    </a:p>
                  </a:txBody>
                  <a:tcPr marL="0" marR="0" marB="0" marT="26034">
                    <a:lnB w="9525">
                      <a:solidFill>
                        <a:srgbClr val="1A1A1A"/>
                      </a:solidFill>
                      <a:prstDash val="solid"/>
                    </a:lnB>
                  </a:tcPr>
                </a:tc>
                <a:tc>
                  <a:txBody>
                    <a:bodyPr/>
                    <a:lstStyle/>
                    <a:p>
                      <a:pPr algn="r" marR="67945">
                        <a:lnSpc>
                          <a:spcPct val="100000"/>
                        </a:lnSpc>
                        <a:spcBef>
                          <a:spcPts val="204"/>
                        </a:spcBef>
                      </a:pPr>
                      <a:r>
                        <a:rPr dirty="0" sz="800" spc="-10">
                          <a:latin typeface="Arial"/>
                          <a:cs typeface="Arial"/>
                        </a:rPr>
                        <a:t>(1,704)</a:t>
                      </a:r>
                      <a:endParaRPr sz="800">
                        <a:latin typeface="Arial"/>
                        <a:cs typeface="Arial"/>
                      </a:endParaRPr>
                    </a:p>
                  </a:txBody>
                  <a:tcPr marL="0" marR="0" marB="0" marT="26034">
                    <a:lnB w="9525">
                      <a:solidFill>
                        <a:srgbClr val="1A1A1A"/>
                      </a:solidFill>
                      <a:prstDash val="solid"/>
                    </a:lnB>
                  </a:tcPr>
                </a:tc>
              </a:tr>
              <a:tr h="182880">
                <a:tc>
                  <a:txBody>
                    <a:bodyPr/>
                    <a:lstStyle/>
                    <a:p>
                      <a:pPr marL="209550">
                        <a:lnSpc>
                          <a:spcPct val="100000"/>
                        </a:lnSpc>
                        <a:spcBef>
                          <a:spcPts val="130"/>
                        </a:spcBef>
                      </a:pPr>
                      <a:r>
                        <a:rPr dirty="0" sz="800" b="1">
                          <a:latin typeface="Arial"/>
                          <a:cs typeface="Arial"/>
                        </a:rPr>
                        <a:t>Total</a:t>
                      </a:r>
                      <a:r>
                        <a:rPr dirty="0" sz="800" spc="-30" b="1">
                          <a:latin typeface="Arial"/>
                          <a:cs typeface="Arial"/>
                        </a:rPr>
                        <a:t> </a:t>
                      </a:r>
                      <a:r>
                        <a:rPr dirty="0" sz="800" b="1">
                          <a:latin typeface="Arial"/>
                          <a:cs typeface="Arial"/>
                        </a:rPr>
                        <a:t>Operating</a:t>
                      </a:r>
                      <a:r>
                        <a:rPr dirty="0" sz="800" spc="-30" b="1">
                          <a:latin typeface="Arial"/>
                          <a:cs typeface="Arial"/>
                        </a:rPr>
                        <a:t> </a:t>
                      </a:r>
                      <a:r>
                        <a:rPr dirty="0" sz="800" spc="-10" b="1">
                          <a:latin typeface="Arial"/>
                          <a:cs typeface="Arial"/>
                        </a:rPr>
                        <a:t>Revenues</a:t>
                      </a:r>
                      <a:endParaRPr sz="800">
                        <a:latin typeface="Arial"/>
                        <a:cs typeface="Arial"/>
                      </a:endParaRPr>
                    </a:p>
                  </a:txBody>
                  <a:tcPr marL="0" marR="0" marB="0" marT="16510"/>
                </a:tc>
                <a:tc>
                  <a:txBody>
                    <a:bodyPr/>
                    <a:lstStyle/>
                    <a:p>
                      <a:pPr algn="r" marR="183515">
                        <a:lnSpc>
                          <a:spcPct val="100000"/>
                        </a:lnSpc>
                        <a:spcBef>
                          <a:spcPts val="130"/>
                        </a:spcBef>
                      </a:pPr>
                      <a:r>
                        <a:rPr dirty="0" sz="800" b="1">
                          <a:latin typeface="Arial"/>
                          <a:cs typeface="Arial"/>
                        </a:rPr>
                        <a:t>$</a:t>
                      </a:r>
                      <a:r>
                        <a:rPr dirty="0" sz="800" spc="-10" b="1">
                          <a:latin typeface="Arial"/>
                          <a:cs typeface="Arial"/>
                        </a:rPr>
                        <a:t> 5,745,273</a:t>
                      </a:r>
                      <a:endParaRPr sz="800">
                        <a:latin typeface="Arial"/>
                        <a:cs typeface="Arial"/>
                      </a:endParaRPr>
                    </a:p>
                  </a:txBody>
                  <a:tcPr marL="0" marR="0" marB="0" marT="16510">
                    <a:lnT w="9525">
                      <a:solidFill>
                        <a:srgbClr val="1A1A1A"/>
                      </a:solidFill>
                      <a:prstDash val="solid"/>
                    </a:lnT>
                  </a:tcPr>
                </a:tc>
                <a:tc>
                  <a:txBody>
                    <a:bodyPr/>
                    <a:lstStyle/>
                    <a:p>
                      <a:pPr algn="r" marR="83185">
                        <a:lnSpc>
                          <a:spcPct val="100000"/>
                        </a:lnSpc>
                        <a:spcBef>
                          <a:spcPts val="130"/>
                        </a:spcBef>
                      </a:pPr>
                      <a:r>
                        <a:rPr dirty="0" sz="800" b="1">
                          <a:latin typeface="Arial"/>
                          <a:cs typeface="Arial"/>
                        </a:rPr>
                        <a:t>$</a:t>
                      </a:r>
                      <a:r>
                        <a:rPr dirty="0" sz="800" spc="-10" b="1">
                          <a:latin typeface="Arial"/>
                          <a:cs typeface="Arial"/>
                        </a:rPr>
                        <a:t> 5,878,550</a:t>
                      </a:r>
                      <a:endParaRPr sz="800">
                        <a:latin typeface="Arial"/>
                        <a:cs typeface="Arial"/>
                      </a:endParaRPr>
                    </a:p>
                  </a:txBody>
                  <a:tcPr marL="0" marR="0" marB="0" marT="16510">
                    <a:lnT w="9525">
                      <a:solidFill>
                        <a:srgbClr val="1A1A1A"/>
                      </a:solidFill>
                      <a:prstDash val="solid"/>
                    </a:lnT>
                  </a:tcPr>
                </a:tc>
                <a:tc>
                  <a:txBody>
                    <a:bodyPr/>
                    <a:lstStyle/>
                    <a:p>
                      <a:pPr algn="r" marR="129539">
                        <a:lnSpc>
                          <a:spcPct val="100000"/>
                        </a:lnSpc>
                        <a:spcBef>
                          <a:spcPts val="130"/>
                        </a:spcBef>
                      </a:pPr>
                      <a:r>
                        <a:rPr dirty="0" sz="800" b="1">
                          <a:latin typeface="Arial"/>
                          <a:cs typeface="Arial"/>
                        </a:rPr>
                        <a:t>$</a:t>
                      </a:r>
                      <a:r>
                        <a:rPr dirty="0" sz="800" spc="-10" b="1">
                          <a:latin typeface="Arial"/>
                          <a:cs typeface="Arial"/>
                        </a:rPr>
                        <a:t> (133,277)</a:t>
                      </a:r>
                      <a:endParaRPr sz="800">
                        <a:latin typeface="Arial"/>
                        <a:cs typeface="Arial"/>
                      </a:endParaRPr>
                    </a:p>
                  </a:txBody>
                  <a:tcPr marL="0" marR="0" marB="0" marT="16510">
                    <a:lnT w="9525">
                      <a:solidFill>
                        <a:srgbClr val="1A1A1A"/>
                      </a:solidFill>
                      <a:prstDash val="solid"/>
                    </a:lnT>
                  </a:tcPr>
                </a:tc>
                <a:tc>
                  <a:txBody>
                    <a:bodyPr/>
                    <a:lstStyle/>
                    <a:p>
                      <a:pPr algn="r" marR="67945">
                        <a:lnSpc>
                          <a:spcPct val="100000"/>
                        </a:lnSpc>
                        <a:spcBef>
                          <a:spcPts val="130"/>
                        </a:spcBef>
                      </a:pPr>
                      <a:r>
                        <a:rPr dirty="0" sz="800" b="1">
                          <a:latin typeface="Arial"/>
                          <a:cs typeface="Arial"/>
                        </a:rPr>
                        <a:t>$</a:t>
                      </a:r>
                      <a:r>
                        <a:rPr dirty="0" sz="800" spc="-10" b="1">
                          <a:latin typeface="Arial"/>
                          <a:cs typeface="Arial"/>
                        </a:rPr>
                        <a:t> (200,000)</a:t>
                      </a:r>
                      <a:endParaRPr sz="800">
                        <a:latin typeface="Arial"/>
                        <a:cs typeface="Arial"/>
                      </a:endParaRPr>
                    </a:p>
                  </a:txBody>
                  <a:tcPr marL="0" marR="0" marB="0" marT="16510">
                    <a:lnT w="9525">
                      <a:solidFill>
                        <a:srgbClr val="1A1A1A"/>
                      </a:solidFill>
                      <a:prstDash val="solid"/>
                    </a:lnT>
                  </a:tcPr>
                </a:tc>
                <a:tc>
                  <a:txBody>
                    <a:bodyPr/>
                    <a:lstStyle/>
                    <a:p>
                      <a:pPr algn="r" marR="104139">
                        <a:lnSpc>
                          <a:spcPct val="100000"/>
                        </a:lnSpc>
                        <a:spcBef>
                          <a:spcPts val="130"/>
                        </a:spcBef>
                      </a:pPr>
                      <a:r>
                        <a:rPr dirty="0" sz="800" b="1">
                          <a:latin typeface="Arial"/>
                          <a:cs typeface="Arial"/>
                        </a:rPr>
                        <a:t>$</a:t>
                      </a:r>
                      <a:r>
                        <a:rPr dirty="0" sz="800" spc="-10" b="1">
                          <a:latin typeface="Arial"/>
                          <a:cs typeface="Arial"/>
                        </a:rPr>
                        <a:t> 6,000,513</a:t>
                      </a:r>
                      <a:endParaRPr sz="800">
                        <a:latin typeface="Arial"/>
                        <a:cs typeface="Arial"/>
                      </a:endParaRPr>
                    </a:p>
                  </a:txBody>
                  <a:tcPr marL="0" marR="0" marB="0" marT="16510">
                    <a:lnT w="9525">
                      <a:solidFill>
                        <a:srgbClr val="1A1A1A"/>
                      </a:solidFill>
                      <a:prstDash val="solid"/>
                    </a:lnT>
                  </a:tcPr>
                </a:tc>
                <a:tc>
                  <a:txBody>
                    <a:bodyPr/>
                    <a:lstStyle/>
                    <a:p>
                      <a:pPr algn="r" marR="67945">
                        <a:lnSpc>
                          <a:spcPct val="100000"/>
                        </a:lnSpc>
                        <a:spcBef>
                          <a:spcPts val="130"/>
                        </a:spcBef>
                      </a:pPr>
                      <a:r>
                        <a:rPr dirty="0" sz="800" b="1">
                          <a:latin typeface="Arial"/>
                          <a:cs typeface="Arial"/>
                        </a:rPr>
                        <a:t>$</a:t>
                      </a:r>
                      <a:r>
                        <a:rPr dirty="0" sz="800" spc="-10" b="1">
                          <a:latin typeface="Arial"/>
                          <a:cs typeface="Arial"/>
                        </a:rPr>
                        <a:t> 121,963</a:t>
                      </a:r>
                      <a:endParaRPr sz="800">
                        <a:latin typeface="Arial"/>
                        <a:cs typeface="Arial"/>
                      </a:endParaRPr>
                    </a:p>
                  </a:txBody>
                  <a:tcPr marL="0" marR="0" marB="0" marT="16510">
                    <a:lnT w="9525">
                      <a:solidFill>
                        <a:srgbClr val="1A1A1A"/>
                      </a:solidFill>
                      <a:prstDash val="solid"/>
                    </a:lnT>
                  </a:tcPr>
                </a:tc>
              </a:tr>
              <a:tr h="387985">
                <a:tc>
                  <a:txBody>
                    <a:bodyPr/>
                    <a:lstStyle/>
                    <a:p>
                      <a:pPr marL="31750">
                        <a:lnSpc>
                          <a:spcPct val="100000"/>
                        </a:lnSpc>
                        <a:spcBef>
                          <a:spcPts val="265"/>
                        </a:spcBef>
                      </a:pPr>
                      <a:r>
                        <a:rPr dirty="0" sz="800" b="1">
                          <a:latin typeface="Arial"/>
                          <a:cs typeface="Arial"/>
                        </a:rPr>
                        <a:t>Cost</a:t>
                      </a:r>
                      <a:r>
                        <a:rPr dirty="0" sz="800" spc="-10" b="1">
                          <a:latin typeface="Arial"/>
                          <a:cs typeface="Arial"/>
                        </a:rPr>
                        <a:t> </a:t>
                      </a:r>
                      <a:r>
                        <a:rPr dirty="0" sz="800" b="1">
                          <a:latin typeface="Arial"/>
                          <a:cs typeface="Arial"/>
                        </a:rPr>
                        <a:t>of</a:t>
                      </a:r>
                      <a:r>
                        <a:rPr dirty="0" sz="800" spc="-10" b="1">
                          <a:latin typeface="Arial"/>
                          <a:cs typeface="Arial"/>
                        </a:rPr>
                        <a:t> </a:t>
                      </a:r>
                      <a:r>
                        <a:rPr dirty="0" sz="800" b="1">
                          <a:latin typeface="Arial"/>
                          <a:cs typeface="Arial"/>
                        </a:rPr>
                        <a:t>Goods</a:t>
                      </a:r>
                      <a:r>
                        <a:rPr dirty="0" sz="800" spc="-10" b="1">
                          <a:latin typeface="Arial"/>
                          <a:cs typeface="Arial"/>
                        </a:rPr>
                        <a:t> </a:t>
                      </a:r>
                      <a:r>
                        <a:rPr dirty="0" sz="800" spc="-20" b="1">
                          <a:latin typeface="Arial"/>
                          <a:cs typeface="Arial"/>
                        </a:rPr>
                        <a:t>Sold</a:t>
                      </a:r>
                      <a:endParaRPr sz="800">
                        <a:latin typeface="Arial"/>
                        <a:cs typeface="Arial"/>
                      </a:endParaRPr>
                    </a:p>
                    <a:p>
                      <a:pPr marL="209550">
                        <a:lnSpc>
                          <a:spcPct val="100000"/>
                        </a:lnSpc>
                        <a:spcBef>
                          <a:spcPts val="500"/>
                        </a:spcBef>
                      </a:pPr>
                      <a:r>
                        <a:rPr dirty="0" sz="800">
                          <a:latin typeface="Arial"/>
                          <a:cs typeface="Arial"/>
                        </a:rPr>
                        <a:t>Total</a:t>
                      </a:r>
                      <a:r>
                        <a:rPr dirty="0" sz="800" spc="-10">
                          <a:latin typeface="Arial"/>
                          <a:cs typeface="Arial"/>
                        </a:rPr>
                        <a:t> </a:t>
                      </a:r>
                      <a:r>
                        <a:rPr dirty="0" sz="800">
                          <a:latin typeface="Arial"/>
                          <a:cs typeface="Arial"/>
                        </a:rPr>
                        <a:t>for</a:t>
                      </a:r>
                      <a:r>
                        <a:rPr dirty="0" sz="800" spc="-10">
                          <a:latin typeface="Arial"/>
                          <a:cs typeface="Arial"/>
                        </a:rPr>
                        <a:t> 400-</a:t>
                      </a:r>
                      <a:r>
                        <a:rPr dirty="0" sz="800">
                          <a:latin typeface="Arial"/>
                          <a:cs typeface="Arial"/>
                        </a:rPr>
                        <a:t>400</a:t>
                      </a:r>
                      <a:r>
                        <a:rPr dirty="0" sz="800" spc="-10">
                          <a:latin typeface="Arial"/>
                          <a:cs typeface="Arial"/>
                        </a:rPr>
                        <a:t> </a:t>
                      </a:r>
                      <a:r>
                        <a:rPr dirty="0" sz="800">
                          <a:latin typeface="Arial"/>
                          <a:cs typeface="Arial"/>
                        </a:rPr>
                        <a:t>Cost</a:t>
                      </a:r>
                      <a:r>
                        <a:rPr dirty="0" sz="800" spc="-10">
                          <a:latin typeface="Arial"/>
                          <a:cs typeface="Arial"/>
                        </a:rPr>
                        <a:t> </a:t>
                      </a:r>
                      <a:r>
                        <a:rPr dirty="0" sz="800">
                          <a:latin typeface="Arial"/>
                          <a:cs typeface="Arial"/>
                        </a:rPr>
                        <a:t>of</a:t>
                      </a:r>
                      <a:r>
                        <a:rPr dirty="0" sz="800" spc="-10">
                          <a:latin typeface="Arial"/>
                          <a:cs typeface="Arial"/>
                        </a:rPr>
                        <a:t> </a:t>
                      </a:r>
                      <a:r>
                        <a:rPr dirty="0" sz="800" spc="-20">
                          <a:latin typeface="Arial"/>
                          <a:cs typeface="Arial"/>
                        </a:rPr>
                        <a:t>Fuel</a:t>
                      </a:r>
                      <a:endParaRPr sz="800">
                        <a:latin typeface="Arial"/>
                        <a:cs typeface="Arial"/>
                      </a:endParaRPr>
                    </a:p>
                  </a:txBody>
                  <a:tcPr marL="0" marR="0" marB="0" marT="33655"/>
                </a:tc>
                <a:tc>
                  <a:txBody>
                    <a:bodyPr/>
                    <a:lstStyle/>
                    <a:p>
                      <a:pPr>
                        <a:lnSpc>
                          <a:spcPct val="100000"/>
                        </a:lnSpc>
                        <a:spcBef>
                          <a:spcPts val="805"/>
                        </a:spcBef>
                      </a:pPr>
                      <a:endParaRPr sz="800">
                        <a:latin typeface="Times New Roman"/>
                        <a:cs typeface="Times New Roman"/>
                      </a:endParaRPr>
                    </a:p>
                    <a:p>
                      <a:pPr algn="r" marR="183515">
                        <a:lnSpc>
                          <a:spcPct val="100000"/>
                        </a:lnSpc>
                      </a:pPr>
                      <a:r>
                        <a:rPr dirty="0" sz="800" spc="-10">
                          <a:latin typeface="Arial"/>
                          <a:cs typeface="Arial"/>
                        </a:rPr>
                        <a:t>677,250</a:t>
                      </a:r>
                      <a:endParaRPr sz="800">
                        <a:latin typeface="Arial"/>
                        <a:cs typeface="Arial"/>
                      </a:endParaRPr>
                    </a:p>
                  </a:txBody>
                  <a:tcPr marL="0" marR="0" marB="0" marT="102235">
                    <a:lnB w="9525">
                      <a:solidFill>
                        <a:srgbClr val="1A1A1A"/>
                      </a:solidFill>
                      <a:prstDash val="solid"/>
                    </a:lnB>
                  </a:tcPr>
                </a:tc>
                <a:tc>
                  <a:txBody>
                    <a:bodyPr/>
                    <a:lstStyle/>
                    <a:p>
                      <a:pPr>
                        <a:lnSpc>
                          <a:spcPct val="100000"/>
                        </a:lnSpc>
                        <a:spcBef>
                          <a:spcPts val="805"/>
                        </a:spcBef>
                      </a:pPr>
                      <a:endParaRPr sz="800">
                        <a:latin typeface="Times New Roman"/>
                        <a:cs typeface="Times New Roman"/>
                      </a:endParaRPr>
                    </a:p>
                    <a:p>
                      <a:pPr algn="r" marR="83185">
                        <a:lnSpc>
                          <a:spcPct val="100000"/>
                        </a:lnSpc>
                      </a:pPr>
                      <a:r>
                        <a:rPr dirty="0" sz="800" spc="-10">
                          <a:latin typeface="Arial"/>
                          <a:cs typeface="Arial"/>
                        </a:rPr>
                        <a:t>675,394</a:t>
                      </a:r>
                      <a:endParaRPr sz="800">
                        <a:latin typeface="Arial"/>
                        <a:cs typeface="Arial"/>
                      </a:endParaRPr>
                    </a:p>
                  </a:txBody>
                  <a:tcPr marL="0" marR="0" marB="0" marT="102235">
                    <a:lnB w="9525">
                      <a:solidFill>
                        <a:srgbClr val="1A1A1A"/>
                      </a:solidFill>
                      <a:prstDash val="solid"/>
                    </a:lnB>
                  </a:tcPr>
                </a:tc>
                <a:tc>
                  <a:txBody>
                    <a:bodyPr/>
                    <a:lstStyle/>
                    <a:p>
                      <a:pPr>
                        <a:lnSpc>
                          <a:spcPct val="100000"/>
                        </a:lnSpc>
                        <a:spcBef>
                          <a:spcPts val="805"/>
                        </a:spcBef>
                      </a:pPr>
                      <a:endParaRPr sz="800">
                        <a:latin typeface="Times New Roman"/>
                        <a:cs typeface="Times New Roman"/>
                      </a:endParaRPr>
                    </a:p>
                    <a:p>
                      <a:pPr algn="r" marR="129539">
                        <a:lnSpc>
                          <a:spcPct val="100000"/>
                        </a:lnSpc>
                      </a:pPr>
                      <a:r>
                        <a:rPr dirty="0" sz="800" spc="-10">
                          <a:latin typeface="Arial"/>
                          <a:cs typeface="Arial"/>
                        </a:rPr>
                        <a:t>1,856</a:t>
                      </a:r>
                      <a:endParaRPr sz="800">
                        <a:latin typeface="Arial"/>
                        <a:cs typeface="Arial"/>
                      </a:endParaRPr>
                    </a:p>
                  </a:txBody>
                  <a:tcPr marL="0" marR="0" marB="0" marT="102235">
                    <a:lnB w="9525">
                      <a:solidFill>
                        <a:srgbClr val="1A1A1A"/>
                      </a:solidFill>
                      <a:prstDash val="solid"/>
                    </a:lnB>
                  </a:tcPr>
                </a:tc>
                <a:tc>
                  <a:txBody>
                    <a:bodyPr/>
                    <a:lstStyle/>
                    <a:p>
                      <a:pPr>
                        <a:lnSpc>
                          <a:spcPct val="100000"/>
                        </a:lnSpc>
                        <a:spcBef>
                          <a:spcPts val="805"/>
                        </a:spcBef>
                      </a:pPr>
                      <a:endParaRPr sz="800">
                        <a:latin typeface="Times New Roman"/>
                        <a:cs typeface="Times New Roman"/>
                      </a:endParaRPr>
                    </a:p>
                    <a:p>
                      <a:pPr algn="r" marR="68580">
                        <a:lnSpc>
                          <a:spcPct val="100000"/>
                        </a:lnSpc>
                      </a:pPr>
                      <a:r>
                        <a:rPr dirty="0" sz="800" spc="-50">
                          <a:latin typeface="Arial"/>
                          <a:cs typeface="Arial"/>
                        </a:rPr>
                        <a:t>-</a:t>
                      </a:r>
                      <a:endParaRPr sz="800">
                        <a:latin typeface="Arial"/>
                        <a:cs typeface="Arial"/>
                      </a:endParaRPr>
                    </a:p>
                  </a:txBody>
                  <a:tcPr marL="0" marR="0" marB="0" marT="102235">
                    <a:lnB w="9525">
                      <a:solidFill>
                        <a:srgbClr val="1A1A1A"/>
                      </a:solidFill>
                      <a:prstDash val="solid"/>
                    </a:lnB>
                  </a:tcPr>
                </a:tc>
                <a:tc>
                  <a:txBody>
                    <a:bodyPr/>
                    <a:lstStyle/>
                    <a:p>
                      <a:pPr>
                        <a:lnSpc>
                          <a:spcPct val="100000"/>
                        </a:lnSpc>
                        <a:spcBef>
                          <a:spcPts val="805"/>
                        </a:spcBef>
                      </a:pPr>
                      <a:endParaRPr sz="800">
                        <a:latin typeface="Times New Roman"/>
                        <a:cs typeface="Times New Roman"/>
                      </a:endParaRPr>
                    </a:p>
                    <a:p>
                      <a:pPr algn="r" marR="104139">
                        <a:lnSpc>
                          <a:spcPct val="100000"/>
                        </a:lnSpc>
                      </a:pPr>
                      <a:r>
                        <a:rPr dirty="0" sz="800" spc="-10">
                          <a:latin typeface="Arial"/>
                          <a:cs typeface="Arial"/>
                        </a:rPr>
                        <a:t>509,601</a:t>
                      </a:r>
                      <a:endParaRPr sz="800">
                        <a:latin typeface="Arial"/>
                        <a:cs typeface="Arial"/>
                      </a:endParaRPr>
                    </a:p>
                  </a:txBody>
                  <a:tcPr marL="0" marR="0" marB="0" marT="102235">
                    <a:lnB w="9525">
                      <a:solidFill>
                        <a:srgbClr val="1A1A1A"/>
                      </a:solidFill>
                      <a:prstDash val="solid"/>
                    </a:lnB>
                  </a:tcPr>
                </a:tc>
                <a:tc>
                  <a:txBody>
                    <a:bodyPr/>
                    <a:lstStyle/>
                    <a:p>
                      <a:pPr>
                        <a:lnSpc>
                          <a:spcPct val="100000"/>
                        </a:lnSpc>
                        <a:spcBef>
                          <a:spcPts val="805"/>
                        </a:spcBef>
                      </a:pPr>
                      <a:endParaRPr sz="800">
                        <a:latin typeface="Times New Roman"/>
                        <a:cs typeface="Times New Roman"/>
                      </a:endParaRPr>
                    </a:p>
                    <a:p>
                      <a:pPr algn="r" marR="67945">
                        <a:lnSpc>
                          <a:spcPct val="100000"/>
                        </a:lnSpc>
                      </a:pPr>
                      <a:r>
                        <a:rPr dirty="0" sz="800" spc="-10">
                          <a:latin typeface="Arial"/>
                          <a:cs typeface="Arial"/>
                        </a:rPr>
                        <a:t>(165,793)</a:t>
                      </a:r>
                      <a:endParaRPr sz="800">
                        <a:latin typeface="Arial"/>
                        <a:cs typeface="Arial"/>
                      </a:endParaRPr>
                    </a:p>
                  </a:txBody>
                  <a:tcPr marL="0" marR="0" marB="0" marT="102235">
                    <a:lnB w="9525">
                      <a:solidFill>
                        <a:srgbClr val="1A1A1A"/>
                      </a:solidFill>
                      <a:prstDash val="solid"/>
                    </a:lnB>
                  </a:tcPr>
                </a:tc>
              </a:tr>
              <a:tr h="185420">
                <a:tc>
                  <a:txBody>
                    <a:bodyPr/>
                    <a:lstStyle/>
                    <a:p>
                      <a:pPr marL="209550">
                        <a:lnSpc>
                          <a:spcPct val="100000"/>
                        </a:lnSpc>
                        <a:spcBef>
                          <a:spcPts val="130"/>
                        </a:spcBef>
                      </a:pPr>
                      <a:r>
                        <a:rPr dirty="0" sz="800" b="1">
                          <a:latin typeface="Arial"/>
                          <a:cs typeface="Arial"/>
                        </a:rPr>
                        <a:t>Total</a:t>
                      </a:r>
                      <a:r>
                        <a:rPr dirty="0" sz="800" spc="-20" b="1">
                          <a:latin typeface="Arial"/>
                          <a:cs typeface="Arial"/>
                        </a:rPr>
                        <a:t> COGS</a:t>
                      </a:r>
                      <a:endParaRPr sz="800">
                        <a:latin typeface="Arial"/>
                        <a:cs typeface="Arial"/>
                      </a:endParaRPr>
                    </a:p>
                  </a:txBody>
                  <a:tcPr marL="0" marR="0" marB="0" marT="16510"/>
                </a:tc>
                <a:tc>
                  <a:txBody>
                    <a:bodyPr/>
                    <a:lstStyle/>
                    <a:p>
                      <a:pPr algn="r" marR="183515">
                        <a:lnSpc>
                          <a:spcPct val="100000"/>
                        </a:lnSpc>
                        <a:spcBef>
                          <a:spcPts val="130"/>
                        </a:spcBef>
                      </a:pPr>
                      <a:r>
                        <a:rPr dirty="0" sz="800" spc="-10" b="1">
                          <a:latin typeface="Arial"/>
                          <a:cs typeface="Arial"/>
                        </a:rPr>
                        <a:t>677,250</a:t>
                      </a:r>
                      <a:endParaRPr sz="800">
                        <a:latin typeface="Arial"/>
                        <a:cs typeface="Arial"/>
                      </a:endParaRPr>
                    </a:p>
                  </a:txBody>
                  <a:tcPr marL="0" marR="0" marB="0" marT="16510">
                    <a:lnT w="9525">
                      <a:solidFill>
                        <a:srgbClr val="1A1A1A"/>
                      </a:solidFill>
                      <a:prstDash val="solid"/>
                    </a:lnT>
                    <a:lnB w="9525">
                      <a:solidFill>
                        <a:srgbClr val="1A1A1A"/>
                      </a:solidFill>
                      <a:prstDash val="solid"/>
                    </a:lnB>
                  </a:tcPr>
                </a:tc>
                <a:tc>
                  <a:txBody>
                    <a:bodyPr/>
                    <a:lstStyle/>
                    <a:p>
                      <a:pPr algn="r" marR="83185">
                        <a:lnSpc>
                          <a:spcPct val="100000"/>
                        </a:lnSpc>
                        <a:spcBef>
                          <a:spcPts val="130"/>
                        </a:spcBef>
                      </a:pPr>
                      <a:r>
                        <a:rPr dirty="0" sz="800" spc="-10" b="1">
                          <a:latin typeface="Arial"/>
                          <a:cs typeface="Arial"/>
                        </a:rPr>
                        <a:t>675,394</a:t>
                      </a:r>
                      <a:endParaRPr sz="800">
                        <a:latin typeface="Arial"/>
                        <a:cs typeface="Arial"/>
                      </a:endParaRPr>
                    </a:p>
                  </a:txBody>
                  <a:tcPr marL="0" marR="0" marB="0" marT="16510">
                    <a:lnT w="9525">
                      <a:solidFill>
                        <a:srgbClr val="1A1A1A"/>
                      </a:solidFill>
                      <a:prstDash val="solid"/>
                    </a:lnT>
                    <a:lnB w="9525">
                      <a:solidFill>
                        <a:srgbClr val="1A1A1A"/>
                      </a:solidFill>
                      <a:prstDash val="solid"/>
                    </a:lnB>
                  </a:tcPr>
                </a:tc>
                <a:tc>
                  <a:txBody>
                    <a:bodyPr/>
                    <a:lstStyle/>
                    <a:p>
                      <a:pPr algn="r" marR="129539">
                        <a:lnSpc>
                          <a:spcPct val="100000"/>
                        </a:lnSpc>
                        <a:spcBef>
                          <a:spcPts val="130"/>
                        </a:spcBef>
                      </a:pPr>
                      <a:r>
                        <a:rPr dirty="0" sz="800" spc="-10" b="1">
                          <a:latin typeface="Arial"/>
                          <a:cs typeface="Arial"/>
                        </a:rPr>
                        <a:t>1,856</a:t>
                      </a:r>
                      <a:endParaRPr sz="800">
                        <a:latin typeface="Arial"/>
                        <a:cs typeface="Arial"/>
                      </a:endParaRPr>
                    </a:p>
                  </a:txBody>
                  <a:tcPr marL="0" marR="0" marB="0" marT="16510">
                    <a:lnT w="9525">
                      <a:solidFill>
                        <a:srgbClr val="1A1A1A"/>
                      </a:solidFill>
                      <a:prstDash val="solid"/>
                    </a:lnT>
                    <a:lnB w="9525">
                      <a:solidFill>
                        <a:srgbClr val="1A1A1A"/>
                      </a:solidFill>
                      <a:prstDash val="solid"/>
                    </a:lnB>
                  </a:tcPr>
                </a:tc>
                <a:tc>
                  <a:txBody>
                    <a:bodyPr/>
                    <a:lstStyle/>
                    <a:p>
                      <a:pPr algn="r" marR="68580">
                        <a:lnSpc>
                          <a:spcPct val="100000"/>
                        </a:lnSpc>
                        <a:spcBef>
                          <a:spcPts val="130"/>
                        </a:spcBef>
                      </a:pPr>
                      <a:r>
                        <a:rPr dirty="0" sz="800" spc="-50" b="1">
                          <a:latin typeface="Arial"/>
                          <a:cs typeface="Arial"/>
                        </a:rPr>
                        <a:t>-</a:t>
                      </a:r>
                      <a:endParaRPr sz="800">
                        <a:latin typeface="Arial"/>
                        <a:cs typeface="Arial"/>
                      </a:endParaRPr>
                    </a:p>
                  </a:txBody>
                  <a:tcPr marL="0" marR="0" marB="0" marT="16510">
                    <a:lnT w="9525">
                      <a:solidFill>
                        <a:srgbClr val="1A1A1A"/>
                      </a:solidFill>
                      <a:prstDash val="solid"/>
                    </a:lnT>
                    <a:lnB w="9525">
                      <a:solidFill>
                        <a:srgbClr val="1A1A1A"/>
                      </a:solidFill>
                      <a:prstDash val="solid"/>
                    </a:lnB>
                  </a:tcPr>
                </a:tc>
                <a:tc>
                  <a:txBody>
                    <a:bodyPr/>
                    <a:lstStyle/>
                    <a:p>
                      <a:pPr algn="r" marR="104139">
                        <a:lnSpc>
                          <a:spcPct val="100000"/>
                        </a:lnSpc>
                        <a:spcBef>
                          <a:spcPts val="130"/>
                        </a:spcBef>
                      </a:pPr>
                      <a:r>
                        <a:rPr dirty="0" sz="800" spc="-10" b="1">
                          <a:latin typeface="Arial"/>
                          <a:cs typeface="Arial"/>
                        </a:rPr>
                        <a:t>509,601</a:t>
                      </a:r>
                      <a:endParaRPr sz="800">
                        <a:latin typeface="Arial"/>
                        <a:cs typeface="Arial"/>
                      </a:endParaRPr>
                    </a:p>
                  </a:txBody>
                  <a:tcPr marL="0" marR="0" marB="0" marT="16510">
                    <a:lnT w="9525">
                      <a:solidFill>
                        <a:srgbClr val="1A1A1A"/>
                      </a:solidFill>
                      <a:prstDash val="solid"/>
                    </a:lnT>
                    <a:lnB w="9525">
                      <a:solidFill>
                        <a:srgbClr val="1A1A1A"/>
                      </a:solidFill>
                      <a:prstDash val="solid"/>
                    </a:lnB>
                  </a:tcPr>
                </a:tc>
                <a:tc>
                  <a:txBody>
                    <a:bodyPr/>
                    <a:lstStyle/>
                    <a:p>
                      <a:pPr algn="r" marR="67945">
                        <a:lnSpc>
                          <a:spcPct val="100000"/>
                        </a:lnSpc>
                        <a:spcBef>
                          <a:spcPts val="130"/>
                        </a:spcBef>
                      </a:pPr>
                      <a:r>
                        <a:rPr dirty="0" sz="800" spc="-10" b="1">
                          <a:latin typeface="Arial"/>
                          <a:cs typeface="Arial"/>
                        </a:rPr>
                        <a:t>(165,793)</a:t>
                      </a:r>
                      <a:endParaRPr sz="800">
                        <a:latin typeface="Arial"/>
                        <a:cs typeface="Arial"/>
                      </a:endParaRPr>
                    </a:p>
                  </a:txBody>
                  <a:tcPr marL="0" marR="0" marB="0" marT="16510">
                    <a:lnT w="9525">
                      <a:solidFill>
                        <a:srgbClr val="1A1A1A"/>
                      </a:solidFill>
                      <a:prstDash val="solid"/>
                    </a:lnT>
                    <a:lnB w="9525">
                      <a:solidFill>
                        <a:srgbClr val="1A1A1A"/>
                      </a:solidFill>
                      <a:prstDash val="solid"/>
                    </a:lnB>
                  </a:tcPr>
                </a:tc>
              </a:tr>
              <a:tr h="208279">
                <a:tc>
                  <a:txBody>
                    <a:bodyPr/>
                    <a:lstStyle/>
                    <a:p>
                      <a:pPr marL="31750">
                        <a:lnSpc>
                          <a:spcPct val="100000"/>
                        </a:lnSpc>
                        <a:spcBef>
                          <a:spcPts val="219"/>
                        </a:spcBef>
                      </a:pPr>
                      <a:r>
                        <a:rPr dirty="0" sz="800" b="1">
                          <a:latin typeface="Arial"/>
                          <a:cs typeface="Arial"/>
                        </a:rPr>
                        <a:t>Gross</a:t>
                      </a:r>
                      <a:r>
                        <a:rPr dirty="0" sz="800" spc="-25" b="1">
                          <a:latin typeface="Arial"/>
                          <a:cs typeface="Arial"/>
                        </a:rPr>
                        <a:t> </a:t>
                      </a:r>
                      <a:r>
                        <a:rPr dirty="0" sz="800" spc="-10" b="1">
                          <a:latin typeface="Arial"/>
                          <a:cs typeface="Arial"/>
                        </a:rPr>
                        <a:t>Profit</a:t>
                      </a:r>
                      <a:endParaRPr sz="800">
                        <a:latin typeface="Arial"/>
                        <a:cs typeface="Arial"/>
                      </a:endParaRPr>
                    </a:p>
                  </a:txBody>
                  <a:tcPr marL="0" marR="0" marB="0" marT="27939"/>
                </a:tc>
                <a:tc>
                  <a:txBody>
                    <a:bodyPr/>
                    <a:lstStyle/>
                    <a:p>
                      <a:pPr algn="r" marR="183515">
                        <a:lnSpc>
                          <a:spcPct val="100000"/>
                        </a:lnSpc>
                        <a:spcBef>
                          <a:spcPts val="219"/>
                        </a:spcBef>
                      </a:pPr>
                      <a:r>
                        <a:rPr dirty="0" sz="800" b="1">
                          <a:latin typeface="Arial"/>
                          <a:cs typeface="Arial"/>
                        </a:rPr>
                        <a:t>$</a:t>
                      </a:r>
                      <a:r>
                        <a:rPr dirty="0" sz="800" spc="-10" b="1">
                          <a:latin typeface="Arial"/>
                          <a:cs typeface="Arial"/>
                        </a:rPr>
                        <a:t> 5,068,023</a:t>
                      </a:r>
                      <a:endParaRPr sz="800">
                        <a:latin typeface="Arial"/>
                        <a:cs typeface="Arial"/>
                      </a:endParaRPr>
                    </a:p>
                  </a:txBody>
                  <a:tcPr marL="0" marR="0" marB="0" marT="27939">
                    <a:lnT w="9525">
                      <a:solidFill>
                        <a:srgbClr val="1A1A1A"/>
                      </a:solidFill>
                      <a:prstDash val="solid"/>
                    </a:lnT>
                    <a:lnB w="9525">
                      <a:solidFill>
                        <a:srgbClr val="1A1A1A"/>
                      </a:solidFill>
                      <a:prstDash val="solid"/>
                    </a:lnB>
                  </a:tcPr>
                </a:tc>
                <a:tc>
                  <a:txBody>
                    <a:bodyPr/>
                    <a:lstStyle/>
                    <a:p>
                      <a:pPr algn="r" marR="83185">
                        <a:lnSpc>
                          <a:spcPct val="100000"/>
                        </a:lnSpc>
                        <a:spcBef>
                          <a:spcPts val="219"/>
                        </a:spcBef>
                      </a:pPr>
                      <a:r>
                        <a:rPr dirty="0" sz="800" b="1">
                          <a:latin typeface="Arial"/>
                          <a:cs typeface="Arial"/>
                        </a:rPr>
                        <a:t>$</a:t>
                      </a:r>
                      <a:r>
                        <a:rPr dirty="0" sz="800" spc="-10" b="1">
                          <a:latin typeface="Arial"/>
                          <a:cs typeface="Arial"/>
                        </a:rPr>
                        <a:t> 5,203,156</a:t>
                      </a:r>
                      <a:endParaRPr sz="800">
                        <a:latin typeface="Arial"/>
                        <a:cs typeface="Arial"/>
                      </a:endParaRPr>
                    </a:p>
                  </a:txBody>
                  <a:tcPr marL="0" marR="0" marB="0" marT="27939">
                    <a:lnT w="9525">
                      <a:solidFill>
                        <a:srgbClr val="1A1A1A"/>
                      </a:solidFill>
                      <a:prstDash val="solid"/>
                    </a:lnT>
                    <a:lnB w="9525">
                      <a:solidFill>
                        <a:srgbClr val="1A1A1A"/>
                      </a:solidFill>
                      <a:prstDash val="solid"/>
                    </a:lnB>
                  </a:tcPr>
                </a:tc>
                <a:tc>
                  <a:txBody>
                    <a:bodyPr/>
                    <a:lstStyle/>
                    <a:p>
                      <a:pPr algn="r" marR="129539">
                        <a:lnSpc>
                          <a:spcPct val="100000"/>
                        </a:lnSpc>
                        <a:spcBef>
                          <a:spcPts val="219"/>
                        </a:spcBef>
                      </a:pPr>
                      <a:r>
                        <a:rPr dirty="0" sz="800" b="1">
                          <a:latin typeface="Arial"/>
                          <a:cs typeface="Arial"/>
                        </a:rPr>
                        <a:t>$</a:t>
                      </a:r>
                      <a:r>
                        <a:rPr dirty="0" sz="800" spc="-10" b="1">
                          <a:latin typeface="Arial"/>
                          <a:cs typeface="Arial"/>
                        </a:rPr>
                        <a:t> (135,132)</a:t>
                      </a:r>
                      <a:endParaRPr sz="800">
                        <a:latin typeface="Arial"/>
                        <a:cs typeface="Arial"/>
                      </a:endParaRPr>
                    </a:p>
                  </a:txBody>
                  <a:tcPr marL="0" marR="0" marB="0" marT="27939">
                    <a:lnT w="9525">
                      <a:solidFill>
                        <a:srgbClr val="1A1A1A"/>
                      </a:solidFill>
                      <a:prstDash val="solid"/>
                    </a:lnT>
                    <a:lnB w="9525">
                      <a:solidFill>
                        <a:srgbClr val="1A1A1A"/>
                      </a:solidFill>
                      <a:prstDash val="solid"/>
                    </a:lnB>
                  </a:tcPr>
                </a:tc>
                <a:tc>
                  <a:txBody>
                    <a:bodyPr/>
                    <a:lstStyle/>
                    <a:p>
                      <a:pPr algn="r" marR="67945">
                        <a:lnSpc>
                          <a:spcPct val="100000"/>
                        </a:lnSpc>
                        <a:spcBef>
                          <a:spcPts val="219"/>
                        </a:spcBef>
                      </a:pPr>
                      <a:r>
                        <a:rPr dirty="0" sz="800" b="1">
                          <a:latin typeface="Arial"/>
                          <a:cs typeface="Arial"/>
                        </a:rPr>
                        <a:t>$</a:t>
                      </a:r>
                      <a:r>
                        <a:rPr dirty="0" sz="800" spc="-10" b="1">
                          <a:latin typeface="Arial"/>
                          <a:cs typeface="Arial"/>
                        </a:rPr>
                        <a:t> (200,000)</a:t>
                      </a:r>
                      <a:endParaRPr sz="800">
                        <a:latin typeface="Arial"/>
                        <a:cs typeface="Arial"/>
                      </a:endParaRPr>
                    </a:p>
                  </a:txBody>
                  <a:tcPr marL="0" marR="0" marB="0" marT="27939">
                    <a:lnT w="9525">
                      <a:solidFill>
                        <a:srgbClr val="1A1A1A"/>
                      </a:solidFill>
                      <a:prstDash val="solid"/>
                    </a:lnT>
                    <a:lnB w="9525">
                      <a:solidFill>
                        <a:srgbClr val="1A1A1A"/>
                      </a:solidFill>
                      <a:prstDash val="solid"/>
                    </a:lnB>
                  </a:tcPr>
                </a:tc>
                <a:tc>
                  <a:txBody>
                    <a:bodyPr/>
                    <a:lstStyle/>
                    <a:p>
                      <a:pPr algn="r" marR="104139">
                        <a:lnSpc>
                          <a:spcPct val="100000"/>
                        </a:lnSpc>
                        <a:spcBef>
                          <a:spcPts val="219"/>
                        </a:spcBef>
                      </a:pPr>
                      <a:r>
                        <a:rPr dirty="0" sz="800" b="1">
                          <a:latin typeface="Arial"/>
                          <a:cs typeface="Arial"/>
                        </a:rPr>
                        <a:t>$</a:t>
                      </a:r>
                      <a:r>
                        <a:rPr dirty="0" sz="800" spc="-10" b="1">
                          <a:latin typeface="Arial"/>
                          <a:cs typeface="Arial"/>
                        </a:rPr>
                        <a:t> 5,490,912</a:t>
                      </a:r>
                      <a:endParaRPr sz="800">
                        <a:latin typeface="Arial"/>
                        <a:cs typeface="Arial"/>
                      </a:endParaRPr>
                    </a:p>
                  </a:txBody>
                  <a:tcPr marL="0" marR="0" marB="0" marT="27939">
                    <a:lnT w="9525">
                      <a:solidFill>
                        <a:srgbClr val="1A1A1A"/>
                      </a:solidFill>
                      <a:prstDash val="solid"/>
                    </a:lnT>
                    <a:lnB w="9525">
                      <a:solidFill>
                        <a:srgbClr val="1A1A1A"/>
                      </a:solidFill>
                      <a:prstDash val="solid"/>
                    </a:lnB>
                  </a:tcPr>
                </a:tc>
                <a:tc>
                  <a:txBody>
                    <a:bodyPr/>
                    <a:lstStyle/>
                    <a:p>
                      <a:pPr algn="r" marR="67945">
                        <a:lnSpc>
                          <a:spcPct val="100000"/>
                        </a:lnSpc>
                        <a:spcBef>
                          <a:spcPts val="219"/>
                        </a:spcBef>
                      </a:pPr>
                      <a:r>
                        <a:rPr dirty="0" sz="800" b="1">
                          <a:latin typeface="Arial"/>
                          <a:cs typeface="Arial"/>
                        </a:rPr>
                        <a:t>$</a:t>
                      </a:r>
                      <a:r>
                        <a:rPr dirty="0" sz="800" spc="-10" b="1">
                          <a:latin typeface="Arial"/>
                          <a:cs typeface="Arial"/>
                        </a:rPr>
                        <a:t> 287,756</a:t>
                      </a:r>
                      <a:endParaRPr sz="800">
                        <a:latin typeface="Arial"/>
                        <a:cs typeface="Arial"/>
                      </a:endParaRPr>
                    </a:p>
                  </a:txBody>
                  <a:tcPr marL="0" marR="0" marB="0" marT="27939">
                    <a:lnT w="9525">
                      <a:solidFill>
                        <a:srgbClr val="1A1A1A"/>
                      </a:solidFill>
                      <a:prstDash val="solid"/>
                    </a:lnT>
                    <a:lnB w="9525">
                      <a:solidFill>
                        <a:srgbClr val="1A1A1A"/>
                      </a:solidFill>
                      <a:prstDash val="solid"/>
                    </a:lnB>
                  </a:tcPr>
                </a:tc>
              </a:tr>
              <a:tr h="375920">
                <a:tc>
                  <a:txBody>
                    <a:bodyPr/>
                    <a:lstStyle/>
                    <a:p>
                      <a:pPr marL="31750">
                        <a:lnSpc>
                          <a:spcPct val="100000"/>
                        </a:lnSpc>
                        <a:spcBef>
                          <a:spcPts val="250"/>
                        </a:spcBef>
                      </a:pPr>
                      <a:r>
                        <a:rPr dirty="0" sz="800" b="1">
                          <a:latin typeface="Arial"/>
                          <a:cs typeface="Arial"/>
                        </a:rPr>
                        <a:t>Operating</a:t>
                      </a:r>
                      <a:r>
                        <a:rPr dirty="0" sz="800" spc="-40" b="1">
                          <a:latin typeface="Arial"/>
                          <a:cs typeface="Arial"/>
                        </a:rPr>
                        <a:t> </a:t>
                      </a:r>
                      <a:r>
                        <a:rPr dirty="0" sz="800" spc="-10" b="1">
                          <a:latin typeface="Arial"/>
                          <a:cs typeface="Arial"/>
                        </a:rPr>
                        <a:t>Expenses</a:t>
                      </a:r>
                      <a:endParaRPr sz="800">
                        <a:latin typeface="Arial"/>
                        <a:cs typeface="Arial"/>
                      </a:endParaRPr>
                    </a:p>
                    <a:p>
                      <a:pPr marL="209550">
                        <a:lnSpc>
                          <a:spcPct val="100000"/>
                        </a:lnSpc>
                        <a:spcBef>
                          <a:spcPts val="500"/>
                        </a:spcBef>
                      </a:pPr>
                      <a:r>
                        <a:rPr dirty="0" sz="800">
                          <a:latin typeface="Arial"/>
                          <a:cs typeface="Arial"/>
                        </a:rPr>
                        <a:t>Personnel</a:t>
                      </a:r>
                      <a:r>
                        <a:rPr dirty="0" sz="800" spc="-25">
                          <a:latin typeface="Arial"/>
                          <a:cs typeface="Arial"/>
                        </a:rPr>
                        <a:t> </a:t>
                      </a:r>
                      <a:r>
                        <a:rPr dirty="0" sz="800">
                          <a:latin typeface="Arial"/>
                          <a:cs typeface="Arial"/>
                        </a:rPr>
                        <a:t>&amp;</a:t>
                      </a:r>
                      <a:r>
                        <a:rPr dirty="0" sz="800" spc="-20">
                          <a:latin typeface="Arial"/>
                          <a:cs typeface="Arial"/>
                        </a:rPr>
                        <a:t> </a:t>
                      </a:r>
                      <a:r>
                        <a:rPr dirty="0" sz="800" spc="-10">
                          <a:latin typeface="Arial"/>
                          <a:cs typeface="Arial"/>
                        </a:rPr>
                        <a:t>Benefits</a:t>
                      </a:r>
                      <a:endParaRPr sz="800">
                        <a:latin typeface="Arial"/>
                        <a:cs typeface="Arial"/>
                      </a:endParaRPr>
                    </a:p>
                  </a:txBody>
                  <a:tcPr marL="0" marR="0" marB="0" marT="31750"/>
                </a:tc>
                <a:tc>
                  <a:txBody>
                    <a:bodyPr/>
                    <a:lstStyle/>
                    <a:p>
                      <a:pPr>
                        <a:lnSpc>
                          <a:spcPct val="100000"/>
                        </a:lnSpc>
                        <a:spcBef>
                          <a:spcPts val="790"/>
                        </a:spcBef>
                      </a:pPr>
                      <a:endParaRPr sz="800">
                        <a:latin typeface="Times New Roman"/>
                        <a:cs typeface="Times New Roman"/>
                      </a:endParaRPr>
                    </a:p>
                    <a:p>
                      <a:pPr algn="r" marR="183515">
                        <a:lnSpc>
                          <a:spcPct val="100000"/>
                        </a:lnSpc>
                      </a:pPr>
                      <a:r>
                        <a:rPr dirty="0" sz="800" spc="-10">
                          <a:latin typeface="Arial"/>
                          <a:cs typeface="Arial"/>
                        </a:rPr>
                        <a:t>1,864,501</a:t>
                      </a:r>
                      <a:endParaRPr sz="800">
                        <a:latin typeface="Arial"/>
                        <a:cs typeface="Arial"/>
                      </a:endParaRPr>
                    </a:p>
                  </a:txBody>
                  <a:tcPr marL="0" marR="0" marB="0" marT="100330">
                    <a:lnT w="9525">
                      <a:solidFill>
                        <a:srgbClr val="1A1A1A"/>
                      </a:solidFill>
                      <a:prstDash val="solid"/>
                    </a:lnT>
                  </a:tcPr>
                </a:tc>
                <a:tc>
                  <a:txBody>
                    <a:bodyPr/>
                    <a:lstStyle/>
                    <a:p>
                      <a:pPr>
                        <a:lnSpc>
                          <a:spcPct val="100000"/>
                        </a:lnSpc>
                        <a:spcBef>
                          <a:spcPts val="790"/>
                        </a:spcBef>
                      </a:pPr>
                      <a:endParaRPr sz="800">
                        <a:latin typeface="Times New Roman"/>
                        <a:cs typeface="Times New Roman"/>
                      </a:endParaRPr>
                    </a:p>
                    <a:p>
                      <a:pPr algn="r" marR="83185">
                        <a:lnSpc>
                          <a:spcPct val="100000"/>
                        </a:lnSpc>
                      </a:pPr>
                      <a:r>
                        <a:rPr dirty="0" sz="800" spc="-10">
                          <a:latin typeface="Arial"/>
                          <a:cs typeface="Arial"/>
                        </a:rPr>
                        <a:t>2,002,718</a:t>
                      </a:r>
                      <a:endParaRPr sz="800">
                        <a:latin typeface="Arial"/>
                        <a:cs typeface="Arial"/>
                      </a:endParaRPr>
                    </a:p>
                  </a:txBody>
                  <a:tcPr marL="0" marR="0" marB="0" marT="100330">
                    <a:lnT w="9525">
                      <a:solidFill>
                        <a:srgbClr val="1A1A1A"/>
                      </a:solidFill>
                      <a:prstDash val="solid"/>
                    </a:lnT>
                  </a:tcPr>
                </a:tc>
                <a:tc>
                  <a:txBody>
                    <a:bodyPr/>
                    <a:lstStyle/>
                    <a:p>
                      <a:pPr>
                        <a:lnSpc>
                          <a:spcPct val="100000"/>
                        </a:lnSpc>
                        <a:spcBef>
                          <a:spcPts val="790"/>
                        </a:spcBef>
                      </a:pPr>
                      <a:endParaRPr sz="800">
                        <a:latin typeface="Times New Roman"/>
                        <a:cs typeface="Times New Roman"/>
                      </a:endParaRPr>
                    </a:p>
                    <a:p>
                      <a:pPr algn="r" marR="129539">
                        <a:lnSpc>
                          <a:spcPct val="100000"/>
                        </a:lnSpc>
                      </a:pPr>
                      <a:r>
                        <a:rPr dirty="0" sz="800" spc="-10">
                          <a:latin typeface="Arial"/>
                          <a:cs typeface="Arial"/>
                        </a:rPr>
                        <a:t>(138,218)</a:t>
                      </a:r>
                      <a:endParaRPr sz="800">
                        <a:latin typeface="Arial"/>
                        <a:cs typeface="Arial"/>
                      </a:endParaRPr>
                    </a:p>
                  </a:txBody>
                  <a:tcPr marL="0" marR="0" marB="0" marT="100330">
                    <a:lnT w="9525">
                      <a:solidFill>
                        <a:srgbClr val="1A1A1A"/>
                      </a:solidFill>
                      <a:prstDash val="solid"/>
                    </a:lnT>
                  </a:tcPr>
                </a:tc>
                <a:tc>
                  <a:txBody>
                    <a:bodyPr/>
                    <a:lstStyle/>
                    <a:p>
                      <a:pPr>
                        <a:lnSpc>
                          <a:spcPct val="100000"/>
                        </a:lnSpc>
                        <a:spcBef>
                          <a:spcPts val="790"/>
                        </a:spcBef>
                      </a:pPr>
                      <a:endParaRPr sz="800">
                        <a:latin typeface="Times New Roman"/>
                        <a:cs typeface="Times New Roman"/>
                      </a:endParaRPr>
                    </a:p>
                    <a:p>
                      <a:pPr algn="r" marR="67945">
                        <a:lnSpc>
                          <a:spcPct val="100000"/>
                        </a:lnSpc>
                      </a:pPr>
                      <a:r>
                        <a:rPr dirty="0" sz="800" spc="-10">
                          <a:latin typeface="Arial"/>
                          <a:cs typeface="Arial"/>
                        </a:rPr>
                        <a:t>108,326</a:t>
                      </a:r>
                      <a:endParaRPr sz="800">
                        <a:latin typeface="Arial"/>
                        <a:cs typeface="Arial"/>
                      </a:endParaRPr>
                    </a:p>
                  </a:txBody>
                  <a:tcPr marL="0" marR="0" marB="0" marT="100330">
                    <a:lnT w="9525">
                      <a:solidFill>
                        <a:srgbClr val="1A1A1A"/>
                      </a:solidFill>
                      <a:prstDash val="solid"/>
                    </a:lnT>
                  </a:tcPr>
                </a:tc>
                <a:tc>
                  <a:txBody>
                    <a:bodyPr/>
                    <a:lstStyle/>
                    <a:p>
                      <a:pPr>
                        <a:lnSpc>
                          <a:spcPct val="100000"/>
                        </a:lnSpc>
                        <a:spcBef>
                          <a:spcPts val="790"/>
                        </a:spcBef>
                      </a:pPr>
                      <a:endParaRPr sz="800">
                        <a:latin typeface="Times New Roman"/>
                        <a:cs typeface="Times New Roman"/>
                      </a:endParaRPr>
                    </a:p>
                    <a:p>
                      <a:pPr algn="r" marR="104139">
                        <a:lnSpc>
                          <a:spcPct val="100000"/>
                        </a:lnSpc>
                      </a:pPr>
                      <a:r>
                        <a:rPr dirty="0" sz="800" spc="-10">
                          <a:latin typeface="Arial"/>
                          <a:cs typeface="Arial"/>
                        </a:rPr>
                        <a:t>2,144,365</a:t>
                      </a:r>
                      <a:endParaRPr sz="800">
                        <a:latin typeface="Arial"/>
                        <a:cs typeface="Arial"/>
                      </a:endParaRPr>
                    </a:p>
                  </a:txBody>
                  <a:tcPr marL="0" marR="0" marB="0" marT="100330">
                    <a:lnT w="9525">
                      <a:solidFill>
                        <a:srgbClr val="1A1A1A"/>
                      </a:solidFill>
                      <a:prstDash val="solid"/>
                    </a:lnT>
                  </a:tcPr>
                </a:tc>
                <a:tc>
                  <a:txBody>
                    <a:bodyPr/>
                    <a:lstStyle/>
                    <a:p>
                      <a:pPr>
                        <a:lnSpc>
                          <a:spcPct val="100000"/>
                        </a:lnSpc>
                        <a:spcBef>
                          <a:spcPts val="790"/>
                        </a:spcBef>
                      </a:pPr>
                      <a:endParaRPr sz="800">
                        <a:latin typeface="Times New Roman"/>
                        <a:cs typeface="Times New Roman"/>
                      </a:endParaRPr>
                    </a:p>
                    <a:p>
                      <a:pPr algn="r" marR="67945">
                        <a:lnSpc>
                          <a:spcPct val="100000"/>
                        </a:lnSpc>
                      </a:pPr>
                      <a:r>
                        <a:rPr dirty="0" sz="800" spc="-10">
                          <a:latin typeface="Arial"/>
                          <a:cs typeface="Arial"/>
                        </a:rPr>
                        <a:t>141,647</a:t>
                      </a:r>
                      <a:endParaRPr sz="800">
                        <a:latin typeface="Arial"/>
                        <a:cs typeface="Arial"/>
                      </a:endParaRPr>
                    </a:p>
                  </a:txBody>
                  <a:tcPr marL="0" marR="0" marB="0" marT="100330">
                    <a:lnT w="9525">
                      <a:solidFill>
                        <a:srgbClr val="1A1A1A"/>
                      </a:solidFill>
                      <a:prstDash val="solid"/>
                    </a:lnT>
                  </a:tcPr>
                </a:tc>
              </a:tr>
              <a:tr h="184785">
                <a:tc>
                  <a:txBody>
                    <a:bodyPr/>
                    <a:lstStyle/>
                    <a:p>
                      <a:pPr marL="209550">
                        <a:lnSpc>
                          <a:spcPct val="100000"/>
                        </a:lnSpc>
                        <a:spcBef>
                          <a:spcPts val="204"/>
                        </a:spcBef>
                      </a:pPr>
                      <a:r>
                        <a:rPr dirty="0" sz="800">
                          <a:latin typeface="Arial"/>
                          <a:cs typeface="Arial"/>
                        </a:rPr>
                        <a:t>Professional</a:t>
                      </a:r>
                      <a:r>
                        <a:rPr dirty="0" sz="800" spc="-45">
                          <a:latin typeface="Arial"/>
                          <a:cs typeface="Arial"/>
                        </a:rPr>
                        <a:t> </a:t>
                      </a:r>
                      <a:r>
                        <a:rPr dirty="0" sz="800" spc="-10">
                          <a:latin typeface="Arial"/>
                          <a:cs typeface="Arial"/>
                        </a:rPr>
                        <a:t>Services</a:t>
                      </a:r>
                      <a:endParaRPr sz="800">
                        <a:latin typeface="Arial"/>
                        <a:cs typeface="Arial"/>
                      </a:endParaRPr>
                    </a:p>
                  </a:txBody>
                  <a:tcPr marL="0" marR="0" marB="0" marT="26034"/>
                </a:tc>
                <a:tc>
                  <a:txBody>
                    <a:bodyPr/>
                    <a:lstStyle/>
                    <a:p>
                      <a:pPr algn="r" marR="183515">
                        <a:lnSpc>
                          <a:spcPct val="100000"/>
                        </a:lnSpc>
                        <a:spcBef>
                          <a:spcPts val="204"/>
                        </a:spcBef>
                      </a:pPr>
                      <a:r>
                        <a:rPr dirty="0" sz="800" spc="-10">
                          <a:latin typeface="Arial"/>
                          <a:cs typeface="Arial"/>
                        </a:rPr>
                        <a:t>862,543</a:t>
                      </a:r>
                      <a:endParaRPr sz="800">
                        <a:latin typeface="Arial"/>
                        <a:cs typeface="Arial"/>
                      </a:endParaRPr>
                    </a:p>
                  </a:txBody>
                  <a:tcPr marL="0" marR="0" marB="0" marT="26034"/>
                </a:tc>
                <a:tc>
                  <a:txBody>
                    <a:bodyPr/>
                    <a:lstStyle/>
                    <a:p>
                      <a:pPr algn="r" marR="83185">
                        <a:lnSpc>
                          <a:spcPct val="100000"/>
                        </a:lnSpc>
                        <a:spcBef>
                          <a:spcPts val="204"/>
                        </a:spcBef>
                      </a:pPr>
                      <a:r>
                        <a:rPr dirty="0" sz="800" spc="-10">
                          <a:latin typeface="Arial"/>
                          <a:cs typeface="Arial"/>
                        </a:rPr>
                        <a:t>700,600</a:t>
                      </a:r>
                      <a:endParaRPr sz="800">
                        <a:latin typeface="Arial"/>
                        <a:cs typeface="Arial"/>
                      </a:endParaRPr>
                    </a:p>
                  </a:txBody>
                  <a:tcPr marL="0" marR="0" marB="0" marT="26034"/>
                </a:tc>
                <a:tc>
                  <a:txBody>
                    <a:bodyPr/>
                    <a:lstStyle/>
                    <a:p>
                      <a:pPr algn="r" marR="129539">
                        <a:lnSpc>
                          <a:spcPct val="100000"/>
                        </a:lnSpc>
                        <a:spcBef>
                          <a:spcPts val="204"/>
                        </a:spcBef>
                      </a:pPr>
                      <a:r>
                        <a:rPr dirty="0" sz="800" spc="-10">
                          <a:latin typeface="Arial"/>
                          <a:cs typeface="Arial"/>
                        </a:rPr>
                        <a:t>161,943</a:t>
                      </a:r>
                      <a:endParaRPr sz="800">
                        <a:latin typeface="Arial"/>
                        <a:cs typeface="Arial"/>
                      </a:endParaRPr>
                    </a:p>
                  </a:txBody>
                  <a:tcPr marL="0" marR="0" marB="0" marT="26034"/>
                </a:tc>
                <a:tc>
                  <a:txBody>
                    <a:bodyPr/>
                    <a:lstStyle/>
                    <a:p>
                      <a:pPr algn="r" marR="67945">
                        <a:lnSpc>
                          <a:spcPct val="100000"/>
                        </a:lnSpc>
                        <a:spcBef>
                          <a:spcPts val="204"/>
                        </a:spcBef>
                      </a:pPr>
                      <a:r>
                        <a:rPr dirty="0" sz="800" spc="-10">
                          <a:latin typeface="Arial"/>
                          <a:cs typeface="Arial"/>
                        </a:rPr>
                        <a:t>(13,040)</a:t>
                      </a:r>
                      <a:endParaRPr sz="800">
                        <a:latin typeface="Arial"/>
                        <a:cs typeface="Arial"/>
                      </a:endParaRPr>
                    </a:p>
                  </a:txBody>
                  <a:tcPr marL="0" marR="0" marB="0" marT="26034"/>
                </a:tc>
                <a:tc>
                  <a:txBody>
                    <a:bodyPr/>
                    <a:lstStyle/>
                    <a:p>
                      <a:pPr algn="r" marR="104139">
                        <a:lnSpc>
                          <a:spcPct val="100000"/>
                        </a:lnSpc>
                        <a:spcBef>
                          <a:spcPts val="204"/>
                        </a:spcBef>
                      </a:pPr>
                      <a:r>
                        <a:rPr dirty="0" sz="800" spc="-10">
                          <a:latin typeface="Arial"/>
                          <a:cs typeface="Arial"/>
                        </a:rPr>
                        <a:t>897,302</a:t>
                      </a:r>
                      <a:endParaRPr sz="800">
                        <a:latin typeface="Arial"/>
                        <a:cs typeface="Arial"/>
                      </a:endParaRPr>
                    </a:p>
                  </a:txBody>
                  <a:tcPr marL="0" marR="0" marB="0" marT="26034"/>
                </a:tc>
                <a:tc>
                  <a:txBody>
                    <a:bodyPr/>
                    <a:lstStyle/>
                    <a:p>
                      <a:pPr algn="r" marR="67945">
                        <a:lnSpc>
                          <a:spcPct val="100000"/>
                        </a:lnSpc>
                        <a:spcBef>
                          <a:spcPts val="204"/>
                        </a:spcBef>
                      </a:pPr>
                      <a:r>
                        <a:rPr dirty="0" sz="800" spc="-10">
                          <a:latin typeface="Arial"/>
                          <a:cs typeface="Arial"/>
                        </a:rPr>
                        <a:t>196,702</a:t>
                      </a:r>
                      <a:endParaRPr sz="800">
                        <a:latin typeface="Arial"/>
                        <a:cs typeface="Arial"/>
                      </a:endParaRPr>
                    </a:p>
                  </a:txBody>
                  <a:tcPr marL="0" marR="0" marB="0" marT="26034"/>
                </a:tc>
              </a:tr>
              <a:tr h="185420">
                <a:tc>
                  <a:txBody>
                    <a:bodyPr/>
                    <a:lstStyle/>
                    <a:p>
                      <a:pPr marL="209550">
                        <a:lnSpc>
                          <a:spcPct val="100000"/>
                        </a:lnSpc>
                        <a:spcBef>
                          <a:spcPts val="204"/>
                        </a:spcBef>
                      </a:pPr>
                      <a:r>
                        <a:rPr dirty="0" sz="800">
                          <a:latin typeface="Arial"/>
                          <a:cs typeface="Arial"/>
                        </a:rPr>
                        <a:t>Airline</a:t>
                      </a:r>
                      <a:r>
                        <a:rPr dirty="0" sz="800" spc="-25">
                          <a:latin typeface="Arial"/>
                          <a:cs typeface="Arial"/>
                        </a:rPr>
                        <a:t> </a:t>
                      </a:r>
                      <a:r>
                        <a:rPr dirty="0" sz="800" spc="-10">
                          <a:latin typeface="Arial"/>
                          <a:cs typeface="Arial"/>
                        </a:rPr>
                        <a:t>Operations/Badging</a:t>
                      </a:r>
                      <a:endParaRPr sz="800">
                        <a:latin typeface="Arial"/>
                        <a:cs typeface="Arial"/>
                      </a:endParaRPr>
                    </a:p>
                  </a:txBody>
                  <a:tcPr marL="0" marR="0" marB="0" marT="26034"/>
                </a:tc>
                <a:tc>
                  <a:txBody>
                    <a:bodyPr/>
                    <a:lstStyle/>
                    <a:p>
                      <a:pPr algn="r" marR="183515">
                        <a:lnSpc>
                          <a:spcPct val="100000"/>
                        </a:lnSpc>
                        <a:spcBef>
                          <a:spcPts val="204"/>
                        </a:spcBef>
                      </a:pPr>
                      <a:r>
                        <a:rPr dirty="0" sz="800" spc="-10">
                          <a:latin typeface="Arial"/>
                          <a:cs typeface="Arial"/>
                        </a:rPr>
                        <a:t>4,554</a:t>
                      </a:r>
                      <a:endParaRPr sz="800">
                        <a:latin typeface="Arial"/>
                        <a:cs typeface="Arial"/>
                      </a:endParaRPr>
                    </a:p>
                  </a:txBody>
                  <a:tcPr marL="0" marR="0" marB="0" marT="26034"/>
                </a:tc>
                <a:tc>
                  <a:txBody>
                    <a:bodyPr/>
                    <a:lstStyle/>
                    <a:p>
                      <a:pPr algn="r" marR="83185">
                        <a:lnSpc>
                          <a:spcPct val="100000"/>
                        </a:lnSpc>
                        <a:spcBef>
                          <a:spcPts val="204"/>
                        </a:spcBef>
                      </a:pPr>
                      <a:r>
                        <a:rPr dirty="0" sz="800" spc="-10">
                          <a:latin typeface="Arial"/>
                          <a:cs typeface="Arial"/>
                        </a:rPr>
                        <a:t>3,000</a:t>
                      </a:r>
                      <a:endParaRPr sz="800">
                        <a:latin typeface="Arial"/>
                        <a:cs typeface="Arial"/>
                      </a:endParaRPr>
                    </a:p>
                  </a:txBody>
                  <a:tcPr marL="0" marR="0" marB="0" marT="26034"/>
                </a:tc>
                <a:tc>
                  <a:txBody>
                    <a:bodyPr/>
                    <a:lstStyle/>
                    <a:p>
                      <a:pPr algn="r" marR="129539">
                        <a:lnSpc>
                          <a:spcPct val="100000"/>
                        </a:lnSpc>
                        <a:spcBef>
                          <a:spcPts val="204"/>
                        </a:spcBef>
                      </a:pPr>
                      <a:r>
                        <a:rPr dirty="0" sz="800" spc="-10">
                          <a:latin typeface="Arial"/>
                          <a:cs typeface="Arial"/>
                        </a:rPr>
                        <a:t>1,554</a:t>
                      </a:r>
                      <a:endParaRPr sz="800">
                        <a:latin typeface="Arial"/>
                        <a:cs typeface="Arial"/>
                      </a:endParaRPr>
                    </a:p>
                  </a:txBody>
                  <a:tcPr marL="0" marR="0" marB="0" marT="26034"/>
                </a:tc>
                <a:tc>
                  <a:txBody>
                    <a:bodyPr/>
                    <a:lstStyle/>
                    <a:p>
                      <a:pPr algn="r" marR="68580">
                        <a:lnSpc>
                          <a:spcPct val="100000"/>
                        </a:lnSpc>
                        <a:spcBef>
                          <a:spcPts val="204"/>
                        </a:spcBef>
                      </a:pPr>
                      <a:r>
                        <a:rPr dirty="0" sz="800" spc="-50">
                          <a:latin typeface="Arial"/>
                          <a:cs typeface="Arial"/>
                        </a:rPr>
                        <a:t>-</a:t>
                      </a:r>
                      <a:endParaRPr sz="800">
                        <a:latin typeface="Arial"/>
                        <a:cs typeface="Arial"/>
                      </a:endParaRPr>
                    </a:p>
                  </a:txBody>
                  <a:tcPr marL="0" marR="0" marB="0" marT="26034"/>
                </a:tc>
                <a:tc>
                  <a:txBody>
                    <a:bodyPr/>
                    <a:lstStyle/>
                    <a:p>
                      <a:pPr algn="r" marR="104139">
                        <a:lnSpc>
                          <a:spcPct val="100000"/>
                        </a:lnSpc>
                        <a:spcBef>
                          <a:spcPts val="204"/>
                        </a:spcBef>
                      </a:pPr>
                      <a:r>
                        <a:rPr dirty="0" sz="800" spc="-10">
                          <a:latin typeface="Arial"/>
                          <a:cs typeface="Arial"/>
                        </a:rPr>
                        <a:t>4,554</a:t>
                      </a:r>
                      <a:endParaRPr sz="800">
                        <a:latin typeface="Arial"/>
                        <a:cs typeface="Arial"/>
                      </a:endParaRPr>
                    </a:p>
                  </a:txBody>
                  <a:tcPr marL="0" marR="0" marB="0" marT="26034"/>
                </a:tc>
                <a:tc>
                  <a:txBody>
                    <a:bodyPr/>
                    <a:lstStyle/>
                    <a:p>
                      <a:pPr algn="r" marR="67945">
                        <a:lnSpc>
                          <a:spcPct val="100000"/>
                        </a:lnSpc>
                        <a:spcBef>
                          <a:spcPts val="204"/>
                        </a:spcBef>
                      </a:pPr>
                      <a:r>
                        <a:rPr dirty="0" sz="800" spc="-10">
                          <a:latin typeface="Arial"/>
                          <a:cs typeface="Arial"/>
                        </a:rPr>
                        <a:t>1,554</a:t>
                      </a:r>
                      <a:endParaRPr sz="800">
                        <a:latin typeface="Arial"/>
                        <a:cs typeface="Arial"/>
                      </a:endParaRPr>
                    </a:p>
                  </a:txBody>
                  <a:tcPr marL="0" marR="0" marB="0" marT="26034"/>
                </a:tc>
              </a:tr>
              <a:tr h="185420">
                <a:tc>
                  <a:txBody>
                    <a:bodyPr/>
                    <a:lstStyle/>
                    <a:p>
                      <a:pPr marL="209550">
                        <a:lnSpc>
                          <a:spcPct val="100000"/>
                        </a:lnSpc>
                        <a:spcBef>
                          <a:spcPts val="204"/>
                        </a:spcBef>
                      </a:pPr>
                      <a:r>
                        <a:rPr dirty="0" sz="800">
                          <a:latin typeface="Arial"/>
                          <a:cs typeface="Arial"/>
                        </a:rPr>
                        <a:t>Business</a:t>
                      </a:r>
                      <a:r>
                        <a:rPr dirty="0" sz="800" spc="-25">
                          <a:latin typeface="Arial"/>
                          <a:cs typeface="Arial"/>
                        </a:rPr>
                        <a:t> </a:t>
                      </a:r>
                      <a:r>
                        <a:rPr dirty="0" sz="800">
                          <a:latin typeface="Arial"/>
                          <a:cs typeface="Arial"/>
                        </a:rPr>
                        <a:t>Travel</a:t>
                      </a:r>
                      <a:r>
                        <a:rPr dirty="0" sz="800" spc="-20">
                          <a:latin typeface="Arial"/>
                          <a:cs typeface="Arial"/>
                        </a:rPr>
                        <a:t> </a:t>
                      </a:r>
                      <a:r>
                        <a:rPr dirty="0" sz="800">
                          <a:latin typeface="Arial"/>
                          <a:cs typeface="Arial"/>
                        </a:rPr>
                        <a:t>&amp;</a:t>
                      </a:r>
                      <a:r>
                        <a:rPr dirty="0" sz="800" spc="-20">
                          <a:latin typeface="Arial"/>
                          <a:cs typeface="Arial"/>
                        </a:rPr>
                        <a:t> </a:t>
                      </a:r>
                      <a:r>
                        <a:rPr dirty="0" sz="800" spc="-10">
                          <a:latin typeface="Arial"/>
                          <a:cs typeface="Arial"/>
                        </a:rPr>
                        <a:t>Training</a:t>
                      </a:r>
                      <a:endParaRPr sz="800">
                        <a:latin typeface="Arial"/>
                        <a:cs typeface="Arial"/>
                      </a:endParaRPr>
                    </a:p>
                  </a:txBody>
                  <a:tcPr marL="0" marR="0" marB="0" marT="26034"/>
                </a:tc>
                <a:tc>
                  <a:txBody>
                    <a:bodyPr/>
                    <a:lstStyle/>
                    <a:p>
                      <a:pPr algn="r" marR="183515">
                        <a:lnSpc>
                          <a:spcPct val="100000"/>
                        </a:lnSpc>
                        <a:spcBef>
                          <a:spcPts val="204"/>
                        </a:spcBef>
                      </a:pPr>
                      <a:r>
                        <a:rPr dirty="0" sz="800" spc="-10">
                          <a:latin typeface="Arial"/>
                          <a:cs typeface="Arial"/>
                        </a:rPr>
                        <a:t>23,923</a:t>
                      </a:r>
                      <a:endParaRPr sz="800">
                        <a:latin typeface="Arial"/>
                        <a:cs typeface="Arial"/>
                      </a:endParaRPr>
                    </a:p>
                  </a:txBody>
                  <a:tcPr marL="0" marR="0" marB="0" marT="26034"/>
                </a:tc>
                <a:tc>
                  <a:txBody>
                    <a:bodyPr/>
                    <a:lstStyle/>
                    <a:p>
                      <a:pPr algn="r" marR="83185">
                        <a:lnSpc>
                          <a:spcPct val="100000"/>
                        </a:lnSpc>
                        <a:spcBef>
                          <a:spcPts val="204"/>
                        </a:spcBef>
                      </a:pPr>
                      <a:r>
                        <a:rPr dirty="0" sz="800" spc="-10">
                          <a:latin typeface="Arial"/>
                          <a:cs typeface="Arial"/>
                        </a:rPr>
                        <a:t>46,950</a:t>
                      </a:r>
                      <a:endParaRPr sz="800">
                        <a:latin typeface="Arial"/>
                        <a:cs typeface="Arial"/>
                      </a:endParaRPr>
                    </a:p>
                  </a:txBody>
                  <a:tcPr marL="0" marR="0" marB="0" marT="26034"/>
                </a:tc>
                <a:tc>
                  <a:txBody>
                    <a:bodyPr/>
                    <a:lstStyle/>
                    <a:p>
                      <a:pPr algn="r" marR="129539">
                        <a:lnSpc>
                          <a:spcPct val="100000"/>
                        </a:lnSpc>
                        <a:spcBef>
                          <a:spcPts val="204"/>
                        </a:spcBef>
                      </a:pPr>
                      <a:r>
                        <a:rPr dirty="0" sz="800" spc="-10">
                          <a:latin typeface="Arial"/>
                          <a:cs typeface="Arial"/>
                        </a:rPr>
                        <a:t>(23,027)</a:t>
                      </a:r>
                      <a:endParaRPr sz="800">
                        <a:latin typeface="Arial"/>
                        <a:cs typeface="Arial"/>
                      </a:endParaRPr>
                    </a:p>
                  </a:txBody>
                  <a:tcPr marL="0" marR="0" marB="0" marT="26034"/>
                </a:tc>
                <a:tc>
                  <a:txBody>
                    <a:bodyPr/>
                    <a:lstStyle/>
                    <a:p>
                      <a:pPr algn="r" marR="67945">
                        <a:lnSpc>
                          <a:spcPct val="100000"/>
                        </a:lnSpc>
                        <a:spcBef>
                          <a:spcPts val="204"/>
                        </a:spcBef>
                      </a:pPr>
                      <a:r>
                        <a:rPr dirty="0" sz="800" spc="-10">
                          <a:latin typeface="Arial"/>
                          <a:cs typeface="Arial"/>
                        </a:rPr>
                        <a:t>10,000</a:t>
                      </a:r>
                      <a:endParaRPr sz="800">
                        <a:latin typeface="Arial"/>
                        <a:cs typeface="Arial"/>
                      </a:endParaRPr>
                    </a:p>
                  </a:txBody>
                  <a:tcPr marL="0" marR="0" marB="0" marT="26034"/>
                </a:tc>
                <a:tc>
                  <a:txBody>
                    <a:bodyPr/>
                    <a:lstStyle/>
                    <a:p>
                      <a:pPr algn="r" marR="104139">
                        <a:lnSpc>
                          <a:spcPct val="100000"/>
                        </a:lnSpc>
                        <a:spcBef>
                          <a:spcPts val="204"/>
                        </a:spcBef>
                      </a:pPr>
                      <a:r>
                        <a:rPr dirty="0" sz="800" spc="-10">
                          <a:latin typeface="Arial"/>
                          <a:cs typeface="Arial"/>
                        </a:rPr>
                        <a:t>55,150</a:t>
                      </a:r>
                      <a:endParaRPr sz="800">
                        <a:latin typeface="Arial"/>
                        <a:cs typeface="Arial"/>
                      </a:endParaRPr>
                    </a:p>
                  </a:txBody>
                  <a:tcPr marL="0" marR="0" marB="0" marT="26034"/>
                </a:tc>
                <a:tc>
                  <a:txBody>
                    <a:bodyPr/>
                    <a:lstStyle/>
                    <a:p>
                      <a:pPr algn="r" marR="67945">
                        <a:lnSpc>
                          <a:spcPct val="100000"/>
                        </a:lnSpc>
                        <a:spcBef>
                          <a:spcPts val="204"/>
                        </a:spcBef>
                      </a:pPr>
                      <a:r>
                        <a:rPr dirty="0" sz="800" spc="-10">
                          <a:latin typeface="Arial"/>
                          <a:cs typeface="Arial"/>
                        </a:rPr>
                        <a:t>8,200</a:t>
                      </a:r>
                      <a:endParaRPr sz="800">
                        <a:latin typeface="Arial"/>
                        <a:cs typeface="Arial"/>
                      </a:endParaRPr>
                    </a:p>
                  </a:txBody>
                  <a:tcPr marL="0" marR="0" marB="0" marT="26034"/>
                </a:tc>
              </a:tr>
              <a:tr h="184785">
                <a:tc>
                  <a:txBody>
                    <a:bodyPr/>
                    <a:lstStyle/>
                    <a:p>
                      <a:pPr marL="209550">
                        <a:lnSpc>
                          <a:spcPct val="100000"/>
                        </a:lnSpc>
                        <a:spcBef>
                          <a:spcPts val="204"/>
                        </a:spcBef>
                      </a:pPr>
                      <a:r>
                        <a:rPr dirty="0" sz="800" spc="-10">
                          <a:latin typeface="Arial"/>
                          <a:cs typeface="Arial"/>
                        </a:rPr>
                        <a:t>Technology</a:t>
                      </a:r>
                      <a:endParaRPr sz="800">
                        <a:latin typeface="Arial"/>
                        <a:cs typeface="Arial"/>
                      </a:endParaRPr>
                    </a:p>
                  </a:txBody>
                  <a:tcPr marL="0" marR="0" marB="0" marT="26034"/>
                </a:tc>
                <a:tc>
                  <a:txBody>
                    <a:bodyPr/>
                    <a:lstStyle/>
                    <a:p>
                      <a:pPr algn="r" marR="183515">
                        <a:lnSpc>
                          <a:spcPct val="100000"/>
                        </a:lnSpc>
                        <a:spcBef>
                          <a:spcPts val="204"/>
                        </a:spcBef>
                      </a:pPr>
                      <a:r>
                        <a:rPr dirty="0" sz="800" spc="-10">
                          <a:latin typeface="Arial"/>
                          <a:cs typeface="Arial"/>
                        </a:rPr>
                        <a:t>58,615</a:t>
                      </a:r>
                      <a:endParaRPr sz="800">
                        <a:latin typeface="Arial"/>
                        <a:cs typeface="Arial"/>
                      </a:endParaRPr>
                    </a:p>
                  </a:txBody>
                  <a:tcPr marL="0" marR="0" marB="0" marT="26034"/>
                </a:tc>
                <a:tc>
                  <a:txBody>
                    <a:bodyPr/>
                    <a:lstStyle/>
                    <a:p>
                      <a:pPr algn="r" marR="83185">
                        <a:lnSpc>
                          <a:spcPct val="100000"/>
                        </a:lnSpc>
                        <a:spcBef>
                          <a:spcPts val="204"/>
                        </a:spcBef>
                      </a:pPr>
                      <a:r>
                        <a:rPr dirty="0" sz="800" spc="-10">
                          <a:latin typeface="Arial"/>
                          <a:cs typeface="Arial"/>
                        </a:rPr>
                        <a:t>60,700</a:t>
                      </a:r>
                      <a:endParaRPr sz="800">
                        <a:latin typeface="Arial"/>
                        <a:cs typeface="Arial"/>
                      </a:endParaRPr>
                    </a:p>
                  </a:txBody>
                  <a:tcPr marL="0" marR="0" marB="0" marT="26034"/>
                </a:tc>
                <a:tc>
                  <a:txBody>
                    <a:bodyPr/>
                    <a:lstStyle/>
                    <a:p>
                      <a:pPr algn="r" marR="129539">
                        <a:lnSpc>
                          <a:spcPct val="100000"/>
                        </a:lnSpc>
                        <a:spcBef>
                          <a:spcPts val="204"/>
                        </a:spcBef>
                      </a:pPr>
                      <a:r>
                        <a:rPr dirty="0" sz="800" spc="-10">
                          <a:latin typeface="Arial"/>
                          <a:cs typeface="Arial"/>
                        </a:rPr>
                        <a:t>(2,085)</a:t>
                      </a:r>
                      <a:endParaRPr sz="800">
                        <a:latin typeface="Arial"/>
                        <a:cs typeface="Arial"/>
                      </a:endParaRPr>
                    </a:p>
                  </a:txBody>
                  <a:tcPr marL="0" marR="0" marB="0" marT="26034"/>
                </a:tc>
                <a:tc>
                  <a:txBody>
                    <a:bodyPr/>
                    <a:lstStyle/>
                    <a:p>
                      <a:pPr algn="r" marR="68580">
                        <a:lnSpc>
                          <a:spcPct val="100000"/>
                        </a:lnSpc>
                        <a:spcBef>
                          <a:spcPts val="204"/>
                        </a:spcBef>
                      </a:pPr>
                      <a:r>
                        <a:rPr dirty="0" sz="800" spc="-50">
                          <a:latin typeface="Arial"/>
                          <a:cs typeface="Arial"/>
                        </a:rPr>
                        <a:t>-</a:t>
                      </a:r>
                      <a:endParaRPr sz="800">
                        <a:latin typeface="Arial"/>
                        <a:cs typeface="Arial"/>
                      </a:endParaRPr>
                    </a:p>
                  </a:txBody>
                  <a:tcPr marL="0" marR="0" marB="0" marT="26034"/>
                </a:tc>
                <a:tc>
                  <a:txBody>
                    <a:bodyPr/>
                    <a:lstStyle/>
                    <a:p>
                      <a:pPr algn="r" marR="104139">
                        <a:lnSpc>
                          <a:spcPct val="100000"/>
                        </a:lnSpc>
                        <a:spcBef>
                          <a:spcPts val="204"/>
                        </a:spcBef>
                      </a:pPr>
                      <a:r>
                        <a:rPr dirty="0" sz="800" spc="-10">
                          <a:latin typeface="Arial"/>
                          <a:cs typeface="Arial"/>
                        </a:rPr>
                        <a:t>63,700</a:t>
                      </a:r>
                      <a:endParaRPr sz="800">
                        <a:latin typeface="Arial"/>
                        <a:cs typeface="Arial"/>
                      </a:endParaRPr>
                    </a:p>
                  </a:txBody>
                  <a:tcPr marL="0" marR="0" marB="0" marT="26034"/>
                </a:tc>
                <a:tc>
                  <a:txBody>
                    <a:bodyPr/>
                    <a:lstStyle/>
                    <a:p>
                      <a:pPr algn="r" marR="67945">
                        <a:lnSpc>
                          <a:spcPct val="100000"/>
                        </a:lnSpc>
                        <a:spcBef>
                          <a:spcPts val="204"/>
                        </a:spcBef>
                      </a:pPr>
                      <a:r>
                        <a:rPr dirty="0" sz="800" spc="-10">
                          <a:latin typeface="Arial"/>
                          <a:cs typeface="Arial"/>
                        </a:rPr>
                        <a:t>3,000</a:t>
                      </a:r>
                      <a:endParaRPr sz="800">
                        <a:latin typeface="Arial"/>
                        <a:cs typeface="Arial"/>
                      </a:endParaRPr>
                    </a:p>
                  </a:txBody>
                  <a:tcPr marL="0" marR="0" marB="0" marT="26034"/>
                </a:tc>
              </a:tr>
              <a:tr h="184785">
                <a:tc>
                  <a:txBody>
                    <a:bodyPr/>
                    <a:lstStyle/>
                    <a:p>
                      <a:pPr marL="209550">
                        <a:lnSpc>
                          <a:spcPct val="100000"/>
                        </a:lnSpc>
                        <a:spcBef>
                          <a:spcPts val="204"/>
                        </a:spcBef>
                      </a:pPr>
                      <a:r>
                        <a:rPr dirty="0" sz="800">
                          <a:latin typeface="Arial"/>
                          <a:cs typeface="Arial"/>
                        </a:rPr>
                        <a:t>Utility </a:t>
                      </a:r>
                      <a:r>
                        <a:rPr dirty="0" sz="800" spc="-10">
                          <a:latin typeface="Arial"/>
                          <a:cs typeface="Arial"/>
                        </a:rPr>
                        <a:t>Services</a:t>
                      </a:r>
                      <a:endParaRPr sz="800">
                        <a:latin typeface="Arial"/>
                        <a:cs typeface="Arial"/>
                      </a:endParaRPr>
                    </a:p>
                  </a:txBody>
                  <a:tcPr marL="0" marR="0" marB="0" marT="26034"/>
                </a:tc>
                <a:tc>
                  <a:txBody>
                    <a:bodyPr/>
                    <a:lstStyle/>
                    <a:p>
                      <a:pPr algn="r" marR="183515">
                        <a:lnSpc>
                          <a:spcPct val="100000"/>
                        </a:lnSpc>
                        <a:spcBef>
                          <a:spcPts val="204"/>
                        </a:spcBef>
                      </a:pPr>
                      <a:r>
                        <a:rPr dirty="0" sz="800" spc="-10">
                          <a:latin typeface="Arial"/>
                          <a:cs typeface="Arial"/>
                        </a:rPr>
                        <a:t>208,935</a:t>
                      </a:r>
                      <a:endParaRPr sz="800">
                        <a:latin typeface="Arial"/>
                        <a:cs typeface="Arial"/>
                      </a:endParaRPr>
                    </a:p>
                  </a:txBody>
                  <a:tcPr marL="0" marR="0" marB="0" marT="26034"/>
                </a:tc>
                <a:tc>
                  <a:txBody>
                    <a:bodyPr/>
                    <a:lstStyle/>
                    <a:p>
                      <a:pPr algn="r" marR="83185">
                        <a:lnSpc>
                          <a:spcPct val="100000"/>
                        </a:lnSpc>
                        <a:spcBef>
                          <a:spcPts val="204"/>
                        </a:spcBef>
                      </a:pPr>
                      <a:r>
                        <a:rPr dirty="0" sz="800" spc="-10">
                          <a:latin typeface="Arial"/>
                          <a:cs typeface="Arial"/>
                        </a:rPr>
                        <a:t>234,500</a:t>
                      </a:r>
                      <a:endParaRPr sz="800">
                        <a:latin typeface="Arial"/>
                        <a:cs typeface="Arial"/>
                      </a:endParaRPr>
                    </a:p>
                  </a:txBody>
                  <a:tcPr marL="0" marR="0" marB="0" marT="26034"/>
                </a:tc>
                <a:tc>
                  <a:txBody>
                    <a:bodyPr/>
                    <a:lstStyle/>
                    <a:p>
                      <a:pPr algn="r" marR="129539">
                        <a:lnSpc>
                          <a:spcPct val="100000"/>
                        </a:lnSpc>
                        <a:spcBef>
                          <a:spcPts val="204"/>
                        </a:spcBef>
                      </a:pPr>
                      <a:r>
                        <a:rPr dirty="0" sz="800" spc="-10">
                          <a:latin typeface="Arial"/>
                          <a:cs typeface="Arial"/>
                        </a:rPr>
                        <a:t>(25,565)</a:t>
                      </a:r>
                      <a:endParaRPr sz="800">
                        <a:latin typeface="Arial"/>
                        <a:cs typeface="Arial"/>
                      </a:endParaRPr>
                    </a:p>
                  </a:txBody>
                  <a:tcPr marL="0" marR="0" marB="0" marT="26034"/>
                </a:tc>
                <a:tc>
                  <a:txBody>
                    <a:bodyPr/>
                    <a:lstStyle/>
                    <a:p>
                      <a:pPr algn="r" marR="68580">
                        <a:lnSpc>
                          <a:spcPct val="100000"/>
                        </a:lnSpc>
                        <a:spcBef>
                          <a:spcPts val="204"/>
                        </a:spcBef>
                      </a:pPr>
                      <a:r>
                        <a:rPr dirty="0" sz="800" spc="-50">
                          <a:latin typeface="Arial"/>
                          <a:cs typeface="Arial"/>
                        </a:rPr>
                        <a:t>-</a:t>
                      </a:r>
                      <a:endParaRPr sz="800">
                        <a:latin typeface="Arial"/>
                        <a:cs typeface="Arial"/>
                      </a:endParaRPr>
                    </a:p>
                  </a:txBody>
                  <a:tcPr marL="0" marR="0" marB="0" marT="26034"/>
                </a:tc>
                <a:tc>
                  <a:txBody>
                    <a:bodyPr/>
                    <a:lstStyle/>
                    <a:p>
                      <a:pPr algn="r" marR="104139">
                        <a:lnSpc>
                          <a:spcPct val="100000"/>
                        </a:lnSpc>
                        <a:spcBef>
                          <a:spcPts val="204"/>
                        </a:spcBef>
                      </a:pPr>
                      <a:r>
                        <a:rPr dirty="0" sz="800" spc="-10">
                          <a:latin typeface="Arial"/>
                          <a:cs typeface="Arial"/>
                        </a:rPr>
                        <a:t>219,800</a:t>
                      </a:r>
                      <a:endParaRPr sz="800">
                        <a:latin typeface="Arial"/>
                        <a:cs typeface="Arial"/>
                      </a:endParaRPr>
                    </a:p>
                  </a:txBody>
                  <a:tcPr marL="0" marR="0" marB="0" marT="26034"/>
                </a:tc>
                <a:tc>
                  <a:txBody>
                    <a:bodyPr/>
                    <a:lstStyle/>
                    <a:p>
                      <a:pPr algn="r" marR="67945">
                        <a:lnSpc>
                          <a:spcPct val="100000"/>
                        </a:lnSpc>
                        <a:spcBef>
                          <a:spcPts val="204"/>
                        </a:spcBef>
                      </a:pPr>
                      <a:r>
                        <a:rPr dirty="0" sz="800" spc="-10">
                          <a:latin typeface="Arial"/>
                          <a:cs typeface="Arial"/>
                        </a:rPr>
                        <a:t>(14,700)</a:t>
                      </a:r>
                      <a:endParaRPr sz="800">
                        <a:latin typeface="Arial"/>
                        <a:cs typeface="Arial"/>
                      </a:endParaRPr>
                    </a:p>
                  </a:txBody>
                  <a:tcPr marL="0" marR="0" marB="0" marT="26034"/>
                </a:tc>
              </a:tr>
              <a:tr h="185420">
                <a:tc>
                  <a:txBody>
                    <a:bodyPr/>
                    <a:lstStyle/>
                    <a:p>
                      <a:pPr marL="209550">
                        <a:lnSpc>
                          <a:spcPct val="100000"/>
                        </a:lnSpc>
                        <a:spcBef>
                          <a:spcPts val="204"/>
                        </a:spcBef>
                      </a:pPr>
                      <a:r>
                        <a:rPr dirty="0" sz="800" spc="-10">
                          <a:latin typeface="Arial"/>
                          <a:cs typeface="Arial"/>
                        </a:rPr>
                        <a:t>Insurance</a:t>
                      </a:r>
                      <a:endParaRPr sz="800">
                        <a:latin typeface="Arial"/>
                        <a:cs typeface="Arial"/>
                      </a:endParaRPr>
                    </a:p>
                  </a:txBody>
                  <a:tcPr marL="0" marR="0" marB="0" marT="26034"/>
                </a:tc>
                <a:tc>
                  <a:txBody>
                    <a:bodyPr/>
                    <a:lstStyle/>
                    <a:p>
                      <a:pPr algn="r" marR="183515">
                        <a:lnSpc>
                          <a:spcPct val="100000"/>
                        </a:lnSpc>
                        <a:spcBef>
                          <a:spcPts val="204"/>
                        </a:spcBef>
                      </a:pPr>
                      <a:r>
                        <a:rPr dirty="0" sz="800" spc="-10">
                          <a:latin typeface="Arial"/>
                          <a:cs typeface="Arial"/>
                        </a:rPr>
                        <a:t>447,457</a:t>
                      </a:r>
                      <a:endParaRPr sz="800">
                        <a:latin typeface="Arial"/>
                        <a:cs typeface="Arial"/>
                      </a:endParaRPr>
                    </a:p>
                  </a:txBody>
                  <a:tcPr marL="0" marR="0" marB="0" marT="26034"/>
                </a:tc>
                <a:tc>
                  <a:txBody>
                    <a:bodyPr/>
                    <a:lstStyle/>
                    <a:p>
                      <a:pPr algn="r" marR="83185">
                        <a:lnSpc>
                          <a:spcPct val="100000"/>
                        </a:lnSpc>
                        <a:spcBef>
                          <a:spcPts val="204"/>
                        </a:spcBef>
                      </a:pPr>
                      <a:r>
                        <a:rPr dirty="0" sz="800" spc="-10">
                          <a:latin typeface="Arial"/>
                          <a:cs typeface="Arial"/>
                        </a:rPr>
                        <a:t>464,225</a:t>
                      </a:r>
                      <a:endParaRPr sz="800">
                        <a:latin typeface="Arial"/>
                        <a:cs typeface="Arial"/>
                      </a:endParaRPr>
                    </a:p>
                  </a:txBody>
                  <a:tcPr marL="0" marR="0" marB="0" marT="26034"/>
                </a:tc>
                <a:tc>
                  <a:txBody>
                    <a:bodyPr/>
                    <a:lstStyle/>
                    <a:p>
                      <a:pPr algn="r" marR="129539">
                        <a:lnSpc>
                          <a:spcPct val="100000"/>
                        </a:lnSpc>
                        <a:spcBef>
                          <a:spcPts val="204"/>
                        </a:spcBef>
                      </a:pPr>
                      <a:r>
                        <a:rPr dirty="0" sz="800" spc="-10">
                          <a:latin typeface="Arial"/>
                          <a:cs typeface="Arial"/>
                        </a:rPr>
                        <a:t>(16,768)</a:t>
                      </a:r>
                      <a:endParaRPr sz="800">
                        <a:latin typeface="Arial"/>
                        <a:cs typeface="Arial"/>
                      </a:endParaRPr>
                    </a:p>
                  </a:txBody>
                  <a:tcPr marL="0" marR="0" marB="0" marT="26034"/>
                </a:tc>
                <a:tc>
                  <a:txBody>
                    <a:bodyPr/>
                    <a:lstStyle/>
                    <a:p>
                      <a:pPr algn="r" marR="69215">
                        <a:lnSpc>
                          <a:spcPct val="100000"/>
                        </a:lnSpc>
                        <a:spcBef>
                          <a:spcPts val="204"/>
                        </a:spcBef>
                      </a:pPr>
                      <a:r>
                        <a:rPr dirty="0" sz="800" spc="-10">
                          <a:latin typeface="Arial"/>
                          <a:cs typeface="Arial"/>
                        </a:rPr>
                        <a:t>3,791</a:t>
                      </a:r>
                      <a:endParaRPr sz="800">
                        <a:latin typeface="Arial"/>
                        <a:cs typeface="Arial"/>
                      </a:endParaRPr>
                    </a:p>
                  </a:txBody>
                  <a:tcPr marL="0" marR="0" marB="0" marT="26034"/>
                </a:tc>
                <a:tc>
                  <a:txBody>
                    <a:bodyPr/>
                    <a:lstStyle/>
                    <a:p>
                      <a:pPr algn="r" marR="104139">
                        <a:lnSpc>
                          <a:spcPct val="100000"/>
                        </a:lnSpc>
                        <a:spcBef>
                          <a:spcPts val="204"/>
                        </a:spcBef>
                      </a:pPr>
                      <a:r>
                        <a:rPr dirty="0" sz="800" spc="-10">
                          <a:latin typeface="Arial"/>
                          <a:cs typeface="Arial"/>
                        </a:rPr>
                        <a:t>451,248</a:t>
                      </a:r>
                      <a:endParaRPr sz="800">
                        <a:latin typeface="Arial"/>
                        <a:cs typeface="Arial"/>
                      </a:endParaRPr>
                    </a:p>
                  </a:txBody>
                  <a:tcPr marL="0" marR="0" marB="0" marT="26034"/>
                </a:tc>
                <a:tc>
                  <a:txBody>
                    <a:bodyPr/>
                    <a:lstStyle/>
                    <a:p>
                      <a:pPr algn="r" marR="67945">
                        <a:lnSpc>
                          <a:spcPct val="100000"/>
                        </a:lnSpc>
                        <a:spcBef>
                          <a:spcPts val="204"/>
                        </a:spcBef>
                      </a:pPr>
                      <a:r>
                        <a:rPr dirty="0" sz="800" spc="-10">
                          <a:latin typeface="Arial"/>
                          <a:cs typeface="Arial"/>
                        </a:rPr>
                        <a:t>(12,977)</a:t>
                      </a:r>
                      <a:endParaRPr sz="800">
                        <a:latin typeface="Arial"/>
                        <a:cs typeface="Arial"/>
                      </a:endParaRPr>
                    </a:p>
                  </a:txBody>
                  <a:tcPr marL="0" marR="0" marB="0" marT="26034"/>
                </a:tc>
              </a:tr>
              <a:tr h="184785">
                <a:tc>
                  <a:txBody>
                    <a:bodyPr/>
                    <a:lstStyle/>
                    <a:p>
                      <a:pPr marL="209550">
                        <a:lnSpc>
                          <a:spcPct val="100000"/>
                        </a:lnSpc>
                        <a:spcBef>
                          <a:spcPts val="204"/>
                        </a:spcBef>
                      </a:pPr>
                      <a:r>
                        <a:rPr dirty="0" sz="800">
                          <a:latin typeface="Arial"/>
                          <a:cs typeface="Arial"/>
                        </a:rPr>
                        <a:t>Repairs</a:t>
                      </a:r>
                      <a:r>
                        <a:rPr dirty="0" sz="800" spc="-20">
                          <a:latin typeface="Arial"/>
                          <a:cs typeface="Arial"/>
                        </a:rPr>
                        <a:t> </a:t>
                      </a:r>
                      <a:r>
                        <a:rPr dirty="0" sz="800">
                          <a:latin typeface="Arial"/>
                          <a:cs typeface="Arial"/>
                        </a:rPr>
                        <a:t>&amp;</a:t>
                      </a:r>
                      <a:r>
                        <a:rPr dirty="0" sz="800" spc="-15">
                          <a:latin typeface="Arial"/>
                          <a:cs typeface="Arial"/>
                        </a:rPr>
                        <a:t> </a:t>
                      </a:r>
                      <a:r>
                        <a:rPr dirty="0" sz="800" spc="-10">
                          <a:latin typeface="Arial"/>
                          <a:cs typeface="Arial"/>
                        </a:rPr>
                        <a:t>Maintenance</a:t>
                      </a:r>
                      <a:endParaRPr sz="800">
                        <a:latin typeface="Arial"/>
                        <a:cs typeface="Arial"/>
                      </a:endParaRPr>
                    </a:p>
                  </a:txBody>
                  <a:tcPr marL="0" marR="0" marB="0" marT="26034"/>
                </a:tc>
                <a:tc>
                  <a:txBody>
                    <a:bodyPr/>
                    <a:lstStyle/>
                    <a:p>
                      <a:pPr algn="r" marR="183515">
                        <a:lnSpc>
                          <a:spcPct val="100000"/>
                        </a:lnSpc>
                        <a:spcBef>
                          <a:spcPts val="204"/>
                        </a:spcBef>
                      </a:pPr>
                      <a:r>
                        <a:rPr dirty="0" sz="800" spc="-10">
                          <a:latin typeface="Arial"/>
                          <a:cs typeface="Arial"/>
                        </a:rPr>
                        <a:t>321,775</a:t>
                      </a:r>
                      <a:endParaRPr sz="800">
                        <a:latin typeface="Arial"/>
                        <a:cs typeface="Arial"/>
                      </a:endParaRPr>
                    </a:p>
                  </a:txBody>
                  <a:tcPr marL="0" marR="0" marB="0" marT="26034"/>
                </a:tc>
                <a:tc>
                  <a:txBody>
                    <a:bodyPr/>
                    <a:lstStyle/>
                    <a:p>
                      <a:pPr algn="r" marR="83185">
                        <a:lnSpc>
                          <a:spcPct val="100000"/>
                        </a:lnSpc>
                        <a:spcBef>
                          <a:spcPts val="204"/>
                        </a:spcBef>
                      </a:pPr>
                      <a:r>
                        <a:rPr dirty="0" sz="800" spc="-10">
                          <a:latin typeface="Arial"/>
                          <a:cs typeface="Arial"/>
                        </a:rPr>
                        <a:t>323,300</a:t>
                      </a:r>
                      <a:endParaRPr sz="800">
                        <a:latin typeface="Arial"/>
                        <a:cs typeface="Arial"/>
                      </a:endParaRPr>
                    </a:p>
                  </a:txBody>
                  <a:tcPr marL="0" marR="0" marB="0" marT="26034"/>
                </a:tc>
                <a:tc>
                  <a:txBody>
                    <a:bodyPr/>
                    <a:lstStyle/>
                    <a:p>
                      <a:pPr algn="r" marR="129539">
                        <a:lnSpc>
                          <a:spcPct val="100000"/>
                        </a:lnSpc>
                        <a:spcBef>
                          <a:spcPts val="204"/>
                        </a:spcBef>
                      </a:pPr>
                      <a:r>
                        <a:rPr dirty="0" sz="800" spc="-10">
                          <a:latin typeface="Arial"/>
                          <a:cs typeface="Arial"/>
                        </a:rPr>
                        <a:t>(1,525)</a:t>
                      </a:r>
                      <a:endParaRPr sz="800">
                        <a:latin typeface="Arial"/>
                        <a:cs typeface="Arial"/>
                      </a:endParaRPr>
                    </a:p>
                  </a:txBody>
                  <a:tcPr marL="0" marR="0" marB="0" marT="26034"/>
                </a:tc>
                <a:tc>
                  <a:txBody>
                    <a:bodyPr/>
                    <a:lstStyle/>
                    <a:p>
                      <a:pPr algn="r" marR="69215">
                        <a:lnSpc>
                          <a:spcPct val="100000"/>
                        </a:lnSpc>
                        <a:spcBef>
                          <a:spcPts val="204"/>
                        </a:spcBef>
                      </a:pPr>
                      <a:r>
                        <a:rPr dirty="0" sz="800" spc="-10">
                          <a:latin typeface="Arial"/>
                          <a:cs typeface="Arial"/>
                        </a:rPr>
                        <a:t>5,000</a:t>
                      </a:r>
                      <a:endParaRPr sz="800">
                        <a:latin typeface="Arial"/>
                        <a:cs typeface="Arial"/>
                      </a:endParaRPr>
                    </a:p>
                  </a:txBody>
                  <a:tcPr marL="0" marR="0" marB="0" marT="26034"/>
                </a:tc>
                <a:tc>
                  <a:txBody>
                    <a:bodyPr/>
                    <a:lstStyle/>
                    <a:p>
                      <a:pPr algn="r" marR="104139">
                        <a:lnSpc>
                          <a:spcPct val="100000"/>
                        </a:lnSpc>
                        <a:spcBef>
                          <a:spcPts val="204"/>
                        </a:spcBef>
                      </a:pPr>
                      <a:r>
                        <a:rPr dirty="0" sz="800" spc="-10">
                          <a:latin typeface="Arial"/>
                          <a:cs typeface="Arial"/>
                        </a:rPr>
                        <a:t>345,580</a:t>
                      </a:r>
                      <a:endParaRPr sz="800">
                        <a:latin typeface="Arial"/>
                        <a:cs typeface="Arial"/>
                      </a:endParaRPr>
                    </a:p>
                  </a:txBody>
                  <a:tcPr marL="0" marR="0" marB="0" marT="26034"/>
                </a:tc>
                <a:tc>
                  <a:txBody>
                    <a:bodyPr/>
                    <a:lstStyle/>
                    <a:p>
                      <a:pPr algn="r" marR="67945">
                        <a:lnSpc>
                          <a:spcPct val="100000"/>
                        </a:lnSpc>
                        <a:spcBef>
                          <a:spcPts val="204"/>
                        </a:spcBef>
                      </a:pPr>
                      <a:r>
                        <a:rPr dirty="0" sz="800" spc="-10">
                          <a:latin typeface="Arial"/>
                          <a:cs typeface="Arial"/>
                        </a:rPr>
                        <a:t>22,280</a:t>
                      </a:r>
                      <a:endParaRPr sz="800">
                        <a:latin typeface="Arial"/>
                        <a:cs typeface="Arial"/>
                      </a:endParaRPr>
                    </a:p>
                  </a:txBody>
                  <a:tcPr marL="0" marR="0" marB="0" marT="26034"/>
                </a:tc>
              </a:tr>
              <a:tr h="185420">
                <a:tc>
                  <a:txBody>
                    <a:bodyPr/>
                    <a:lstStyle/>
                    <a:p>
                      <a:pPr marL="209550">
                        <a:lnSpc>
                          <a:spcPct val="100000"/>
                        </a:lnSpc>
                        <a:spcBef>
                          <a:spcPts val="204"/>
                        </a:spcBef>
                      </a:pPr>
                      <a:r>
                        <a:rPr dirty="0" sz="800">
                          <a:latin typeface="Arial"/>
                          <a:cs typeface="Arial"/>
                        </a:rPr>
                        <a:t>Promo,</a:t>
                      </a:r>
                      <a:r>
                        <a:rPr dirty="0" sz="800" spc="-30">
                          <a:latin typeface="Arial"/>
                          <a:cs typeface="Arial"/>
                        </a:rPr>
                        <a:t> </a:t>
                      </a:r>
                      <a:r>
                        <a:rPr dirty="0" sz="800">
                          <a:latin typeface="Arial"/>
                          <a:cs typeface="Arial"/>
                        </a:rPr>
                        <a:t>Dues</a:t>
                      </a:r>
                      <a:r>
                        <a:rPr dirty="0" sz="800" spc="-15">
                          <a:latin typeface="Arial"/>
                          <a:cs typeface="Arial"/>
                        </a:rPr>
                        <a:t> </a:t>
                      </a:r>
                      <a:r>
                        <a:rPr dirty="0" sz="800">
                          <a:latin typeface="Arial"/>
                          <a:cs typeface="Arial"/>
                        </a:rPr>
                        <a:t>&amp;</a:t>
                      </a:r>
                      <a:r>
                        <a:rPr dirty="0" sz="800" spc="-15">
                          <a:latin typeface="Arial"/>
                          <a:cs typeface="Arial"/>
                        </a:rPr>
                        <a:t> </a:t>
                      </a:r>
                      <a:r>
                        <a:rPr dirty="0" sz="800" spc="-10">
                          <a:latin typeface="Arial"/>
                          <a:cs typeface="Arial"/>
                        </a:rPr>
                        <a:t>Memberships</a:t>
                      </a:r>
                      <a:endParaRPr sz="800">
                        <a:latin typeface="Arial"/>
                        <a:cs typeface="Arial"/>
                      </a:endParaRPr>
                    </a:p>
                  </a:txBody>
                  <a:tcPr marL="0" marR="0" marB="0" marT="26034"/>
                </a:tc>
                <a:tc>
                  <a:txBody>
                    <a:bodyPr/>
                    <a:lstStyle/>
                    <a:p>
                      <a:pPr algn="r" marR="183515">
                        <a:lnSpc>
                          <a:spcPct val="100000"/>
                        </a:lnSpc>
                        <a:spcBef>
                          <a:spcPts val="204"/>
                        </a:spcBef>
                      </a:pPr>
                      <a:r>
                        <a:rPr dirty="0" sz="800" spc="-10">
                          <a:latin typeface="Arial"/>
                          <a:cs typeface="Arial"/>
                        </a:rPr>
                        <a:t>22,368</a:t>
                      </a:r>
                      <a:endParaRPr sz="800">
                        <a:latin typeface="Arial"/>
                        <a:cs typeface="Arial"/>
                      </a:endParaRPr>
                    </a:p>
                  </a:txBody>
                  <a:tcPr marL="0" marR="0" marB="0" marT="26034"/>
                </a:tc>
                <a:tc>
                  <a:txBody>
                    <a:bodyPr/>
                    <a:lstStyle/>
                    <a:p>
                      <a:pPr algn="r" marR="83185">
                        <a:lnSpc>
                          <a:spcPct val="100000"/>
                        </a:lnSpc>
                        <a:spcBef>
                          <a:spcPts val="204"/>
                        </a:spcBef>
                      </a:pPr>
                      <a:r>
                        <a:rPr dirty="0" sz="800" spc="-10">
                          <a:latin typeface="Arial"/>
                          <a:cs typeface="Arial"/>
                        </a:rPr>
                        <a:t>20,500</a:t>
                      </a:r>
                      <a:endParaRPr sz="800">
                        <a:latin typeface="Arial"/>
                        <a:cs typeface="Arial"/>
                      </a:endParaRPr>
                    </a:p>
                  </a:txBody>
                  <a:tcPr marL="0" marR="0" marB="0" marT="26034"/>
                </a:tc>
                <a:tc>
                  <a:txBody>
                    <a:bodyPr/>
                    <a:lstStyle/>
                    <a:p>
                      <a:pPr algn="r" marR="129539">
                        <a:lnSpc>
                          <a:spcPct val="100000"/>
                        </a:lnSpc>
                        <a:spcBef>
                          <a:spcPts val="204"/>
                        </a:spcBef>
                      </a:pPr>
                      <a:r>
                        <a:rPr dirty="0" sz="800" spc="-10">
                          <a:latin typeface="Arial"/>
                          <a:cs typeface="Arial"/>
                        </a:rPr>
                        <a:t>1,868</a:t>
                      </a:r>
                      <a:endParaRPr sz="800">
                        <a:latin typeface="Arial"/>
                        <a:cs typeface="Arial"/>
                      </a:endParaRPr>
                    </a:p>
                  </a:txBody>
                  <a:tcPr marL="0" marR="0" marB="0" marT="26034"/>
                </a:tc>
                <a:tc>
                  <a:txBody>
                    <a:bodyPr/>
                    <a:lstStyle/>
                    <a:p>
                      <a:pPr algn="r" marR="68580">
                        <a:lnSpc>
                          <a:spcPct val="100000"/>
                        </a:lnSpc>
                        <a:spcBef>
                          <a:spcPts val="204"/>
                        </a:spcBef>
                      </a:pPr>
                      <a:r>
                        <a:rPr dirty="0" sz="800" spc="-50">
                          <a:latin typeface="Arial"/>
                          <a:cs typeface="Arial"/>
                        </a:rPr>
                        <a:t>-</a:t>
                      </a:r>
                      <a:endParaRPr sz="800">
                        <a:latin typeface="Arial"/>
                        <a:cs typeface="Arial"/>
                      </a:endParaRPr>
                    </a:p>
                  </a:txBody>
                  <a:tcPr marL="0" marR="0" marB="0" marT="26034"/>
                </a:tc>
                <a:tc>
                  <a:txBody>
                    <a:bodyPr/>
                    <a:lstStyle/>
                    <a:p>
                      <a:pPr algn="r" marR="104139">
                        <a:lnSpc>
                          <a:spcPct val="100000"/>
                        </a:lnSpc>
                        <a:spcBef>
                          <a:spcPts val="204"/>
                        </a:spcBef>
                      </a:pPr>
                      <a:r>
                        <a:rPr dirty="0" sz="800" spc="-10">
                          <a:latin typeface="Arial"/>
                          <a:cs typeface="Arial"/>
                        </a:rPr>
                        <a:t>18,000</a:t>
                      </a:r>
                      <a:endParaRPr sz="800">
                        <a:latin typeface="Arial"/>
                        <a:cs typeface="Arial"/>
                      </a:endParaRPr>
                    </a:p>
                  </a:txBody>
                  <a:tcPr marL="0" marR="0" marB="0" marT="26034"/>
                </a:tc>
                <a:tc>
                  <a:txBody>
                    <a:bodyPr/>
                    <a:lstStyle/>
                    <a:p>
                      <a:pPr algn="r" marR="67945">
                        <a:lnSpc>
                          <a:spcPct val="100000"/>
                        </a:lnSpc>
                        <a:spcBef>
                          <a:spcPts val="204"/>
                        </a:spcBef>
                      </a:pPr>
                      <a:r>
                        <a:rPr dirty="0" sz="800" spc="-10">
                          <a:latin typeface="Arial"/>
                          <a:cs typeface="Arial"/>
                        </a:rPr>
                        <a:t>(2,500)</a:t>
                      </a:r>
                      <a:endParaRPr sz="800">
                        <a:latin typeface="Arial"/>
                        <a:cs typeface="Arial"/>
                      </a:endParaRPr>
                    </a:p>
                  </a:txBody>
                  <a:tcPr marL="0" marR="0" marB="0" marT="26034"/>
                </a:tc>
              </a:tr>
              <a:tr h="184785">
                <a:tc>
                  <a:txBody>
                    <a:bodyPr/>
                    <a:lstStyle/>
                    <a:p>
                      <a:pPr marL="209550">
                        <a:lnSpc>
                          <a:spcPct val="100000"/>
                        </a:lnSpc>
                        <a:spcBef>
                          <a:spcPts val="204"/>
                        </a:spcBef>
                      </a:pPr>
                      <a:r>
                        <a:rPr dirty="0" sz="800">
                          <a:latin typeface="Arial"/>
                          <a:cs typeface="Arial"/>
                        </a:rPr>
                        <a:t>Government</a:t>
                      </a:r>
                      <a:r>
                        <a:rPr dirty="0" sz="800" spc="-25">
                          <a:latin typeface="Arial"/>
                          <a:cs typeface="Arial"/>
                        </a:rPr>
                        <a:t> </a:t>
                      </a:r>
                      <a:r>
                        <a:rPr dirty="0" sz="800">
                          <a:latin typeface="Arial"/>
                          <a:cs typeface="Arial"/>
                        </a:rPr>
                        <a:t>Fees</a:t>
                      </a:r>
                      <a:r>
                        <a:rPr dirty="0" sz="800" spc="-20">
                          <a:latin typeface="Arial"/>
                          <a:cs typeface="Arial"/>
                        </a:rPr>
                        <a:t> </a:t>
                      </a:r>
                      <a:r>
                        <a:rPr dirty="0" sz="800">
                          <a:latin typeface="Arial"/>
                          <a:cs typeface="Arial"/>
                        </a:rPr>
                        <a:t>&amp;</a:t>
                      </a:r>
                      <a:r>
                        <a:rPr dirty="0" sz="800" spc="-25">
                          <a:latin typeface="Arial"/>
                          <a:cs typeface="Arial"/>
                        </a:rPr>
                        <a:t> </a:t>
                      </a:r>
                      <a:r>
                        <a:rPr dirty="0" sz="800" spc="-10">
                          <a:latin typeface="Arial"/>
                          <a:cs typeface="Arial"/>
                        </a:rPr>
                        <a:t>Assessments</a:t>
                      </a:r>
                      <a:endParaRPr sz="800">
                        <a:latin typeface="Arial"/>
                        <a:cs typeface="Arial"/>
                      </a:endParaRPr>
                    </a:p>
                  </a:txBody>
                  <a:tcPr marL="0" marR="0" marB="0" marT="26034"/>
                </a:tc>
                <a:tc>
                  <a:txBody>
                    <a:bodyPr/>
                    <a:lstStyle/>
                    <a:p>
                      <a:pPr algn="r" marR="183515">
                        <a:lnSpc>
                          <a:spcPct val="100000"/>
                        </a:lnSpc>
                        <a:spcBef>
                          <a:spcPts val="204"/>
                        </a:spcBef>
                      </a:pPr>
                      <a:r>
                        <a:rPr dirty="0" sz="800" spc="-10">
                          <a:latin typeface="Arial"/>
                          <a:cs typeface="Arial"/>
                        </a:rPr>
                        <a:t>401,196</a:t>
                      </a:r>
                      <a:endParaRPr sz="800">
                        <a:latin typeface="Arial"/>
                        <a:cs typeface="Arial"/>
                      </a:endParaRPr>
                    </a:p>
                  </a:txBody>
                  <a:tcPr marL="0" marR="0" marB="0" marT="26034"/>
                </a:tc>
                <a:tc>
                  <a:txBody>
                    <a:bodyPr/>
                    <a:lstStyle/>
                    <a:p>
                      <a:pPr algn="r" marR="83185">
                        <a:lnSpc>
                          <a:spcPct val="100000"/>
                        </a:lnSpc>
                        <a:spcBef>
                          <a:spcPts val="204"/>
                        </a:spcBef>
                      </a:pPr>
                      <a:r>
                        <a:rPr dirty="0" sz="800" spc="-10">
                          <a:latin typeface="Arial"/>
                          <a:cs typeface="Arial"/>
                        </a:rPr>
                        <a:t>315,200</a:t>
                      </a:r>
                      <a:endParaRPr sz="800">
                        <a:latin typeface="Arial"/>
                        <a:cs typeface="Arial"/>
                      </a:endParaRPr>
                    </a:p>
                  </a:txBody>
                  <a:tcPr marL="0" marR="0" marB="0" marT="26034"/>
                </a:tc>
                <a:tc>
                  <a:txBody>
                    <a:bodyPr/>
                    <a:lstStyle/>
                    <a:p>
                      <a:pPr algn="r" marR="129539">
                        <a:lnSpc>
                          <a:spcPct val="100000"/>
                        </a:lnSpc>
                        <a:spcBef>
                          <a:spcPts val="204"/>
                        </a:spcBef>
                      </a:pPr>
                      <a:r>
                        <a:rPr dirty="0" sz="800" spc="-10">
                          <a:latin typeface="Arial"/>
                          <a:cs typeface="Arial"/>
                        </a:rPr>
                        <a:t>85,996</a:t>
                      </a:r>
                      <a:endParaRPr sz="800">
                        <a:latin typeface="Arial"/>
                        <a:cs typeface="Arial"/>
                      </a:endParaRPr>
                    </a:p>
                  </a:txBody>
                  <a:tcPr marL="0" marR="0" marB="0" marT="26034"/>
                </a:tc>
                <a:tc>
                  <a:txBody>
                    <a:bodyPr/>
                    <a:lstStyle/>
                    <a:p>
                      <a:pPr algn="r" marR="68580">
                        <a:lnSpc>
                          <a:spcPct val="100000"/>
                        </a:lnSpc>
                        <a:spcBef>
                          <a:spcPts val="204"/>
                        </a:spcBef>
                      </a:pPr>
                      <a:r>
                        <a:rPr dirty="0" sz="800" spc="-50">
                          <a:latin typeface="Arial"/>
                          <a:cs typeface="Arial"/>
                        </a:rPr>
                        <a:t>-</a:t>
                      </a:r>
                      <a:endParaRPr sz="800">
                        <a:latin typeface="Arial"/>
                        <a:cs typeface="Arial"/>
                      </a:endParaRPr>
                    </a:p>
                  </a:txBody>
                  <a:tcPr marL="0" marR="0" marB="0" marT="26034"/>
                </a:tc>
                <a:tc>
                  <a:txBody>
                    <a:bodyPr/>
                    <a:lstStyle/>
                    <a:p>
                      <a:pPr algn="r" marR="104139">
                        <a:lnSpc>
                          <a:spcPct val="100000"/>
                        </a:lnSpc>
                        <a:spcBef>
                          <a:spcPts val="204"/>
                        </a:spcBef>
                      </a:pPr>
                      <a:r>
                        <a:rPr dirty="0" sz="800" spc="-10">
                          <a:latin typeface="Arial"/>
                          <a:cs typeface="Arial"/>
                        </a:rPr>
                        <a:t>359,308</a:t>
                      </a:r>
                      <a:endParaRPr sz="800">
                        <a:latin typeface="Arial"/>
                        <a:cs typeface="Arial"/>
                      </a:endParaRPr>
                    </a:p>
                  </a:txBody>
                  <a:tcPr marL="0" marR="0" marB="0" marT="26034"/>
                </a:tc>
                <a:tc>
                  <a:txBody>
                    <a:bodyPr/>
                    <a:lstStyle/>
                    <a:p>
                      <a:pPr algn="r" marR="67945">
                        <a:lnSpc>
                          <a:spcPct val="100000"/>
                        </a:lnSpc>
                        <a:spcBef>
                          <a:spcPts val="204"/>
                        </a:spcBef>
                      </a:pPr>
                      <a:r>
                        <a:rPr dirty="0" sz="800" spc="-10">
                          <a:latin typeface="Arial"/>
                          <a:cs typeface="Arial"/>
                        </a:rPr>
                        <a:t>44,108</a:t>
                      </a:r>
                      <a:endParaRPr sz="800">
                        <a:latin typeface="Arial"/>
                        <a:cs typeface="Arial"/>
                      </a:endParaRPr>
                    </a:p>
                  </a:txBody>
                  <a:tcPr marL="0" marR="0" marB="0" marT="26034"/>
                </a:tc>
              </a:tr>
              <a:tr h="184785">
                <a:tc>
                  <a:txBody>
                    <a:bodyPr/>
                    <a:lstStyle/>
                    <a:p>
                      <a:pPr marL="209550">
                        <a:lnSpc>
                          <a:spcPct val="100000"/>
                        </a:lnSpc>
                        <a:spcBef>
                          <a:spcPts val="204"/>
                        </a:spcBef>
                      </a:pPr>
                      <a:r>
                        <a:rPr dirty="0" sz="800">
                          <a:latin typeface="Arial"/>
                          <a:cs typeface="Arial"/>
                        </a:rPr>
                        <a:t>Office</a:t>
                      </a:r>
                      <a:r>
                        <a:rPr dirty="0" sz="800" spc="-25">
                          <a:latin typeface="Arial"/>
                          <a:cs typeface="Arial"/>
                        </a:rPr>
                        <a:t> </a:t>
                      </a:r>
                      <a:r>
                        <a:rPr dirty="0" sz="800">
                          <a:latin typeface="Arial"/>
                          <a:cs typeface="Arial"/>
                        </a:rPr>
                        <a:t>Expenses</a:t>
                      </a:r>
                      <a:r>
                        <a:rPr dirty="0" sz="800" spc="-20">
                          <a:latin typeface="Arial"/>
                          <a:cs typeface="Arial"/>
                        </a:rPr>
                        <a:t> </a:t>
                      </a:r>
                      <a:r>
                        <a:rPr dirty="0" sz="800">
                          <a:latin typeface="Arial"/>
                          <a:cs typeface="Arial"/>
                        </a:rPr>
                        <a:t>&amp;</a:t>
                      </a:r>
                      <a:r>
                        <a:rPr dirty="0" sz="800" spc="-20">
                          <a:latin typeface="Arial"/>
                          <a:cs typeface="Arial"/>
                        </a:rPr>
                        <a:t> Fees</a:t>
                      </a:r>
                      <a:endParaRPr sz="800">
                        <a:latin typeface="Arial"/>
                        <a:cs typeface="Arial"/>
                      </a:endParaRPr>
                    </a:p>
                  </a:txBody>
                  <a:tcPr marL="0" marR="0" marB="0" marT="26034"/>
                </a:tc>
                <a:tc>
                  <a:txBody>
                    <a:bodyPr/>
                    <a:lstStyle/>
                    <a:p>
                      <a:pPr algn="r" marR="183515">
                        <a:lnSpc>
                          <a:spcPct val="100000"/>
                        </a:lnSpc>
                        <a:spcBef>
                          <a:spcPts val="204"/>
                        </a:spcBef>
                      </a:pPr>
                      <a:r>
                        <a:rPr dirty="0" sz="800" spc="-10">
                          <a:latin typeface="Arial"/>
                          <a:cs typeface="Arial"/>
                        </a:rPr>
                        <a:t>32,418</a:t>
                      </a:r>
                      <a:endParaRPr sz="800">
                        <a:latin typeface="Arial"/>
                        <a:cs typeface="Arial"/>
                      </a:endParaRPr>
                    </a:p>
                  </a:txBody>
                  <a:tcPr marL="0" marR="0" marB="0" marT="26034"/>
                </a:tc>
                <a:tc>
                  <a:txBody>
                    <a:bodyPr/>
                    <a:lstStyle/>
                    <a:p>
                      <a:pPr algn="r" marR="83185">
                        <a:lnSpc>
                          <a:spcPct val="100000"/>
                        </a:lnSpc>
                        <a:spcBef>
                          <a:spcPts val="204"/>
                        </a:spcBef>
                      </a:pPr>
                      <a:r>
                        <a:rPr dirty="0" sz="800" spc="-10">
                          <a:latin typeface="Arial"/>
                          <a:cs typeface="Arial"/>
                        </a:rPr>
                        <a:t>30,900</a:t>
                      </a:r>
                      <a:endParaRPr sz="800">
                        <a:latin typeface="Arial"/>
                        <a:cs typeface="Arial"/>
                      </a:endParaRPr>
                    </a:p>
                  </a:txBody>
                  <a:tcPr marL="0" marR="0" marB="0" marT="26034"/>
                </a:tc>
                <a:tc>
                  <a:txBody>
                    <a:bodyPr/>
                    <a:lstStyle/>
                    <a:p>
                      <a:pPr algn="r" marR="129539">
                        <a:lnSpc>
                          <a:spcPct val="100000"/>
                        </a:lnSpc>
                        <a:spcBef>
                          <a:spcPts val="204"/>
                        </a:spcBef>
                      </a:pPr>
                      <a:r>
                        <a:rPr dirty="0" sz="800" spc="-10">
                          <a:latin typeface="Arial"/>
                          <a:cs typeface="Arial"/>
                        </a:rPr>
                        <a:t>1,518</a:t>
                      </a:r>
                      <a:endParaRPr sz="800">
                        <a:latin typeface="Arial"/>
                        <a:cs typeface="Arial"/>
                      </a:endParaRPr>
                    </a:p>
                  </a:txBody>
                  <a:tcPr marL="0" marR="0" marB="0" marT="26034"/>
                </a:tc>
                <a:tc>
                  <a:txBody>
                    <a:bodyPr/>
                    <a:lstStyle/>
                    <a:p>
                      <a:pPr algn="r" marR="68580">
                        <a:lnSpc>
                          <a:spcPct val="100000"/>
                        </a:lnSpc>
                        <a:spcBef>
                          <a:spcPts val="204"/>
                        </a:spcBef>
                      </a:pPr>
                      <a:r>
                        <a:rPr dirty="0" sz="800" spc="-50">
                          <a:latin typeface="Arial"/>
                          <a:cs typeface="Arial"/>
                        </a:rPr>
                        <a:t>-</a:t>
                      </a:r>
                      <a:endParaRPr sz="800">
                        <a:latin typeface="Arial"/>
                        <a:cs typeface="Arial"/>
                      </a:endParaRPr>
                    </a:p>
                  </a:txBody>
                  <a:tcPr marL="0" marR="0" marB="0" marT="26034"/>
                </a:tc>
                <a:tc>
                  <a:txBody>
                    <a:bodyPr/>
                    <a:lstStyle/>
                    <a:p>
                      <a:pPr algn="r" marR="104139">
                        <a:lnSpc>
                          <a:spcPct val="100000"/>
                        </a:lnSpc>
                        <a:spcBef>
                          <a:spcPts val="204"/>
                        </a:spcBef>
                      </a:pPr>
                      <a:r>
                        <a:rPr dirty="0" sz="800" spc="-10">
                          <a:latin typeface="Arial"/>
                          <a:cs typeface="Arial"/>
                        </a:rPr>
                        <a:t>48,550</a:t>
                      </a:r>
                      <a:endParaRPr sz="800">
                        <a:latin typeface="Arial"/>
                        <a:cs typeface="Arial"/>
                      </a:endParaRPr>
                    </a:p>
                  </a:txBody>
                  <a:tcPr marL="0" marR="0" marB="0" marT="26034"/>
                </a:tc>
                <a:tc>
                  <a:txBody>
                    <a:bodyPr/>
                    <a:lstStyle/>
                    <a:p>
                      <a:pPr algn="r" marR="67945">
                        <a:lnSpc>
                          <a:spcPct val="100000"/>
                        </a:lnSpc>
                        <a:spcBef>
                          <a:spcPts val="204"/>
                        </a:spcBef>
                      </a:pPr>
                      <a:r>
                        <a:rPr dirty="0" sz="800" spc="-10">
                          <a:latin typeface="Arial"/>
                          <a:cs typeface="Arial"/>
                        </a:rPr>
                        <a:t>17,650</a:t>
                      </a:r>
                      <a:endParaRPr sz="800">
                        <a:latin typeface="Arial"/>
                        <a:cs typeface="Arial"/>
                      </a:endParaRPr>
                    </a:p>
                  </a:txBody>
                  <a:tcPr marL="0" marR="0" marB="0" marT="26034"/>
                </a:tc>
              </a:tr>
              <a:tr h="185420">
                <a:tc>
                  <a:txBody>
                    <a:bodyPr/>
                    <a:lstStyle/>
                    <a:p>
                      <a:pPr marL="209550">
                        <a:lnSpc>
                          <a:spcPct val="100000"/>
                        </a:lnSpc>
                        <a:spcBef>
                          <a:spcPts val="204"/>
                        </a:spcBef>
                      </a:pPr>
                      <a:r>
                        <a:rPr dirty="0" sz="800">
                          <a:latin typeface="Arial"/>
                          <a:cs typeface="Arial"/>
                        </a:rPr>
                        <a:t>Operating</a:t>
                      </a:r>
                      <a:r>
                        <a:rPr dirty="0" sz="800" spc="-40">
                          <a:latin typeface="Arial"/>
                          <a:cs typeface="Arial"/>
                        </a:rPr>
                        <a:t> </a:t>
                      </a:r>
                      <a:r>
                        <a:rPr dirty="0" sz="800" spc="-10">
                          <a:latin typeface="Arial"/>
                          <a:cs typeface="Arial"/>
                        </a:rPr>
                        <a:t>Expense</a:t>
                      </a:r>
                      <a:endParaRPr sz="800">
                        <a:latin typeface="Arial"/>
                        <a:cs typeface="Arial"/>
                      </a:endParaRPr>
                    </a:p>
                  </a:txBody>
                  <a:tcPr marL="0" marR="0" marB="0" marT="26034"/>
                </a:tc>
                <a:tc>
                  <a:txBody>
                    <a:bodyPr/>
                    <a:lstStyle/>
                    <a:p>
                      <a:pPr algn="r" marR="183515">
                        <a:lnSpc>
                          <a:spcPct val="100000"/>
                        </a:lnSpc>
                        <a:spcBef>
                          <a:spcPts val="204"/>
                        </a:spcBef>
                      </a:pPr>
                      <a:r>
                        <a:rPr dirty="0" sz="800" spc="-10">
                          <a:latin typeface="Arial"/>
                          <a:cs typeface="Arial"/>
                        </a:rPr>
                        <a:t>126,006</a:t>
                      </a:r>
                      <a:endParaRPr sz="800">
                        <a:latin typeface="Arial"/>
                        <a:cs typeface="Arial"/>
                      </a:endParaRPr>
                    </a:p>
                  </a:txBody>
                  <a:tcPr marL="0" marR="0" marB="0" marT="26034"/>
                </a:tc>
                <a:tc>
                  <a:txBody>
                    <a:bodyPr/>
                    <a:lstStyle/>
                    <a:p>
                      <a:pPr algn="r" marR="83185">
                        <a:lnSpc>
                          <a:spcPct val="100000"/>
                        </a:lnSpc>
                        <a:spcBef>
                          <a:spcPts val="204"/>
                        </a:spcBef>
                      </a:pPr>
                      <a:r>
                        <a:rPr dirty="0" sz="800" spc="-10">
                          <a:latin typeface="Arial"/>
                          <a:cs typeface="Arial"/>
                        </a:rPr>
                        <a:t>154,000</a:t>
                      </a:r>
                      <a:endParaRPr sz="800">
                        <a:latin typeface="Arial"/>
                        <a:cs typeface="Arial"/>
                      </a:endParaRPr>
                    </a:p>
                  </a:txBody>
                  <a:tcPr marL="0" marR="0" marB="0" marT="26034"/>
                </a:tc>
                <a:tc>
                  <a:txBody>
                    <a:bodyPr/>
                    <a:lstStyle/>
                    <a:p>
                      <a:pPr algn="r" marR="129539">
                        <a:lnSpc>
                          <a:spcPct val="100000"/>
                        </a:lnSpc>
                        <a:spcBef>
                          <a:spcPts val="204"/>
                        </a:spcBef>
                      </a:pPr>
                      <a:r>
                        <a:rPr dirty="0" sz="800" spc="-10">
                          <a:latin typeface="Arial"/>
                          <a:cs typeface="Arial"/>
                        </a:rPr>
                        <a:t>(27,994)</a:t>
                      </a:r>
                      <a:endParaRPr sz="800">
                        <a:latin typeface="Arial"/>
                        <a:cs typeface="Arial"/>
                      </a:endParaRPr>
                    </a:p>
                  </a:txBody>
                  <a:tcPr marL="0" marR="0" marB="0" marT="26034"/>
                </a:tc>
                <a:tc>
                  <a:txBody>
                    <a:bodyPr/>
                    <a:lstStyle/>
                    <a:p>
                      <a:pPr algn="r" marR="68580">
                        <a:lnSpc>
                          <a:spcPct val="100000"/>
                        </a:lnSpc>
                        <a:spcBef>
                          <a:spcPts val="204"/>
                        </a:spcBef>
                      </a:pPr>
                      <a:r>
                        <a:rPr dirty="0" sz="800" spc="-50">
                          <a:latin typeface="Arial"/>
                          <a:cs typeface="Arial"/>
                        </a:rPr>
                        <a:t>-</a:t>
                      </a:r>
                      <a:endParaRPr sz="800">
                        <a:latin typeface="Arial"/>
                        <a:cs typeface="Arial"/>
                      </a:endParaRPr>
                    </a:p>
                  </a:txBody>
                  <a:tcPr marL="0" marR="0" marB="0" marT="26034"/>
                </a:tc>
                <a:tc>
                  <a:txBody>
                    <a:bodyPr/>
                    <a:lstStyle/>
                    <a:p>
                      <a:pPr algn="r" marR="104139">
                        <a:lnSpc>
                          <a:spcPct val="100000"/>
                        </a:lnSpc>
                        <a:spcBef>
                          <a:spcPts val="204"/>
                        </a:spcBef>
                      </a:pPr>
                      <a:r>
                        <a:rPr dirty="0" sz="800" spc="-10">
                          <a:latin typeface="Arial"/>
                          <a:cs typeface="Arial"/>
                        </a:rPr>
                        <a:t>143,000</a:t>
                      </a:r>
                      <a:endParaRPr sz="800">
                        <a:latin typeface="Arial"/>
                        <a:cs typeface="Arial"/>
                      </a:endParaRPr>
                    </a:p>
                  </a:txBody>
                  <a:tcPr marL="0" marR="0" marB="0" marT="26034"/>
                </a:tc>
                <a:tc>
                  <a:txBody>
                    <a:bodyPr/>
                    <a:lstStyle/>
                    <a:p>
                      <a:pPr algn="r" marR="67945">
                        <a:lnSpc>
                          <a:spcPct val="100000"/>
                        </a:lnSpc>
                        <a:spcBef>
                          <a:spcPts val="204"/>
                        </a:spcBef>
                      </a:pPr>
                      <a:r>
                        <a:rPr dirty="0" sz="800" spc="-10">
                          <a:latin typeface="Arial"/>
                          <a:cs typeface="Arial"/>
                        </a:rPr>
                        <a:t>(11,000)</a:t>
                      </a:r>
                      <a:endParaRPr sz="800">
                        <a:latin typeface="Arial"/>
                        <a:cs typeface="Arial"/>
                      </a:endParaRPr>
                    </a:p>
                  </a:txBody>
                  <a:tcPr marL="0" marR="0" marB="0" marT="26034"/>
                </a:tc>
              </a:tr>
              <a:tr h="194945">
                <a:tc>
                  <a:txBody>
                    <a:bodyPr/>
                    <a:lstStyle/>
                    <a:p>
                      <a:pPr marL="209550">
                        <a:lnSpc>
                          <a:spcPct val="100000"/>
                        </a:lnSpc>
                        <a:spcBef>
                          <a:spcPts val="204"/>
                        </a:spcBef>
                      </a:pPr>
                      <a:r>
                        <a:rPr dirty="0" sz="800">
                          <a:latin typeface="Arial"/>
                          <a:cs typeface="Arial"/>
                        </a:rPr>
                        <a:t>Contract/Temp</a:t>
                      </a:r>
                      <a:r>
                        <a:rPr dirty="0" sz="800" spc="-55">
                          <a:latin typeface="Arial"/>
                          <a:cs typeface="Arial"/>
                        </a:rPr>
                        <a:t> </a:t>
                      </a:r>
                      <a:r>
                        <a:rPr dirty="0" sz="800" spc="-10">
                          <a:latin typeface="Arial"/>
                          <a:cs typeface="Arial"/>
                        </a:rPr>
                        <a:t>Labor</a:t>
                      </a:r>
                      <a:endParaRPr sz="800">
                        <a:latin typeface="Arial"/>
                        <a:cs typeface="Arial"/>
                      </a:endParaRPr>
                    </a:p>
                  </a:txBody>
                  <a:tcPr marL="0" marR="0" marB="0" marT="26034"/>
                </a:tc>
                <a:tc>
                  <a:txBody>
                    <a:bodyPr/>
                    <a:lstStyle/>
                    <a:p>
                      <a:pPr algn="r" marR="183515">
                        <a:lnSpc>
                          <a:spcPct val="100000"/>
                        </a:lnSpc>
                        <a:spcBef>
                          <a:spcPts val="204"/>
                        </a:spcBef>
                      </a:pPr>
                      <a:r>
                        <a:rPr dirty="0" sz="800" spc="-50">
                          <a:latin typeface="Arial"/>
                          <a:cs typeface="Arial"/>
                        </a:rPr>
                        <a:t>-</a:t>
                      </a:r>
                      <a:endParaRPr sz="800">
                        <a:latin typeface="Arial"/>
                        <a:cs typeface="Arial"/>
                      </a:endParaRPr>
                    </a:p>
                  </a:txBody>
                  <a:tcPr marL="0" marR="0" marB="0" marT="26034">
                    <a:lnB w="9525">
                      <a:solidFill>
                        <a:srgbClr val="1A1A1A"/>
                      </a:solidFill>
                      <a:prstDash val="solid"/>
                    </a:lnB>
                  </a:tcPr>
                </a:tc>
                <a:tc>
                  <a:txBody>
                    <a:bodyPr/>
                    <a:lstStyle/>
                    <a:p>
                      <a:pPr algn="r" marR="83185">
                        <a:lnSpc>
                          <a:spcPct val="100000"/>
                        </a:lnSpc>
                        <a:spcBef>
                          <a:spcPts val="204"/>
                        </a:spcBef>
                      </a:pPr>
                      <a:r>
                        <a:rPr dirty="0" sz="800" spc="-50">
                          <a:latin typeface="Arial"/>
                          <a:cs typeface="Arial"/>
                        </a:rPr>
                        <a:t>-</a:t>
                      </a:r>
                      <a:endParaRPr sz="800">
                        <a:latin typeface="Arial"/>
                        <a:cs typeface="Arial"/>
                      </a:endParaRPr>
                    </a:p>
                  </a:txBody>
                  <a:tcPr marL="0" marR="0" marB="0" marT="26034">
                    <a:lnB w="9525">
                      <a:solidFill>
                        <a:srgbClr val="1A1A1A"/>
                      </a:solidFill>
                      <a:prstDash val="solid"/>
                    </a:lnB>
                  </a:tcPr>
                </a:tc>
                <a:tc>
                  <a:txBody>
                    <a:bodyPr/>
                    <a:lstStyle/>
                    <a:p>
                      <a:pPr algn="r" marR="129539">
                        <a:lnSpc>
                          <a:spcPct val="100000"/>
                        </a:lnSpc>
                        <a:spcBef>
                          <a:spcPts val="204"/>
                        </a:spcBef>
                      </a:pPr>
                      <a:r>
                        <a:rPr dirty="0" sz="800" spc="-50">
                          <a:latin typeface="Arial"/>
                          <a:cs typeface="Arial"/>
                        </a:rPr>
                        <a:t>-</a:t>
                      </a:r>
                      <a:endParaRPr sz="800">
                        <a:latin typeface="Arial"/>
                        <a:cs typeface="Arial"/>
                      </a:endParaRPr>
                    </a:p>
                  </a:txBody>
                  <a:tcPr marL="0" marR="0" marB="0" marT="26034">
                    <a:lnB w="9525">
                      <a:solidFill>
                        <a:srgbClr val="1A1A1A"/>
                      </a:solidFill>
                      <a:prstDash val="solid"/>
                    </a:lnB>
                  </a:tcPr>
                </a:tc>
                <a:tc>
                  <a:txBody>
                    <a:bodyPr/>
                    <a:lstStyle/>
                    <a:p>
                      <a:pPr algn="r" marR="68580">
                        <a:lnSpc>
                          <a:spcPct val="100000"/>
                        </a:lnSpc>
                        <a:spcBef>
                          <a:spcPts val="204"/>
                        </a:spcBef>
                      </a:pPr>
                      <a:r>
                        <a:rPr dirty="0" sz="800" spc="-50">
                          <a:latin typeface="Arial"/>
                          <a:cs typeface="Arial"/>
                        </a:rPr>
                        <a:t>-</a:t>
                      </a:r>
                      <a:endParaRPr sz="800">
                        <a:latin typeface="Arial"/>
                        <a:cs typeface="Arial"/>
                      </a:endParaRPr>
                    </a:p>
                  </a:txBody>
                  <a:tcPr marL="0" marR="0" marB="0" marT="26034">
                    <a:lnB w="9525">
                      <a:solidFill>
                        <a:srgbClr val="1A1A1A"/>
                      </a:solidFill>
                      <a:prstDash val="solid"/>
                    </a:lnB>
                  </a:tcPr>
                </a:tc>
                <a:tc>
                  <a:txBody>
                    <a:bodyPr/>
                    <a:lstStyle/>
                    <a:p>
                      <a:pPr algn="r" marR="104139">
                        <a:lnSpc>
                          <a:spcPct val="100000"/>
                        </a:lnSpc>
                        <a:spcBef>
                          <a:spcPts val="204"/>
                        </a:spcBef>
                      </a:pPr>
                      <a:r>
                        <a:rPr dirty="0" sz="800" spc="-50">
                          <a:latin typeface="Arial"/>
                          <a:cs typeface="Arial"/>
                        </a:rPr>
                        <a:t>-</a:t>
                      </a:r>
                      <a:endParaRPr sz="800">
                        <a:latin typeface="Arial"/>
                        <a:cs typeface="Arial"/>
                      </a:endParaRPr>
                    </a:p>
                  </a:txBody>
                  <a:tcPr marL="0" marR="0" marB="0" marT="26034">
                    <a:lnB w="9525">
                      <a:solidFill>
                        <a:srgbClr val="1A1A1A"/>
                      </a:solidFill>
                      <a:prstDash val="solid"/>
                    </a:lnB>
                  </a:tcPr>
                </a:tc>
                <a:tc>
                  <a:txBody>
                    <a:bodyPr/>
                    <a:lstStyle/>
                    <a:p>
                      <a:pPr algn="r" marR="69215">
                        <a:lnSpc>
                          <a:spcPct val="100000"/>
                        </a:lnSpc>
                        <a:spcBef>
                          <a:spcPts val="204"/>
                        </a:spcBef>
                      </a:pPr>
                      <a:r>
                        <a:rPr dirty="0" sz="800" spc="-50">
                          <a:latin typeface="Arial"/>
                          <a:cs typeface="Arial"/>
                        </a:rPr>
                        <a:t>-</a:t>
                      </a:r>
                      <a:endParaRPr sz="800">
                        <a:latin typeface="Arial"/>
                        <a:cs typeface="Arial"/>
                      </a:endParaRPr>
                    </a:p>
                  </a:txBody>
                  <a:tcPr marL="0" marR="0" marB="0" marT="26034">
                    <a:lnB w="9525">
                      <a:solidFill>
                        <a:srgbClr val="1A1A1A"/>
                      </a:solidFill>
                      <a:prstDash val="solid"/>
                    </a:lnB>
                  </a:tcPr>
                </a:tc>
              </a:tr>
              <a:tr h="185420">
                <a:tc>
                  <a:txBody>
                    <a:bodyPr/>
                    <a:lstStyle/>
                    <a:p>
                      <a:pPr marL="209550">
                        <a:lnSpc>
                          <a:spcPct val="100000"/>
                        </a:lnSpc>
                        <a:spcBef>
                          <a:spcPts val="130"/>
                        </a:spcBef>
                      </a:pPr>
                      <a:r>
                        <a:rPr dirty="0" sz="800" b="1">
                          <a:latin typeface="Arial"/>
                          <a:cs typeface="Arial"/>
                        </a:rPr>
                        <a:t>Total</a:t>
                      </a:r>
                      <a:r>
                        <a:rPr dirty="0" sz="800" spc="-30" b="1">
                          <a:latin typeface="Arial"/>
                          <a:cs typeface="Arial"/>
                        </a:rPr>
                        <a:t> </a:t>
                      </a:r>
                      <a:r>
                        <a:rPr dirty="0" sz="800" b="1">
                          <a:latin typeface="Arial"/>
                          <a:cs typeface="Arial"/>
                        </a:rPr>
                        <a:t>Operating</a:t>
                      </a:r>
                      <a:r>
                        <a:rPr dirty="0" sz="800" spc="-30" b="1">
                          <a:latin typeface="Arial"/>
                          <a:cs typeface="Arial"/>
                        </a:rPr>
                        <a:t> </a:t>
                      </a:r>
                      <a:r>
                        <a:rPr dirty="0" sz="800" spc="-10" b="1">
                          <a:latin typeface="Arial"/>
                          <a:cs typeface="Arial"/>
                        </a:rPr>
                        <a:t>Expenses</a:t>
                      </a:r>
                      <a:endParaRPr sz="800">
                        <a:latin typeface="Arial"/>
                        <a:cs typeface="Arial"/>
                      </a:endParaRPr>
                    </a:p>
                  </a:txBody>
                  <a:tcPr marL="0" marR="0" marB="0" marT="16510"/>
                </a:tc>
                <a:tc>
                  <a:txBody>
                    <a:bodyPr/>
                    <a:lstStyle/>
                    <a:p>
                      <a:pPr algn="r" marR="183515">
                        <a:lnSpc>
                          <a:spcPct val="100000"/>
                        </a:lnSpc>
                        <a:spcBef>
                          <a:spcPts val="130"/>
                        </a:spcBef>
                      </a:pPr>
                      <a:r>
                        <a:rPr dirty="0" sz="800" spc="-10" b="1">
                          <a:latin typeface="Arial"/>
                          <a:cs typeface="Arial"/>
                        </a:rPr>
                        <a:t>4,374,291</a:t>
                      </a:r>
                      <a:endParaRPr sz="800">
                        <a:latin typeface="Arial"/>
                        <a:cs typeface="Arial"/>
                      </a:endParaRPr>
                    </a:p>
                  </a:txBody>
                  <a:tcPr marL="0" marR="0" marB="0" marT="16510">
                    <a:lnT w="9525">
                      <a:solidFill>
                        <a:srgbClr val="1A1A1A"/>
                      </a:solidFill>
                      <a:prstDash val="solid"/>
                    </a:lnT>
                    <a:lnB w="9525">
                      <a:solidFill>
                        <a:srgbClr val="1A1A1A"/>
                      </a:solidFill>
                      <a:prstDash val="solid"/>
                    </a:lnB>
                  </a:tcPr>
                </a:tc>
                <a:tc>
                  <a:txBody>
                    <a:bodyPr/>
                    <a:lstStyle/>
                    <a:p>
                      <a:pPr algn="r" marR="83185">
                        <a:lnSpc>
                          <a:spcPct val="100000"/>
                        </a:lnSpc>
                        <a:spcBef>
                          <a:spcPts val="130"/>
                        </a:spcBef>
                      </a:pPr>
                      <a:r>
                        <a:rPr dirty="0" sz="800" spc="-10" b="1">
                          <a:latin typeface="Arial"/>
                          <a:cs typeface="Arial"/>
                        </a:rPr>
                        <a:t>4,356,593</a:t>
                      </a:r>
                      <a:endParaRPr sz="800">
                        <a:latin typeface="Arial"/>
                        <a:cs typeface="Arial"/>
                      </a:endParaRPr>
                    </a:p>
                  </a:txBody>
                  <a:tcPr marL="0" marR="0" marB="0" marT="16510">
                    <a:lnT w="9525">
                      <a:solidFill>
                        <a:srgbClr val="1A1A1A"/>
                      </a:solidFill>
                      <a:prstDash val="solid"/>
                    </a:lnT>
                    <a:lnB w="9525">
                      <a:solidFill>
                        <a:srgbClr val="1A1A1A"/>
                      </a:solidFill>
                      <a:prstDash val="solid"/>
                    </a:lnB>
                  </a:tcPr>
                </a:tc>
                <a:tc>
                  <a:txBody>
                    <a:bodyPr/>
                    <a:lstStyle/>
                    <a:p>
                      <a:pPr algn="r" marR="129539">
                        <a:lnSpc>
                          <a:spcPct val="100000"/>
                        </a:lnSpc>
                        <a:spcBef>
                          <a:spcPts val="130"/>
                        </a:spcBef>
                      </a:pPr>
                      <a:r>
                        <a:rPr dirty="0" sz="800" spc="-10" b="1">
                          <a:latin typeface="Arial"/>
                          <a:cs typeface="Arial"/>
                        </a:rPr>
                        <a:t>17,698</a:t>
                      </a:r>
                      <a:endParaRPr sz="800">
                        <a:latin typeface="Arial"/>
                        <a:cs typeface="Arial"/>
                      </a:endParaRPr>
                    </a:p>
                  </a:txBody>
                  <a:tcPr marL="0" marR="0" marB="0" marT="16510">
                    <a:lnT w="9525">
                      <a:solidFill>
                        <a:srgbClr val="1A1A1A"/>
                      </a:solidFill>
                      <a:prstDash val="solid"/>
                    </a:lnT>
                    <a:lnB w="9525">
                      <a:solidFill>
                        <a:srgbClr val="1A1A1A"/>
                      </a:solidFill>
                      <a:prstDash val="solid"/>
                    </a:lnB>
                  </a:tcPr>
                </a:tc>
                <a:tc>
                  <a:txBody>
                    <a:bodyPr/>
                    <a:lstStyle/>
                    <a:p>
                      <a:pPr algn="r" marR="67945">
                        <a:lnSpc>
                          <a:spcPct val="100000"/>
                        </a:lnSpc>
                        <a:spcBef>
                          <a:spcPts val="130"/>
                        </a:spcBef>
                      </a:pPr>
                      <a:r>
                        <a:rPr dirty="0" sz="800" spc="-10" b="1">
                          <a:latin typeface="Arial"/>
                          <a:cs typeface="Arial"/>
                        </a:rPr>
                        <a:t>114,077</a:t>
                      </a:r>
                      <a:endParaRPr sz="800">
                        <a:latin typeface="Arial"/>
                        <a:cs typeface="Arial"/>
                      </a:endParaRPr>
                    </a:p>
                  </a:txBody>
                  <a:tcPr marL="0" marR="0" marB="0" marT="16510">
                    <a:lnT w="9525">
                      <a:solidFill>
                        <a:srgbClr val="1A1A1A"/>
                      </a:solidFill>
                      <a:prstDash val="solid"/>
                    </a:lnT>
                    <a:lnB w="9525">
                      <a:solidFill>
                        <a:srgbClr val="1A1A1A"/>
                      </a:solidFill>
                      <a:prstDash val="solid"/>
                    </a:lnB>
                  </a:tcPr>
                </a:tc>
                <a:tc>
                  <a:txBody>
                    <a:bodyPr/>
                    <a:lstStyle/>
                    <a:p>
                      <a:pPr algn="r" marR="104139">
                        <a:lnSpc>
                          <a:spcPct val="100000"/>
                        </a:lnSpc>
                        <a:spcBef>
                          <a:spcPts val="130"/>
                        </a:spcBef>
                      </a:pPr>
                      <a:r>
                        <a:rPr dirty="0" sz="800" spc="-10" b="1">
                          <a:latin typeface="Arial"/>
                          <a:cs typeface="Arial"/>
                        </a:rPr>
                        <a:t>4,750,558</a:t>
                      </a:r>
                      <a:endParaRPr sz="800">
                        <a:latin typeface="Arial"/>
                        <a:cs typeface="Arial"/>
                      </a:endParaRPr>
                    </a:p>
                  </a:txBody>
                  <a:tcPr marL="0" marR="0" marB="0" marT="16510">
                    <a:lnT w="9525">
                      <a:solidFill>
                        <a:srgbClr val="1A1A1A"/>
                      </a:solidFill>
                      <a:prstDash val="solid"/>
                    </a:lnT>
                    <a:lnB w="9525">
                      <a:solidFill>
                        <a:srgbClr val="1A1A1A"/>
                      </a:solidFill>
                      <a:prstDash val="solid"/>
                    </a:lnB>
                  </a:tcPr>
                </a:tc>
                <a:tc>
                  <a:txBody>
                    <a:bodyPr/>
                    <a:lstStyle/>
                    <a:p>
                      <a:pPr algn="r" marR="67945">
                        <a:lnSpc>
                          <a:spcPct val="100000"/>
                        </a:lnSpc>
                        <a:spcBef>
                          <a:spcPts val="130"/>
                        </a:spcBef>
                      </a:pPr>
                      <a:r>
                        <a:rPr dirty="0" sz="800" spc="-10" b="1">
                          <a:latin typeface="Arial"/>
                          <a:cs typeface="Arial"/>
                        </a:rPr>
                        <a:t>393,965</a:t>
                      </a:r>
                      <a:endParaRPr sz="800">
                        <a:latin typeface="Arial"/>
                        <a:cs typeface="Arial"/>
                      </a:endParaRPr>
                    </a:p>
                  </a:txBody>
                  <a:tcPr marL="0" marR="0" marB="0" marT="16510">
                    <a:lnT w="9525">
                      <a:solidFill>
                        <a:srgbClr val="1A1A1A"/>
                      </a:solidFill>
                      <a:prstDash val="solid"/>
                    </a:lnT>
                    <a:lnB w="9525">
                      <a:solidFill>
                        <a:srgbClr val="1A1A1A"/>
                      </a:solidFill>
                      <a:prstDash val="solid"/>
                    </a:lnB>
                  </a:tcPr>
                </a:tc>
              </a:tr>
              <a:tr h="207645">
                <a:tc>
                  <a:txBody>
                    <a:bodyPr/>
                    <a:lstStyle/>
                    <a:p>
                      <a:pPr marL="31750">
                        <a:lnSpc>
                          <a:spcPct val="100000"/>
                        </a:lnSpc>
                        <a:spcBef>
                          <a:spcPts val="219"/>
                        </a:spcBef>
                      </a:pPr>
                      <a:r>
                        <a:rPr dirty="0" sz="800" b="1">
                          <a:latin typeface="Arial"/>
                          <a:cs typeface="Arial"/>
                        </a:rPr>
                        <a:t>Operating</a:t>
                      </a:r>
                      <a:r>
                        <a:rPr dirty="0" sz="800" spc="-25" b="1">
                          <a:latin typeface="Arial"/>
                          <a:cs typeface="Arial"/>
                        </a:rPr>
                        <a:t> </a:t>
                      </a:r>
                      <a:r>
                        <a:rPr dirty="0" sz="800" b="1">
                          <a:latin typeface="Arial"/>
                          <a:cs typeface="Arial"/>
                        </a:rPr>
                        <a:t>Income</a:t>
                      </a:r>
                      <a:r>
                        <a:rPr dirty="0" sz="800" spc="-25" b="1">
                          <a:latin typeface="Arial"/>
                          <a:cs typeface="Arial"/>
                        </a:rPr>
                        <a:t> </a:t>
                      </a:r>
                      <a:r>
                        <a:rPr dirty="0" sz="800" b="1">
                          <a:latin typeface="Arial"/>
                          <a:cs typeface="Arial"/>
                        </a:rPr>
                        <a:t>before</a:t>
                      </a:r>
                      <a:r>
                        <a:rPr dirty="0" sz="800" spc="-20" b="1">
                          <a:latin typeface="Arial"/>
                          <a:cs typeface="Arial"/>
                        </a:rPr>
                        <a:t> </a:t>
                      </a:r>
                      <a:r>
                        <a:rPr dirty="0" sz="800" b="1">
                          <a:latin typeface="Arial"/>
                          <a:cs typeface="Arial"/>
                        </a:rPr>
                        <a:t>DS</a:t>
                      </a:r>
                      <a:r>
                        <a:rPr dirty="0" sz="800" spc="-25" b="1">
                          <a:latin typeface="Arial"/>
                          <a:cs typeface="Arial"/>
                        </a:rPr>
                        <a:t> </a:t>
                      </a:r>
                      <a:r>
                        <a:rPr dirty="0" sz="800" b="1">
                          <a:latin typeface="Arial"/>
                          <a:cs typeface="Arial"/>
                        </a:rPr>
                        <a:t>and</a:t>
                      </a:r>
                      <a:r>
                        <a:rPr dirty="0" sz="800" spc="-25" b="1">
                          <a:latin typeface="Arial"/>
                          <a:cs typeface="Arial"/>
                        </a:rPr>
                        <a:t> </a:t>
                      </a:r>
                      <a:r>
                        <a:rPr dirty="0" sz="800" spc="-20" b="1">
                          <a:latin typeface="Arial"/>
                          <a:cs typeface="Arial"/>
                        </a:rPr>
                        <a:t>Depr</a:t>
                      </a:r>
                      <a:endParaRPr sz="800">
                        <a:latin typeface="Arial"/>
                        <a:cs typeface="Arial"/>
                      </a:endParaRPr>
                    </a:p>
                  </a:txBody>
                  <a:tcPr marL="0" marR="0" marB="0" marT="27939"/>
                </a:tc>
                <a:tc>
                  <a:txBody>
                    <a:bodyPr/>
                    <a:lstStyle/>
                    <a:p>
                      <a:pPr algn="r" marR="183515">
                        <a:lnSpc>
                          <a:spcPct val="100000"/>
                        </a:lnSpc>
                        <a:spcBef>
                          <a:spcPts val="219"/>
                        </a:spcBef>
                      </a:pPr>
                      <a:r>
                        <a:rPr dirty="0" sz="800" b="1">
                          <a:latin typeface="Arial"/>
                          <a:cs typeface="Arial"/>
                        </a:rPr>
                        <a:t>$</a:t>
                      </a:r>
                      <a:r>
                        <a:rPr dirty="0" sz="800" spc="-10" b="1">
                          <a:latin typeface="Arial"/>
                          <a:cs typeface="Arial"/>
                        </a:rPr>
                        <a:t> 693,732</a:t>
                      </a:r>
                      <a:endParaRPr sz="800">
                        <a:latin typeface="Arial"/>
                        <a:cs typeface="Arial"/>
                      </a:endParaRPr>
                    </a:p>
                  </a:txBody>
                  <a:tcPr marL="0" marR="0" marB="0" marT="27939">
                    <a:lnT w="9525">
                      <a:solidFill>
                        <a:srgbClr val="1A1A1A"/>
                      </a:solidFill>
                      <a:prstDash val="solid"/>
                    </a:lnT>
                    <a:lnB w="19050">
                      <a:solidFill>
                        <a:srgbClr val="1A1A1A"/>
                      </a:solidFill>
                      <a:prstDash val="solid"/>
                    </a:lnB>
                  </a:tcPr>
                </a:tc>
                <a:tc>
                  <a:txBody>
                    <a:bodyPr/>
                    <a:lstStyle/>
                    <a:p>
                      <a:pPr algn="r" marR="83185">
                        <a:lnSpc>
                          <a:spcPct val="100000"/>
                        </a:lnSpc>
                        <a:spcBef>
                          <a:spcPts val="219"/>
                        </a:spcBef>
                      </a:pPr>
                      <a:r>
                        <a:rPr dirty="0" sz="800" b="1">
                          <a:latin typeface="Arial"/>
                          <a:cs typeface="Arial"/>
                        </a:rPr>
                        <a:t>$</a:t>
                      </a:r>
                      <a:r>
                        <a:rPr dirty="0" sz="800" spc="-10" b="1">
                          <a:latin typeface="Arial"/>
                          <a:cs typeface="Arial"/>
                        </a:rPr>
                        <a:t> 846,562</a:t>
                      </a:r>
                      <a:endParaRPr sz="800">
                        <a:latin typeface="Arial"/>
                        <a:cs typeface="Arial"/>
                      </a:endParaRPr>
                    </a:p>
                  </a:txBody>
                  <a:tcPr marL="0" marR="0" marB="0" marT="27939">
                    <a:lnT w="9525">
                      <a:solidFill>
                        <a:srgbClr val="1A1A1A"/>
                      </a:solidFill>
                      <a:prstDash val="solid"/>
                    </a:lnT>
                    <a:lnB w="19050">
                      <a:solidFill>
                        <a:srgbClr val="1A1A1A"/>
                      </a:solidFill>
                      <a:prstDash val="solid"/>
                    </a:lnB>
                  </a:tcPr>
                </a:tc>
                <a:tc>
                  <a:txBody>
                    <a:bodyPr/>
                    <a:lstStyle/>
                    <a:p>
                      <a:pPr algn="r" marR="129539">
                        <a:lnSpc>
                          <a:spcPct val="100000"/>
                        </a:lnSpc>
                        <a:spcBef>
                          <a:spcPts val="219"/>
                        </a:spcBef>
                      </a:pPr>
                      <a:r>
                        <a:rPr dirty="0" sz="800" b="1">
                          <a:latin typeface="Arial"/>
                          <a:cs typeface="Arial"/>
                        </a:rPr>
                        <a:t>$</a:t>
                      </a:r>
                      <a:r>
                        <a:rPr dirty="0" sz="800" spc="-10" b="1">
                          <a:latin typeface="Arial"/>
                          <a:cs typeface="Arial"/>
                        </a:rPr>
                        <a:t> (152,831)</a:t>
                      </a:r>
                      <a:endParaRPr sz="800">
                        <a:latin typeface="Arial"/>
                        <a:cs typeface="Arial"/>
                      </a:endParaRPr>
                    </a:p>
                  </a:txBody>
                  <a:tcPr marL="0" marR="0" marB="0" marT="27939">
                    <a:lnT w="9525">
                      <a:solidFill>
                        <a:srgbClr val="1A1A1A"/>
                      </a:solidFill>
                      <a:prstDash val="solid"/>
                    </a:lnT>
                    <a:lnB w="19050">
                      <a:solidFill>
                        <a:srgbClr val="1A1A1A"/>
                      </a:solidFill>
                      <a:prstDash val="solid"/>
                    </a:lnB>
                  </a:tcPr>
                </a:tc>
                <a:tc>
                  <a:txBody>
                    <a:bodyPr/>
                    <a:lstStyle/>
                    <a:p>
                      <a:pPr algn="r" marR="67945">
                        <a:lnSpc>
                          <a:spcPct val="100000"/>
                        </a:lnSpc>
                        <a:spcBef>
                          <a:spcPts val="219"/>
                        </a:spcBef>
                      </a:pPr>
                      <a:r>
                        <a:rPr dirty="0" sz="800" b="1">
                          <a:latin typeface="Arial"/>
                          <a:cs typeface="Arial"/>
                        </a:rPr>
                        <a:t>$</a:t>
                      </a:r>
                      <a:r>
                        <a:rPr dirty="0" sz="800" spc="-10" b="1">
                          <a:latin typeface="Arial"/>
                          <a:cs typeface="Arial"/>
                        </a:rPr>
                        <a:t> (314,077)</a:t>
                      </a:r>
                      <a:endParaRPr sz="800">
                        <a:latin typeface="Arial"/>
                        <a:cs typeface="Arial"/>
                      </a:endParaRPr>
                    </a:p>
                  </a:txBody>
                  <a:tcPr marL="0" marR="0" marB="0" marT="27939">
                    <a:lnT w="9525">
                      <a:solidFill>
                        <a:srgbClr val="1A1A1A"/>
                      </a:solidFill>
                      <a:prstDash val="solid"/>
                    </a:lnT>
                    <a:lnB w="19050">
                      <a:solidFill>
                        <a:srgbClr val="1A1A1A"/>
                      </a:solidFill>
                      <a:prstDash val="solid"/>
                    </a:lnB>
                  </a:tcPr>
                </a:tc>
                <a:tc>
                  <a:txBody>
                    <a:bodyPr/>
                    <a:lstStyle/>
                    <a:p>
                      <a:pPr algn="r" marR="104139">
                        <a:lnSpc>
                          <a:spcPct val="100000"/>
                        </a:lnSpc>
                        <a:spcBef>
                          <a:spcPts val="219"/>
                        </a:spcBef>
                      </a:pPr>
                      <a:r>
                        <a:rPr dirty="0" sz="800" b="1">
                          <a:latin typeface="Arial"/>
                          <a:cs typeface="Arial"/>
                        </a:rPr>
                        <a:t>$</a:t>
                      </a:r>
                      <a:r>
                        <a:rPr dirty="0" sz="800" spc="-10" b="1">
                          <a:latin typeface="Arial"/>
                          <a:cs typeface="Arial"/>
                        </a:rPr>
                        <a:t> 740,354</a:t>
                      </a:r>
                      <a:endParaRPr sz="800">
                        <a:latin typeface="Arial"/>
                        <a:cs typeface="Arial"/>
                      </a:endParaRPr>
                    </a:p>
                  </a:txBody>
                  <a:tcPr marL="0" marR="0" marB="0" marT="27939">
                    <a:lnT w="9525">
                      <a:solidFill>
                        <a:srgbClr val="1A1A1A"/>
                      </a:solidFill>
                      <a:prstDash val="solid"/>
                    </a:lnT>
                    <a:lnB w="19050">
                      <a:solidFill>
                        <a:srgbClr val="1A1A1A"/>
                      </a:solidFill>
                      <a:prstDash val="solid"/>
                    </a:lnB>
                  </a:tcPr>
                </a:tc>
                <a:tc>
                  <a:txBody>
                    <a:bodyPr/>
                    <a:lstStyle/>
                    <a:p>
                      <a:pPr algn="r" marR="67945">
                        <a:lnSpc>
                          <a:spcPct val="100000"/>
                        </a:lnSpc>
                        <a:spcBef>
                          <a:spcPts val="219"/>
                        </a:spcBef>
                      </a:pPr>
                      <a:r>
                        <a:rPr dirty="0" sz="800" b="1">
                          <a:latin typeface="Arial"/>
                          <a:cs typeface="Arial"/>
                        </a:rPr>
                        <a:t>$</a:t>
                      </a:r>
                      <a:r>
                        <a:rPr dirty="0" sz="800" spc="-10" b="1">
                          <a:latin typeface="Arial"/>
                          <a:cs typeface="Arial"/>
                        </a:rPr>
                        <a:t> (106,208)</a:t>
                      </a:r>
                      <a:endParaRPr sz="800">
                        <a:latin typeface="Arial"/>
                        <a:cs typeface="Arial"/>
                      </a:endParaRPr>
                    </a:p>
                  </a:txBody>
                  <a:tcPr marL="0" marR="0" marB="0" marT="27939">
                    <a:lnT w="9525">
                      <a:solidFill>
                        <a:srgbClr val="1A1A1A"/>
                      </a:solidFill>
                      <a:prstDash val="solid"/>
                    </a:lnT>
                    <a:lnB w="19050">
                      <a:solidFill>
                        <a:srgbClr val="1A1A1A"/>
                      </a:solidFill>
                      <a:prstDash val="solid"/>
                    </a:lnB>
                  </a:tcPr>
                </a:tc>
              </a:tr>
            </a:tbl>
          </a:graphicData>
        </a:graphic>
      </p:graphicFrame>
    </p:spTree>
  </p:cSld>
  <p:clrMapOvr>
    <a:masterClrMapping/>
  </p:clrMapOvr>
  <p:transition spd="fast">
    <p:cut thruBlk="0"/>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40080" y="7315200"/>
            <a:ext cx="8778240" cy="0"/>
          </a:xfrm>
          <a:custGeom>
            <a:avLst/>
            <a:gdLst/>
            <a:ahLst/>
            <a:cxnLst/>
            <a:rect l="l" t="t" r="r" b="b"/>
            <a:pathLst>
              <a:path w="8778240" h="0">
                <a:moveTo>
                  <a:pt x="0" y="0"/>
                </a:moveTo>
                <a:lnTo>
                  <a:pt x="8778240" y="0"/>
                </a:lnTo>
              </a:path>
            </a:pathLst>
          </a:custGeom>
          <a:ln w="7620">
            <a:solidFill>
              <a:srgbClr val="C6CFDA"/>
            </a:solidFill>
          </a:ln>
        </p:spPr>
        <p:txBody>
          <a:bodyPr wrap="square" lIns="0" tIns="0" rIns="0" bIns="0" rtlCol="0"/>
          <a:lstStyle/>
          <a:p/>
        </p:txBody>
      </p:sp>
      <p:sp>
        <p:nvSpPr>
          <p:cNvPr id="3" name="object 3"/>
          <p:cNvSpPr txBox="1"/>
          <p:nvPr/>
        </p:nvSpPr>
        <p:spPr>
          <a:xfrm>
            <a:off x="2642819" y="7347204"/>
            <a:ext cx="2273300" cy="147320"/>
          </a:xfrm>
          <a:prstGeom prst="rect">
            <a:avLst/>
          </a:prstGeom>
        </p:spPr>
        <p:txBody>
          <a:bodyPr wrap="square" lIns="0" tIns="12700" rIns="0" bIns="0" rtlCol="0" vert="horz">
            <a:spAutoFit/>
          </a:bodyPr>
          <a:lstStyle/>
          <a:p>
            <a:pPr marL="12700">
              <a:lnSpc>
                <a:spcPct val="100000"/>
              </a:lnSpc>
              <a:spcBef>
                <a:spcPts val="100"/>
              </a:spcBef>
            </a:pPr>
            <a:r>
              <a:rPr dirty="0" sz="800">
                <a:solidFill>
                  <a:srgbClr val="595959"/>
                </a:solidFill>
                <a:latin typeface="Arial"/>
                <a:cs typeface="Arial"/>
              </a:rPr>
              <a:t>St.</a:t>
            </a:r>
            <a:r>
              <a:rPr dirty="0" sz="800" spc="-20">
                <a:solidFill>
                  <a:srgbClr val="595959"/>
                </a:solidFill>
                <a:latin typeface="Arial"/>
                <a:cs typeface="Arial"/>
              </a:rPr>
              <a:t> </a:t>
            </a:r>
            <a:r>
              <a:rPr dirty="0" sz="800">
                <a:solidFill>
                  <a:srgbClr val="595959"/>
                </a:solidFill>
                <a:latin typeface="Arial"/>
                <a:cs typeface="Arial"/>
              </a:rPr>
              <a:t>Augustine</a:t>
            </a:r>
            <a:r>
              <a:rPr dirty="0" sz="800" spc="-20">
                <a:solidFill>
                  <a:srgbClr val="595959"/>
                </a:solidFill>
                <a:latin typeface="Arial"/>
                <a:cs typeface="Arial"/>
              </a:rPr>
              <a:t> </a:t>
            </a:r>
            <a:r>
              <a:rPr dirty="0" sz="800">
                <a:solidFill>
                  <a:srgbClr val="595959"/>
                </a:solidFill>
                <a:latin typeface="Arial"/>
                <a:cs typeface="Arial"/>
              </a:rPr>
              <a:t>–</a:t>
            </a:r>
            <a:r>
              <a:rPr dirty="0" sz="800" spc="-20">
                <a:solidFill>
                  <a:srgbClr val="595959"/>
                </a:solidFill>
                <a:latin typeface="Arial"/>
                <a:cs typeface="Arial"/>
              </a:rPr>
              <a:t> </a:t>
            </a:r>
            <a:r>
              <a:rPr dirty="0" sz="800">
                <a:solidFill>
                  <a:srgbClr val="595959"/>
                </a:solidFill>
                <a:latin typeface="Arial"/>
                <a:cs typeface="Arial"/>
              </a:rPr>
              <a:t>St.</a:t>
            </a:r>
            <a:r>
              <a:rPr dirty="0" sz="800" spc="-20">
                <a:solidFill>
                  <a:srgbClr val="595959"/>
                </a:solidFill>
                <a:latin typeface="Arial"/>
                <a:cs typeface="Arial"/>
              </a:rPr>
              <a:t> </a:t>
            </a:r>
            <a:r>
              <a:rPr dirty="0" sz="800">
                <a:solidFill>
                  <a:srgbClr val="595959"/>
                </a:solidFill>
                <a:latin typeface="Arial"/>
                <a:cs typeface="Arial"/>
              </a:rPr>
              <a:t>Johns</a:t>
            </a:r>
            <a:r>
              <a:rPr dirty="0" sz="800" spc="-20">
                <a:solidFill>
                  <a:srgbClr val="595959"/>
                </a:solidFill>
                <a:latin typeface="Arial"/>
                <a:cs typeface="Arial"/>
              </a:rPr>
              <a:t> </a:t>
            </a:r>
            <a:r>
              <a:rPr dirty="0" sz="800">
                <a:solidFill>
                  <a:srgbClr val="595959"/>
                </a:solidFill>
                <a:latin typeface="Arial"/>
                <a:cs typeface="Arial"/>
              </a:rPr>
              <a:t>County</a:t>
            </a:r>
            <a:r>
              <a:rPr dirty="0" sz="800" spc="-20">
                <a:solidFill>
                  <a:srgbClr val="595959"/>
                </a:solidFill>
                <a:latin typeface="Arial"/>
                <a:cs typeface="Arial"/>
              </a:rPr>
              <a:t> </a:t>
            </a:r>
            <a:r>
              <a:rPr dirty="0" sz="800">
                <a:solidFill>
                  <a:srgbClr val="595959"/>
                </a:solidFill>
                <a:latin typeface="Arial"/>
                <a:cs typeface="Arial"/>
              </a:rPr>
              <a:t>Airport</a:t>
            </a:r>
            <a:r>
              <a:rPr dirty="0" sz="800" spc="-20">
                <a:solidFill>
                  <a:srgbClr val="595959"/>
                </a:solidFill>
                <a:latin typeface="Arial"/>
                <a:cs typeface="Arial"/>
              </a:rPr>
              <a:t> </a:t>
            </a:r>
            <a:r>
              <a:rPr dirty="0" sz="800" spc="-10">
                <a:solidFill>
                  <a:srgbClr val="595959"/>
                </a:solidFill>
                <a:latin typeface="Arial"/>
                <a:cs typeface="Arial"/>
              </a:rPr>
              <a:t>Authority</a:t>
            </a:r>
            <a:endParaRPr sz="800">
              <a:latin typeface="Arial"/>
              <a:cs typeface="Arial"/>
            </a:endParaRPr>
          </a:p>
        </p:txBody>
      </p:sp>
      <p:sp>
        <p:nvSpPr>
          <p:cNvPr id="4" name="object 4"/>
          <p:cNvSpPr txBox="1"/>
          <p:nvPr/>
        </p:nvSpPr>
        <p:spPr>
          <a:xfrm>
            <a:off x="4975154" y="7347204"/>
            <a:ext cx="1371600" cy="147320"/>
          </a:xfrm>
          <a:prstGeom prst="rect">
            <a:avLst/>
          </a:prstGeom>
        </p:spPr>
        <p:txBody>
          <a:bodyPr wrap="square" lIns="0" tIns="12700" rIns="0" bIns="0" rtlCol="0" vert="horz">
            <a:spAutoFit/>
          </a:bodyPr>
          <a:lstStyle/>
          <a:p>
            <a:pPr marL="133985" indent="-121285">
              <a:lnSpc>
                <a:spcPct val="100000"/>
              </a:lnSpc>
              <a:spcBef>
                <a:spcPts val="100"/>
              </a:spcBef>
              <a:buChar char="•"/>
              <a:tabLst>
                <a:tab pos="133985" algn="l"/>
              </a:tabLst>
            </a:pPr>
            <a:r>
              <a:rPr dirty="0" sz="800">
                <a:solidFill>
                  <a:srgbClr val="595959"/>
                </a:solidFill>
                <a:latin typeface="Arial"/>
                <a:cs typeface="Arial"/>
              </a:rPr>
              <a:t>FY 26/27 Budget - Final</a:t>
            </a:r>
            <a:r>
              <a:rPr dirty="0" sz="800" spc="-30">
                <a:solidFill>
                  <a:srgbClr val="595959"/>
                </a:solidFill>
                <a:latin typeface="Arial"/>
                <a:cs typeface="Arial"/>
              </a:rPr>
              <a:t/>
            </a:r>
            <a:r>
              <a:rPr dirty="0" sz="800">
                <a:solidFill>
                  <a:srgbClr val="595959"/>
                </a:solidFill>
                <a:latin typeface="Arial"/>
                <a:cs typeface="Arial"/>
              </a:rPr>
              <a:t/>
            </a:r>
            <a:r>
              <a:rPr dirty="0" sz="800" spc="-30">
                <a:solidFill>
                  <a:srgbClr val="595959"/>
                </a:solidFill>
                <a:latin typeface="Arial"/>
                <a:cs typeface="Arial"/>
              </a:rPr>
              <a:t/>
            </a:r>
            <a:r>
              <a:rPr dirty="0" sz="800">
                <a:solidFill>
                  <a:srgbClr val="595959"/>
                </a:solidFill>
                <a:latin typeface="Arial"/>
                <a:cs typeface="Arial"/>
              </a:rPr>
              <a:t/>
            </a:r>
            <a:r>
              <a:rPr dirty="0" sz="800" spc="-30">
                <a:solidFill>
                  <a:srgbClr val="595959"/>
                </a:solidFill>
                <a:latin typeface="Arial"/>
                <a:cs typeface="Arial"/>
              </a:rPr>
              <a:t/>
            </a:r>
            <a:r>
              <a:rPr dirty="0" sz="800" spc="-10">
                <a:solidFill>
                  <a:srgbClr val="595959"/>
                </a:solidFill>
                <a:latin typeface="Arial"/>
                <a:cs typeface="Arial"/>
              </a:rPr>
              <a:t/>
            </a:r>
            <a:endParaRPr sz="800">
              <a:latin typeface="Arial"/>
              <a:cs typeface="Arial"/>
            </a:endParaRPr>
          </a:p>
        </p:txBody>
      </p:sp>
      <p:sp>
        <p:nvSpPr>
          <p:cNvPr id="5" name="object 5"/>
          <p:cNvSpPr txBox="1"/>
          <p:nvPr/>
        </p:nvSpPr>
        <p:spPr>
          <a:xfrm>
            <a:off x="6178475" y="7347204"/>
            <a:ext cx="1464913" cy="147320"/>
          </a:xfrm>
          <a:prstGeom prst="rect">
            <a:avLst/>
          </a:prstGeom>
        </p:spPr>
        <p:txBody>
          <a:bodyPr wrap="square" lIns="0" tIns="12700" rIns="0" bIns="0" rtlCol="0" vert="horz">
            <a:spAutoFit/>
          </a:bodyPr>
          <a:lstStyle/>
          <a:p>
            <a:pPr marL="133985" indent="-121285">
              <a:lnSpc>
                <a:spcPct val="100000"/>
              </a:lnSpc>
              <a:spcBef>
                <a:spcPts val="100"/>
              </a:spcBef>
              <a:buChar char="•"/>
              <a:tabLst>
                <a:tab pos="133985" algn="l"/>
              </a:tabLst>
            </a:pPr>
            <a:r>
              <a:rPr dirty="0" sz="800">
                <a:solidFill>
                  <a:srgbClr val="595959"/>
                </a:solidFill>
                <a:latin typeface="Arial"/>
                <a:cs typeface="Arial"/>
              </a:rPr>
              <a:t>September 15, 2026</a:t>
            </a:r>
            <a:r>
              <a:rPr dirty="0" sz="800" spc="-30">
                <a:solidFill>
                  <a:srgbClr val="595959"/>
                </a:solidFill>
                <a:latin typeface="Arial"/>
                <a:cs typeface="Arial"/>
              </a:rPr>
              <a:t/>
            </a:r>
            <a:r>
              <a:rPr dirty="0" sz="800">
                <a:solidFill>
                  <a:srgbClr val="595959"/>
                </a:solidFill>
                <a:latin typeface="Arial"/>
                <a:cs typeface="Arial"/>
              </a:rPr>
              <a:t/>
            </a:r>
            <a:r>
              <a:rPr dirty="0" sz="800" spc="-25">
                <a:solidFill>
                  <a:srgbClr val="595959"/>
                </a:solidFill>
                <a:latin typeface="Arial"/>
                <a:cs typeface="Arial"/>
              </a:rPr>
              <a:t/>
            </a:r>
            <a:r>
              <a:rPr dirty="0" sz="800" spc="-20">
                <a:solidFill>
                  <a:srgbClr val="595959"/>
                </a:solidFill>
                <a:latin typeface="Arial"/>
                <a:cs typeface="Arial"/>
              </a:rPr>
              <a:t/>
            </a:r>
            <a:endParaRPr sz="800">
              <a:latin typeface="Arial"/>
              <a:cs typeface="Arial"/>
            </a:endParaRPr>
          </a:p>
        </p:txBody>
      </p:sp>
      <p:pic>
        <p:nvPicPr>
          <p:cNvPr id="6" name="object 6"/>
          <p:cNvPicPr/>
          <p:nvPr/>
        </p:nvPicPr>
        <p:blipFill>
          <a:blip r:embed="rId2" cstate="print"/>
          <a:stretch>
            <a:fillRect/>
          </a:stretch>
        </p:blipFill>
        <p:spPr>
          <a:xfrm>
            <a:off x="188741" y="485921"/>
            <a:ext cx="1360463" cy="660590"/>
          </a:xfrm>
          <a:prstGeom prst="rect">
            <a:avLst/>
          </a:prstGeom>
        </p:spPr>
      </p:pic>
      <p:sp>
        <p:nvSpPr>
          <p:cNvPr id="7" name="object 7"/>
          <p:cNvSpPr txBox="1"/>
          <p:nvPr/>
        </p:nvSpPr>
        <p:spPr>
          <a:xfrm>
            <a:off x="3020907" y="517473"/>
            <a:ext cx="4016375" cy="596900"/>
          </a:xfrm>
          <a:prstGeom prst="rect">
            <a:avLst/>
          </a:prstGeom>
        </p:spPr>
        <p:txBody>
          <a:bodyPr wrap="square" lIns="0" tIns="12700" rIns="0" bIns="0" rtlCol="0" vert="horz">
            <a:spAutoFit/>
          </a:bodyPr>
          <a:lstStyle/>
          <a:p>
            <a:pPr algn="ctr">
              <a:lnSpc>
                <a:spcPct val="100000"/>
              </a:lnSpc>
              <a:spcBef>
                <a:spcPts val="100"/>
              </a:spcBef>
            </a:pPr>
            <a:r>
              <a:rPr dirty="0" sz="1350" b="1">
                <a:solidFill>
                  <a:srgbClr val="1A1A1A"/>
                </a:solidFill>
                <a:latin typeface="Arial"/>
                <a:cs typeface="Arial"/>
              </a:rPr>
              <a:t>St.</a:t>
            </a:r>
            <a:r>
              <a:rPr dirty="0" sz="1350" spc="-10" b="1">
                <a:solidFill>
                  <a:srgbClr val="1A1A1A"/>
                </a:solidFill>
                <a:latin typeface="Arial"/>
                <a:cs typeface="Arial"/>
              </a:rPr>
              <a:t> </a:t>
            </a:r>
            <a:r>
              <a:rPr dirty="0" sz="1350" b="1">
                <a:solidFill>
                  <a:srgbClr val="1A1A1A"/>
                </a:solidFill>
                <a:latin typeface="Arial"/>
                <a:cs typeface="Arial"/>
              </a:rPr>
              <a:t>Augustine</a:t>
            </a:r>
            <a:r>
              <a:rPr dirty="0" sz="1350" spc="-10" b="1">
                <a:solidFill>
                  <a:srgbClr val="1A1A1A"/>
                </a:solidFill>
                <a:latin typeface="Arial"/>
                <a:cs typeface="Arial"/>
              </a:rPr>
              <a:t> </a:t>
            </a:r>
            <a:r>
              <a:rPr dirty="0" sz="1350" b="1">
                <a:solidFill>
                  <a:srgbClr val="1A1A1A"/>
                </a:solidFill>
                <a:latin typeface="Arial"/>
                <a:cs typeface="Arial"/>
              </a:rPr>
              <a:t>St.</a:t>
            </a:r>
            <a:r>
              <a:rPr dirty="0" sz="1350" spc="-5" b="1">
                <a:solidFill>
                  <a:srgbClr val="1A1A1A"/>
                </a:solidFill>
                <a:latin typeface="Arial"/>
                <a:cs typeface="Arial"/>
              </a:rPr>
              <a:t> </a:t>
            </a:r>
            <a:r>
              <a:rPr dirty="0" sz="1350" b="1">
                <a:solidFill>
                  <a:srgbClr val="1A1A1A"/>
                </a:solidFill>
                <a:latin typeface="Arial"/>
                <a:cs typeface="Arial"/>
              </a:rPr>
              <a:t>Johns</a:t>
            </a:r>
            <a:r>
              <a:rPr dirty="0" sz="1350" spc="-10" b="1">
                <a:solidFill>
                  <a:srgbClr val="1A1A1A"/>
                </a:solidFill>
                <a:latin typeface="Arial"/>
                <a:cs typeface="Arial"/>
              </a:rPr>
              <a:t> </a:t>
            </a:r>
            <a:r>
              <a:rPr dirty="0" sz="1350" b="1">
                <a:solidFill>
                  <a:srgbClr val="1A1A1A"/>
                </a:solidFill>
                <a:latin typeface="Arial"/>
                <a:cs typeface="Arial"/>
              </a:rPr>
              <a:t>County</a:t>
            </a:r>
            <a:r>
              <a:rPr dirty="0" sz="1350" spc="-5" b="1">
                <a:solidFill>
                  <a:srgbClr val="1A1A1A"/>
                </a:solidFill>
                <a:latin typeface="Arial"/>
                <a:cs typeface="Arial"/>
              </a:rPr>
              <a:t> </a:t>
            </a:r>
            <a:r>
              <a:rPr dirty="0" sz="1350" b="1">
                <a:solidFill>
                  <a:srgbClr val="1A1A1A"/>
                </a:solidFill>
                <a:latin typeface="Arial"/>
                <a:cs typeface="Arial"/>
              </a:rPr>
              <a:t>Airport</a:t>
            </a:r>
            <a:r>
              <a:rPr dirty="0" sz="1350" spc="-10" b="1">
                <a:solidFill>
                  <a:srgbClr val="1A1A1A"/>
                </a:solidFill>
                <a:latin typeface="Arial"/>
                <a:cs typeface="Arial"/>
              </a:rPr>
              <a:t> Authority</a:t>
            </a:r>
            <a:endParaRPr sz="1350">
              <a:latin typeface="Arial"/>
              <a:cs typeface="Arial"/>
            </a:endParaRPr>
          </a:p>
          <a:p>
            <a:pPr algn="ctr" marL="1042669" marR="1034415">
              <a:lnSpc>
                <a:spcPct val="100000"/>
              </a:lnSpc>
            </a:pPr>
            <a:r>
              <a:rPr dirty="0" sz="1200" b="1">
                <a:solidFill>
                  <a:srgbClr val="1A1A1A"/>
                </a:solidFill>
                <a:latin typeface="Arial"/>
                <a:cs typeface="Arial"/>
              </a:rPr>
              <a:t>FY 26/27 Budget - Final</a:t>
            </a:r>
            <a:br>
              <a:rPr dirty="0" sz="1200" b="1">
                <a:solidFill>
                  <a:srgbClr val="1A1A1A"/>
                </a:solidFill>
                <a:latin typeface="Arial"/>
                <a:cs typeface="Arial"/>
              </a:rPr>
            </a:br>
            <a:r>
              <a:rPr dirty="0" sz="1200" b="1">
                <a:solidFill>
                  <a:srgbClr val="1A1A1A"/>
                </a:solidFill>
                <a:latin typeface="Arial"/>
                <a:cs typeface="Arial"/>
              </a:rPr>
              <a:t>September 15, 2026</a:t>
            </a:r>
            <a:endParaRPr sz="1200">
              <a:latin typeface="Arial"/>
              <a:cs typeface="Arial"/>
            </a:endParaRPr>
          </a:p>
        </p:txBody>
      </p:sp>
      <p:sp>
        <p:nvSpPr>
          <p:cNvPr id="8" name="object 8"/>
          <p:cNvSpPr/>
          <p:nvPr/>
        </p:nvSpPr>
        <p:spPr>
          <a:xfrm>
            <a:off x="716280" y="1318157"/>
            <a:ext cx="8625840" cy="0"/>
          </a:xfrm>
          <a:custGeom>
            <a:avLst/>
            <a:gdLst/>
            <a:ahLst/>
            <a:cxnLst/>
            <a:rect l="l" t="t" r="r" b="b"/>
            <a:pathLst>
              <a:path w="8625840" h="0">
                <a:moveTo>
                  <a:pt x="0" y="0"/>
                </a:moveTo>
                <a:lnTo>
                  <a:pt x="8625840" y="0"/>
                </a:lnTo>
              </a:path>
            </a:pathLst>
          </a:custGeom>
          <a:ln w="13970">
            <a:solidFill>
              <a:srgbClr val="11263A"/>
            </a:solidFill>
          </a:ln>
        </p:spPr>
        <p:txBody>
          <a:bodyPr wrap="square" lIns="0" tIns="0" rIns="0" bIns="0" rtlCol="0"/>
          <a:lstStyle/>
          <a:p/>
        </p:txBody>
      </p:sp>
      <p:sp>
        <p:nvSpPr>
          <p:cNvPr id="9" name="object 9"/>
          <p:cNvSpPr txBox="1"/>
          <p:nvPr/>
        </p:nvSpPr>
        <p:spPr>
          <a:xfrm>
            <a:off x="3316001" y="1521357"/>
            <a:ext cx="637540" cy="281940"/>
          </a:xfrm>
          <a:prstGeom prst="rect">
            <a:avLst/>
          </a:prstGeom>
        </p:spPr>
        <p:txBody>
          <a:bodyPr wrap="square" lIns="0" tIns="12700" rIns="0" bIns="0" rtlCol="0" vert="horz">
            <a:spAutoFit/>
          </a:bodyPr>
          <a:lstStyle/>
          <a:p>
            <a:pPr algn="ctr">
              <a:lnSpc>
                <a:spcPts val="1010"/>
              </a:lnSpc>
              <a:spcBef>
                <a:spcPts val="100"/>
              </a:spcBef>
            </a:pPr>
            <a:r>
              <a:rPr dirty="0" sz="850" b="1">
                <a:solidFill>
                  <a:srgbClr val="1A1A1A"/>
                </a:solidFill>
                <a:latin typeface="Arial"/>
                <a:cs typeface="Arial"/>
              </a:rPr>
              <a:t>FY</a:t>
            </a:r>
            <a:r>
              <a:rPr dirty="0" sz="850" spc="-20" b="1">
                <a:solidFill>
                  <a:srgbClr val="1A1A1A"/>
                </a:solidFill>
                <a:latin typeface="Arial"/>
                <a:cs typeface="Arial"/>
              </a:rPr>
              <a:t> </a:t>
            </a:r>
            <a:r>
              <a:rPr dirty="0" sz="850" b="1">
                <a:solidFill>
                  <a:srgbClr val="1A1A1A"/>
                </a:solidFill>
                <a:latin typeface="Arial"/>
                <a:cs typeface="Arial"/>
              </a:rPr>
              <a:t>25/26</a:t>
            </a:r>
            <a:r>
              <a:rPr dirty="0" sz="850" spc="-15" b="1">
                <a:solidFill>
                  <a:srgbClr val="1A1A1A"/>
                </a:solidFill>
                <a:latin typeface="Arial"/>
                <a:cs typeface="Arial"/>
              </a:rPr>
              <a:t> </a:t>
            </a:r>
            <a:r>
              <a:rPr dirty="0" sz="850" spc="-25" b="1">
                <a:solidFill>
                  <a:srgbClr val="1A1A1A"/>
                </a:solidFill>
                <a:latin typeface="Arial"/>
                <a:cs typeface="Arial"/>
              </a:rPr>
              <a:t>YE</a:t>
            </a:r>
            <a:endParaRPr sz="850">
              <a:latin typeface="Arial"/>
              <a:cs typeface="Arial"/>
            </a:endParaRPr>
          </a:p>
          <a:p>
            <a:pPr algn="ctr">
              <a:lnSpc>
                <a:spcPts val="1010"/>
              </a:lnSpc>
            </a:pPr>
            <a:r>
              <a:rPr dirty="0" sz="850" spc="-10" b="1">
                <a:solidFill>
                  <a:srgbClr val="1A1A1A"/>
                </a:solidFill>
                <a:latin typeface="Arial"/>
                <a:cs typeface="Arial"/>
              </a:rPr>
              <a:t>Forecast</a:t>
            </a:r>
            <a:endParaRPr sz="850">
              <a:latin typeface="Arial"/>
              <a:cs typeface="Arial"/>
            </a:endParaRPr>
          </a:p>
        </p:txBody>
      </p:sp>
      <p:sp>
        <p:nvSpPr>
          <p:cNvPr id="10" name="object 10"/>
          <p:cNvSpPr txBox="1"/>
          <p:nvPr/>
        </p:nvSpPr>
        <p:spPr>
          <a:xfrm>
            <a:off x="4454569" y="1521357"/>
            <a:ext cx="463550" cy="281940"/>
          </a:xfrm>
          <a:prstGeom prst="rect">
            <a:avLst/>
          </a:prstGeom>
        </p:spPr>
        <p:txBody>
          <a:bodyPr wrap="square" lIns="0" tIns="12700" rIns="0" bIns="0" rtlCol="0" vert="horz">
            <a:spAutoFit/>
          </a:bodyPr>
          <a:lstStyle/>
          <a:p>
            <a:pPr marL="12700">
              <a:lnSpc>
                <a:spcPts val="1010"/>
              </a:lnSpc>
              <a:spcBef>
                <a:spcPts val="100"/>
              </a:spcBef>
            </a:pPr>
            <a:r>
              <a:rPr dirty="0" sz="850" b="1">
                <a:solidFill>
                  <a:srgbClr val="1A1A1A"/>
                </a:solidFill>
                <a:latin typeface="Arial"/>
                <a:cs typeface="Arial"/>
              </a:rPr>
              <a:t>FY</a:t>
            </a:r>
            <a:r>
              <a:rPr dirty="0" sz="850" spc="-15" b="1">
                <a:solidFill>
                  <a:srgbClr val="1A1A1A"/>
                </a:solidFill>
                <a:latin typeface="Arial"/>
                <a:cs typeface="Arial"/>
              </a:rPr>
              <a:t> </a:t>
            </a:r>
            <a:r>
              <a:rPr dirty="0" sz="850" spc="-10" b="1">
                <a:solidFill>
                  <a:srgbClr val="1A1A1A"/>
                </a:solidFill>
                <a:latin typeface="Arial"/>
                <a:cs typeface="Arial"/>
              </a:rPr>
              <a:t>25/26</a:t>
            </a:r>
            <a:endParaRPr sz="850">
              <a:latin typeface="Arial"/>
              <a:cs typeface="Arial"/>
            </a:endParaRPr>
          </a:p>
          <a:p>
            <a:pPr marL="45720">
              <a:lnSpc>
                <a:spcPts val="1010"/>
              </a:lnSpc>
            </a:pPr>
            <a:r>
              <a:rPr dirty="0" sz="850" spc="-10" b="1">
                <a:solidFill>
                  <a:srgbClr val="1A1A1A"/>
                </a:solidFill>
                <a:latin typeface="Arial"/>
                <a:cs typeface="Arial"/>
              </a:rPr>
              <a:t>Budget</a:t>
            </a:r>
            <a:endParaRPr sz="850">
              <a:latin typeface="Arial"/>
              <a:cs typeface="Arial"/>
            </a:endParaRPr>
          </a:p>
        </p:txBody>
      </p:sp>
      <p:sp>
        <p:nvSpPr>
          <p:cNvPr id="11" name="object 11"/>
          <p:cNvSpPr txBox="1"/>
          <p:nvPr/>
        </p:nvSpPr>
        <p:spPr>
          <a:xfrm>
            <a:off x="5305234" y="1521357"/>
            <a:ext cx="865505" cy="281940"/>
          </a:xfrm>
          <a:prstGeom prst="rect">
            <a:avLst/>
          </a:prstGeom>
        </p:spPr>
        <p:txBody>
          <a:bodyPr wrap="square" lIns="0" tIns="19050" rIns="0" bIns="0" rtlCol="0" vert="horz">
            <a:spAutoFit/>
          </a:bodyPr>
          <a:lstStyle/>
          <a:p>
            <a:pPr marL="207010" marR="5080" indent="-194945">
              <a:lnSpc>
                <a:spcPts val="1000"/>
              </a:lnSpc>
              <a:spcBef>
                <a:spcPts val="150"/>
              </a:spcBef>
            </a:pPr>
            <a:r>
              <a:rPr dirty="0" sz="850" b="1">
                <a:solidFill>
                  <a:srgbClr val="1A1A1A"/>
                </a:solidFill>
                <a:latin typeface="Arial"/>
                <a:cs typeface="Arial"/>
              </a:rPr>
              <a:t>FY</a:t>
            </a:r>
            <a:r>
              <a:rPr dirty="0" sz="850" spc="-20" b="1">
                <a:solidFill>
                  <a:srgbClr val="1A1A1A"/>
                </a:solidFill>
                <a:latin typeface="Arial"/>
                <a:cs typeface="Arial"/>
              </a:rPr>
              <a:t> </a:t>
            </a:r>
            <a:r>
              <a:rPr dirty="0" sz="850" b="1">
                <a:solidFill>
                  <a:srgbClr val="1A1A1A"/>
                </a:solidFill>
                <a:latin typeface="Arial"/>
                <a:cs typeface="Arial"/>
              </a:rPr>
              <a:t>25/26</a:t>
            </a:r>
            <a:r>
              <a:rPr dirty="0" sz="850" spc="-15" b="1">
                <a:solidFill>
                  <a:srgbClr val="1A1A1A"/>
                </a:solidFill>
                <a:latin typeface="Arial"/>
                <a:cs typeface="Arial"/>
              </a:rPr>
              <a:t> </a:t>
            </a:r>
            <a:r>
              <a:rPr dirty="0" sz="850" spc="-10" b="1">
                <a:solidFill>
                  <a:srgbClr val="1A1A1A"/>
                </a:solidFill>
                <a:latin typeface="Arial"/>
                <a:cs typeface="Arial"/>
              </a:rPr>
              <a:t>Budget Variance</a:t>
            </a:r>
            <a:endParaRPr sz="850">
              <a:latin typeface="Arial"/>
              <a:cs typeface="Arial"/>
            </a:endParaRPr>
          </a:p>
        </p:txBody>
      </p:sp>
      <p:sp>
        <p:nvSpPr>
          <p:cNvPr id="12" name="object 12"/>
          <p:cNvSpPr txBox="1"/>
          <p:nvPr/>
        </p:nvSpPr>
        <p:spPr>
          <a:xfrm>
            <a:off x="6449847" y="1584857"/>
            <a:ext cx="679450" cy="154940"/>
          </a:xfrm>
          <a:prstGeom prst="rect">
            <a:avLst/>
          </a:prstGeom>
        </p:spPr>
        <p:txBody>
          <a:bodyPr wrap="square" lIns="0" tIns="12700" rIns="0" bIns="0" rtlCol="0" vert="horz">
            <a:spAutoFit/>
          </a:bodyPr>
          <a:lstStyle/>
          <a:p>
            <a:pPr marL="12700">
              <a:lnSpc>
                <a:spcPct val="100000"/>
              </a:lnSpc>
              <a:spcBef>
                <a:spcPts val="100"/>
              </a:spcBef>
            </a:pPr>
            <a:r>
              <a:rPr dirty="0" sz="850" spc="-10" b="1">
                <a:solidFill>
                  <a:srgbClr val="1A1A1A"/>
                </a:solidFill>
                <a:latin typeface="Arial"/>
                <a:cs typeface="Arial"/>
              </a:rPr>
              <a:t>Adjustments</a:t>
            </a:r>
            <a:endParaRPr sz="850">
              <a:latin typeface="Arial"/>
              <a:cs typeface="Arial"/>
            </a:endParaRPr>
          </a:p>
        </p:txBody>
      </p:sp>
      <p:sp>
        <p:nvSpPr>
          <p:cNvPr id="13" name="object 13"/>
          <p:cNvSpPr txBox="1"/>
          <p:nvPr/>
        </p:nvSpPr>
        <p:spPr>
          <a:xfrm>
            <a:off x="7378700" y="1521357"/>
            <a:ext cx="924560" cy="281940"/>
          </a:xfrm>
          <a:prstGeom prst="rect">
            <a:avLst/>
          </a:prstGeom>
        </p:spPr>
        <p:txBody>
          <a:bodyPr wrap="square" lIns="0" tIns="12700" rIns="0" bIns="0" rtlCol="0" vert="horz">
            <a:spAutoFit/>
          </a:bodyPr>
          <a:lstStyle/>
          <a:p>
            <a:pPr algn="ctr">
              <a:lnSpc>
                <a:spcPts val="1010"/>
              </a:lnSpc>
              <a:spcBef>
                <a:spcPts val="100"/>
              </a:spcBef>
            </a:pPr>
            <a:r>
              <a:rPr dirty="0" sz="850" b="1">
                <a:solidFill>
                  <a:srgbClr val="1A1A1A"/>
                </a:solidFill>
                <a:latin typeface="Arial"/>
                <a:cs typeface="Arial"/>
              </a:rPr>
              <a:t>FY</a:t>
            </a:r>
            <a:r>
              <a:rPr dirty="0" sz="850" spc="-15" b="1">
                <a:solidFill>
                  <a:srgbClr val="1A1A1A"/>
                </a:solidFill>
                <a:latin typeface="Arial"/>
                <a:cs typeface="Arial"/>
              </a:rPr>
              <a:t> </a:t>
            </a:r>
            <a:r>
              <a:rPr dirty="0" sz="850" spc="-10" b="1">
                <a:solidFill>
                  <a:srgbClr val="1A1A1A"/>
                </a:solidFill>
                <a:latin typeface="Arial"/>
                <a:cs typeface="Arial"/>
              </a:rPr>
              <a:t>26/27</a:t>
            </a:r>
            <a:endParaRPr sz="850">
              <a:latin typeface="Arial"/>
              <a:cs typeface="Arial"/>
            </a:endParaRPr>
          </a:p>
          <a:p>
            <a:pPr algn="ctr">
              <a:lnSpc>
                <a:spcPts val="1010"/>
              </a:lnSpc>
            </a:pPr>
            <a:r>
              <a:rPr dirty="0" sz="850" b="1">
                <a:solidFill>
                  <a:srgbClr val="1A1A1A"/>
                </a:solidFill>
                <a:latin typeface="Arial"/>
                <a:cs typeface="Arial"/>
              </a:rPr>
              <a:t>Proposed</a:t>
            </a:r>
            <a:r>
              <a:rPr dirty="0" sz="850" spc="-45" b="1">
                <a:solidFill>
                  <a:srgbClr val="1A1A1A"/>
                </a:solidFill>
                <a:latin typeface="Arial"/>
                <a:cs typeface="Arial"/>
              </a:rPr>
              <a:t> </a:t>
            </a:r>
            <a:r>
              <a:rPr dirty="0" sz="850" spc="-10" b="1">
                <a:solidFill>
                  <a:srgbClr val="1A1A1A"/>
                </a:solidFill>
                <a:latin typeface="Arial"/>
                <a:cs typeface="Arial"/>
              </a:rPr>
              <a:t>Budget</a:t>
            </a:r>
            <a:endParaRPr sz="850">
              <a:latin typeface="Arial"/>
              <a:cs typeface="Arial"/>
            </a:endParaRPr>
          </a:p>
        </p:txBody>
      </p:sp>
      <p:sp>
        <p:nvSpPr>
          <p:cNvPr id="14" name="object 14"/>
          <p:cNvSpPr txBox="1"/>
          <p:nvPr/>
        </p:nvSpPr>
        <p:spPr>
          <a:xfrm>
            <a:off x="8501798" y="1457857"/>
            <a:ext cx="781685" cy="408940"/>
          </a:xfrm>
          <a:prstGeom prst="rect">
            <a:avLst/>
          </a:prstGeom>
        </p:spPr>
        <p:txBody>
          <a:bodyPr wrap="square" lIns="0" tIns="12700" rIns="0" bIns="0" rtlCol="0" vert="horz">
            <a:spAutoFit/>
          </a:bodyPr>
          <a:lstStyle/>
          <a:p>
            <a:pPr algn="ctr">
              <a:lnSpc>
                <a:spcPts val="1010"/>
              </a:lnSpc>
              <a:spcBef>
                <a:spcPts val="100"/>
              </a:spcBef>
            </a:pPr>
            <a:r>
              <a:rPr dirty="0" sz="850" b="1">
                <a:solidFill>
                  <a:srgbClr val="1A1A1A"/>
                </a:solidFill>
                <a:latin typeface="Arial"/>
                <a:cs typeface="Arial"/>
              </a:rPr>
              <a:t>FY</a:t>
            </a:r>
            <a:r>
              <a:rPr dirty="0" sz="850" spc="-15" b="1">
                <a:solidFill>
                  <a:srgbClr val="1A1A1A"/>
                </a:solidFill>
                <a:latin typeface="Arial"/>
                <a:cs typeface="Arial"/>
              </a:rPr>
              <a:t> </a:t>
            </a:r>
            <a:r>
              <a:rPr dirty="0" sz="850" b="1">
                <a:solidFill>
                  <a:srgbClr val="1A1A1A"/>
                </a:solidFill>
                <a:latin typeface="Arial"/>
                <a:cs typeface="Arial"/>
              </a:rPr>
              <a:t>26/27</a:t>
            </a:r>
            <a:r>
              <a:rPr dirty="0" sz="850" spc="-15" b="1">
                <a:solidFill>
                  <a:srgbClr val="1A1A1A"/>
                </a:solidFill>
                <a:latin typeface="Arial"/>
                <a:cs typeface="Arial"/>
              </a:rPr>
              <a:t> </a:t>
            </a:r>
            <a:r>
              <a:rPr dirty="0" sz="850" b="1">
                <a:solidFill>
                  <a:srgbClr val="1A1A1A"/>
                </a:solidFill>
                <a:latin typeface="Arial"/>
                <a:cs typeface="Arial"/>
              </a:rPr>
              <a:t>vs</a:t>
            </a:r>
            <a:r>
              <a:rPr dirty="0" sz="850" spc="-15" b="1">
                <a:solidFill>
                  <a:srgbClr val="1A1A1A"/>
                </a:solidFill>
                <a:latin typeface="Arial"/>
                <a:cs typeface="Arial"/>
              </a:rPr>
              <a:t> </a:t>
            </a:r>
            <a:r>
              <a:rPr dirty="0" sz="850" spc="-25" b="1">
                <a:solidFill>
                  <a:srgbClr val="1A1A1A"/>
                </a:solidFill>
                <a:latin typeface="Arial"/>
                <a:cs typeface="Arial"/>
              </a:rPr>
              <a:t>FY</a:t>
            </a:r>
            <a:endParaRPr sz="850">
              <a:latin typeface="Arial"/>
              <a:cs typeface="Arial"/>
            </a:endParaRPr>
          </a:p>
          <a:p>
            <a:pPr algn="ctr" marL="54610" marR="46990">
              <a:lnSpc>
                <a:spcPts val="1000"/>
              </a:lnSpc>
              <a:spcBef>
                <a:spcPts val="40"/>
              </a:spcBef>
            </a:pPr>
            <a:r>
              <a:rPr dirty="0" sz="850" b="1">
                <a:solidFill>
                  <a:srgbClr val="1A1A1A"/>
                </a:solidFill>
                <a:latin typeface="Arial"/>
                <a:cs typeface="Arial"/>
              </a:rPr>
              <a:t>25/26</a:t>
            </a:r>
            <a:r>
              <a:rPr dirty="0" sz="850" spc="-25" b="1">
                <a:solidFill>
                  <a:srgbClr val="1A1A1A"/>
                </a:solidFill>
                <a:latin typeface="Arial"/>
                <a:cs typeface="Arial"/>
              </a:rPr>
              <a:t> </a:t>
            </a:r>
            <a:r>
              <a:rPr dirty="0" sz="850" spc="-10" b="1">
                <a:solidFill>
                  <a:srgbClr val="1A1A1A"/>
                </a:solidFill>
                <a:latin typeface="Arial"/>
                <a:cs typeface="Arial"/>
              </a:rPr>
              <a:t>Budget Variance</a:t>
            </a:r>
            <a:endParaRPr sz="850">
              <a:latin typeface="Arial"/>
              <a:cs typeface="Arial"/>
            </a:endParaRPr>
          </a:p>
        </p:txBody>
      </p:sp>
      <p:sp>
        <p:nvSpPr>
          <p:cNvPr id="15" name="object 15"/>
          <p:cNvSpPr txBox="1"/>
          <p:nvPr/>
        </p:nvSpPr>
        <p:spPr>
          <a:xfrm>
            <a:off x="728980" y="1946807"/>
            <a:ext cx="1115060" cy="147320"/>
          </a:xfrm>
          <a:prstGeom prst="rect">
            <a:avLst/>
          </a:prstGeom>
        </p:spPr>
        <p:txBody>
          <a:bodyPr wrap="square" lIns="0" tIns="12700" rIns="0" bIns="0" rtlCol="0" vert="horz">
            <a:spAutoFit/>
          </a:bodyPr>
          <a:lstStyle/>
          <a:p>
            <a:pPr marL="12700">
              <a:lnSpc>
                <a:spcPct val="100000"/>
              </a:lnSpc>
              <a:spcBef>
                <a:spcPts val="100"/>
              </a:spcBef>
            </a:pPr>
            <a:r>
              <a:rPr dirty="0" sz="800" b="1">
                <a:latin typeface="Arial"/>
                <a:cs typeface="Arial"/>
              </a:rPr>
              <a:t>Non</a:t>
            </a:r>
            <a:r>
              <a:rPr dirty="0" sz="800" spc="-20" b="1">
                <a:latin typeface="Arial"/>
                <a:cs typeface="Arial"/>
              </a:rPr>
              <a:t> </a:t>
            </a:r>
            <a:r>
              <a:rPr dirty="0" sz="800" b="1">
                <a:latin typeface="Arial"/>
                <a:cs typeface="Arial"/>
              </a:rPr>
              <a:t>Operating</a:t>
            </a:r>
            <a:r>
              <a:rPr dirty="0" sz="800" spc="-20" b="1">
                <a:latin typeface="Arial"/>
                <a:cs typeface="Arial"/>
              </a:rPr>
              <a:t> </a:t>
            </a:r>
            <a:r>
              <a:rPr dirty="0" sz="800" spc="-10" b="1">
                <a:latin typeface="Arial"/>
                <a:cs typeface="Arial"/>
              </a:rPr>
              <a:t>Income</a:t>
            </a:r>
            <a:endParaRPr sz="800">
              <a:latin typeface="Arial"/>
              <a:cs typeface="Arial"/>
            </a:endParaRPr>
          </a:p>
        </p:txBody>
      </p:sp>
      <p:graphicFrame>
        <p:nvGraphicFramePr>
          <p:cNvPr id="16" name="object 16"/>
          <p:cNvGraphicFramePr>
            <a:graphicFrameLocks noGrp="1"/>
          </p:cNvGraphicFramePr>
          <p:nvPr/>
        </p:nvGraphicFramePr>
        <p:xfrm>
          <a:off x="709930" y="2154551"/>
          <a:ext cx="8784590" cy="1885949"/>
        </p:xfrm>
        <a:graphic>
          <a:graphicData uri="http://schemas.openxmlformats.org/drawingml/2006/table">
            <a:tbl>
              <a:tblPr firstRow="1" bandRow="1">
                <a:tableStyleId>{2D5ABB26-0587-4C30-8999-92F81FD0307C}</a:tableStyleId>
              </a:tblPr>
              <a:tblGrid>
                <a:gridCol w="2399030"/>
                <a:gridCol w="1232534"/>
                <a:gridCol w="1017269"/>
                <a:gridCol w="1093470"/>
                <a:gridCol w="1014095"/>
                <a:gridCol w="1078865"/>
                <a:gridCol w="869315"/>
              </a:tblGrid>
              <a:tr h="149225">
                <a:tc>
                  <a:txBody>
                    <a:bodyPr/>
                    <a:lstStyle/>
                    <a:p>
                      <a:pPr marL="209550">
                        <a:lnSpc>
                          <a:spcPts val="885"/>
                        </a:lnSpc>
                      </a:pPr>
                      <a:r>
                        <a:rPr dirty="0" sz="800">
                          <a:latin typeface="Arial"/>
                          <a:cs typeface="Arial"/>
                        </a:rPr>
                        <a:t>Operating</a:t>
                      </a:r>
                      <a:r>
                        <a:rPr dirty="0" sz="800" spc="-40">
                          <a:latin typeface="Arial"/>
                          <a:cs typeface="Arial"/>
                        </a:rPr>
                        <a:t> </a:t>
                      </a:r>
                      <a:r>
                        <a:rPr dirty="0" sz="800" spc="-10">
                          <a:latin typeface="Arial"/>
                          <a:cs typeface="Arial"/>
                        </a:rPr>
                        <a:t>Grants</a:t>
                      </a:r>
                      <a:endParaRPr sz="800">
                        <a:latin typeface="Arial"/>
                        <a:cs typeface="Arial"/>
                      </a:endParaRPr>
                    </a:p>
                  </a:txBody>
                  <a:tcPr marL="0" marR="0" marB="0" marT="0"/>
                </a:tc>
                <a:tc>
                  <a:txBody>
                    <a:bodyPr/>
                    <a:lstStyle/>
                    <a:p>
                      <a:pPr algn="r" marR="249554">
                        <a:lnSpc>
                          <a:spcPts val="885"/>
                        </a:lnSpc>
                      </a:pPr>
                      <a:r>
                        <a:rPr dirty="0" sz="800" spc="-10">
                          <a:latin typeface="Arial"/>
                          <a:cs typeface="Arial"/>
                        </a:rPr>
                        <a:t>1,486,442</a:t>
                      </a:r>
                      <a:endParaRPr sz="800">
                        <a:latin typeface="Arial"/>
                        <a:cs typeface="Arial"/>
                      </a:endParaRPr>
                    </a:p>
                  </a:txBody>
                  <a:tcPr marL="0" marR="0" marB="0" marT="0"/>
                </a:tc>
                <a:tc>
                  <a:txBody>
                    <a:bodyPr/>
                    <a:lstStyle/>
                    <a:p>
                      <a:pPr algn="r" marR="215900">
                        <a:lnSpc>
                          <a:spcPts val="885"/>
                        </a:lnSpc>
                      </a:pPr>
                      <a:r>
                        <a:rPr dirty="0" sz="800" spc="-10">
                          <a:latin typeface="Arial"/>
                          <a:cs typeface="Arial"/>
                        </a:rPr>
                        <a:t>4,297,028</a:t>
                      </a:r>
                      <a:endParaRPr sz="800">
                        <a:latin typeface="Arial"/>
                        <a:cs typeface="Arial"/>
                      </a:endParaRPr>
                    </a:p>
                  </a:txBody>
                  <a:tcPr marL="0" marR="0" marB="0" marT="0"/>
                </a:tc>
                <a:tc>
                  <a:txBody>
                    <a:bodyPr/>
                    <a:lstStyle/>
                    <a:p>
                      <a:pPr algn="r" marR="257810">
                        <a:lnSpc>
                          <a:spcPts val="885"/>
                        </a:lnSpc>
                      </a:pPr>
                      <a:r>
                        <a:rPr dirty="0" sz="800" spc="-10">
                          <a:latin typeface="Arial"/>
                          <a:cs typeface="Arial"/>
                        </a:rPr>
                        <a:t>(2,810,587)</a:t>
                      </a:r>
                      <a:endParaRPr sz="800">
                        <a:latin typeface="Arial"/>
                        <a:cs typeface="Arial"/>
                      </a:endParaRPr>
                    </a:p>
                  </a:txBody>
                  <a:tcPr marL="0" marR="0" marB="0" marT="0"/>
                </a:tc>
                <a:tc>
                  <a:txBody>
                    <a:bodyPr/>
                    <a:lstStyle/>
                    <a:p>
                      <a:pPr algn="r" marR="221615">
                        <a:lnSpc>
                          <a:spcPts val="885"/>
                        </a:lnSpc>
                      </a:pPr>
                      <a:r>
                        <a:rPr dirty="0" sz="800" spc="-50">
                          <a:latin typeface="Arial"/>
                          <a:cs typeface="Arial"/>
                        </a:rPr>
                        <a:t>-</a:t>
                      </a:r>
                      <a:endParaRPr sz="800">
                        <a:latin typeface="Arial"/>
                        <a:cs typeface="Arial"/>
                      </a:endParaRPr>
                    </a:p>
                  </a:txBody>
                  <a:tcPr marL="0" marR="0" marB="0" marT="0"/>
                </a:tc>
                <a:tc>
                  <a:txBody>
                    <a:bodyPr/>
                    <a:lstStyle/>
                    <a:p>
                      <a:pPr algn="r" marR="249554">
                        <a:lnSpc>
                          <a:spcPts val="885"/>
                        </a:lnSpc>
                      </a:pPr>
                      <a:r>
                        <a:rPr dirty="0" sz="800" spc="-10">
                          <a:latin typeface="Arial"/>
                          <a:cs typeface="Arial"/>
                        </a:rPr>
                        <a:t>11,670,141</a:t>
                      </a:r>
                      <a:endParaRPr sz="800">
                        <a:latin typeface="Arial"/>
                        <a:cs typeface="Arial"/>
                      </a:endParaRPr>
                    </a:p>
                  </a:txBody>
                  <a:tcPr marL="0" marR="0" marB="0" marT="0"/>
                </a:tc>
                <a:tc>
                  <a:txBody>
                    <a:bodyPr/>
                    <a:lstStyle/>
                    <a:p>
                      <a:pPr algn="r" marR="67945">
                        <a:lnSpc>
                          <a:spcPts val="885"/>
                        </a:lnSpc>
                      </a:pPr>
                      <a:r>
                        <a:rPr dirty="0" sz="800" spc="-10">
                          <a:latin typeface="Arial"/>
                          <a:cs typeface="Arial"/>
                        </a:rPr>
                        <a:t>7,373,113</a:t>
                      </a:r>
                      <a:endParaRPr sz="800">
                        <a:latin typeface="Arial"/>
                        <a:cs typeface="Arial"/>
                      </a:endParaRPr>
                    </a:p>
                  </a:txBody>
                  <a:tcPr marL="0" marR="0" marB="0" marT="0"/>
                </a:tc>
              </a:tr>
              <a:tr h="184785">
                <a:tc>
                  <a:txBody>
                    <a:bodyPr/>
                    <a:lstStyle/>
                    <a:p>
                      <a:pPr marL="209550">
                        <a:lnSpc>
                          <a:spcPct val="100000"/>
                        </a:lnSpc>
                        <a:spcBef>
                          <a:spcPts val="204"/>
                        </a:spcBef>
                      </a:pPr>
                      <a:r>
                        <a:rPr dirty="0" sz="800">
                          <a:latin typeface="Arial"/>
                          <a:cs typeface="Arial"/>
                        </a:rPr>
                        <a:t>Investment</a:t>
                      </a:r>
                      <a:r>
                        <a:rPr dirty="0" sz="800" spc="-40">
                          <a:latin typeface="Arial"/>
                          <a:cs typeface="Arial"/>
                        </a:rPr>
                        <a:t> </a:t>
                      </a:r>
                      <a:r>
                        <a:rPr dirty="0" sz="800" spc="-10">
                          <a:latin typeface="Arial"/>
                          <a:cs typeface="Arial"/>
                        </a:rPr>
                        <a:t>Income</a:t>
                      </a:r>
                      <a:endParaRPr sz="800">
                        <a:latin typeface="Arial"/>
                        <a:cs typeface="Arial"/>
                      </a:endParaRPr>
                    </a:p>
                  </a:txBody>
                  <a:tcPr marL="0" marR="0" marB="0" marT="26034"/>
                </a:tc>
                <a:tc>
                  <a:txBody>
                    <a:bodyPr/>
                    <a:lstStyle/>
                    <a:p>
                      <a:pPr algn="r" marR="249554">
                        <a:lnSpc>
                          <a:spcPct val="100000"/>
                        </a:lnSpc>
                        <a:spcBef>
                          <a:spcPts val="204"/>
                        </a:spcBef>
                      </a:pPr>
                      <a:r>
                        <a:rPr dirty="0" sz="800" spc="-10">
                          <a:latin typeface="Arial"/>
                          <a:cs typeface="Arial"/>
                        </a:rPr>
                        <a:t>147,687</a:t>
                      </a:r>
                      <a:endParaRPr sz="800">
                        <a:latin typeface="Arial"/>
                        <a:cs typeface="Arial"/>
                      </a:endParaRPr>
                    </a:p>
                  </a:txBody>
                  <a:tcPr marL="0" marR="0" marB="0" marT="26034"/>
                </a:tc>
                <a:tc>
                  <a:txBody>
                    <a:bodyPr/>
                    <a:lstStyle/>
                    <a:p>
                      <a:pPr algn="r" marR="215900">
                        <a:lnSpc>
                          <a:spcPct val="100000"/>
                        </a:lnSpc>
                        <a:spcBef>
                          <a:spcPts val="204"/>
                        </a:spcBef>
                      </a:pPr>
                      <a:r>
                        <a:rPr dirty="0" sz="800" spc="-10">
                          <a:latin typeface="Arial"/>
                          <a:cs typeface="Arial"/>
                        </a:rPr>
                        <a:t>177,300</a:t>
                      </a:r>
                      <a:endParaRPr sz="800">
                        <a:latin typeface="Arial"/>
                        <a:cs typeface="Arial"/>
                      </a:endParaRPr>
                    </a:p>
                  </a:txBody>
                  <a:tcPr marL="0" marR="0" marB="0" marT="26034"/>
                </a:tc>
                <a:tc>
                  <a:txBody>
                    <a:bodyPr/>
                    <a:lstStyle/>
                    <a:p>
                      <a:pPr algn="r" marR="257810">
                        <a:lnSpc>
                          <a:spcPct val="100000"/>
                        </a:lnSpc>
                        <a:spcBef>
                          <a:spcPts val="204"/>
                        </a:spcBef>
                      </a:pPr>
                      <a:r>
                        <a:rPr dirty="0" sz="800" spc="-10">
                          <a:latin typeface="Arial"/>
                          <a:cs typeface="Arial"/>
                        </a:rPr>
                        <a:t>(29,613)</a:t>
                      </a:r>
                      <a:endParaRPr sz="800">
                        <a:latin typeface="Arial"/>
                        <a:cs typeface="Arial"/>
                      </a:endParaRPr>
                    </a:p>
                  </a:txBody>
                  <a:tcPr marL="0" marR="0" marB="0" marT="26034"/>
                </a:tc>
                <a:tc>
                  <a:txBody>
                    <a:bodyPr/>
                    <a:lstStyle/>
                    <a:p>
                      <a:pPr algn="r" marR="221615">
                        <a:lnSpc>
                          <a:spcPct val="100000"/>
                        </a:lnSpc>
                        <a:spcBef>
                          <a:spcPts val="204"/>
                        </a:spcBef>
                      </a:pPr>
                      <a:r>
                        <a:rPr dirty="0" sz="800" spc="-50">
                          <a:latin typeface="Arial"/>
                          <a:cs typeface="Arial"/>
                        </a:rPr>
                        <a:t>-</a:t>
                      </a:r>
                      <a:endParaRPr sz="800">
                        <a:latin typeface="Arial"/>
                        <a:cs typeface="Arial"/>
                      </a:endParaRPr>
                    </a:p>
                  </a:txBody>
                  <a:tcPr marL="0" marR="0" marB="0" marT="26034"/>
                </a:tc>
                <a:tc>
                  <a:txBody>
                    <a:bodyPr/>
                    <a:lstStyle/>
                    <a:p>
                      <a:pPr algn="r" marR="249554">
                        <a:lnSpc>
                          <a:spcPct val="100000"/>
                        </a:lnSpc>
                        <a:spcBef>
                          <a:spcPts val="204"/>
                        </a:spcBef>
                      </a:pPr>
                      <a:r>
                        <a:rPr dirty="0" sz="800" spc="-10">
                          <a:latin typeface="Arial"/>
                          <a:cs typeface="Arial"/>
                        </a:rPr>
                        <a:t>120,000</a:t>
                      </a:r>
                      <a:endParaRPr sz="800">
                        <a:latin typeface="Arial"/>
                        <a:cs typeface="Arial"/>
                      </a:endParaRPr>
                    </a:p>
                  </a:txBody>
                  <a:tcPr marL="0" marR="0" marB="0" marT="26034"/>
                </a:tc>
                <a:tc>
                  <a:txBody>
                    <a:bodyPr/>
                    <a:lstStyle/>
                    <a:p>
                      <a:pPr algn="r" marR="67945">
                        <a:lnSpc>
                          <a:spcPct val="100000"/>
                        </a:lnSpc>
                        <a:spcBef>
                          <a:spcPts val="204"/>
                        </a:spcBef>
                      </a:pPr>
                      <a:r>
                        <a:rPr dirty="0" sz="800" spc="-10">
                          <a:latin typeface="Arial"/>
                          <a:cs typeface="Arial"/>
                        </a:rPr>
                        <a:t>(57,300)</a:t>
                      </a:r>
                      <a:endParaRPr sz="800">
                        <a:latin typeface="Arial"/>
                        <a:cs typeface="Arial"/>
                      </a:endParaRPr>
                    </a:p>
                  </a:txBody>
                  <a:tcPr marL="0" marR="0" marB="0" marT="26034"/>
                </a:tc>
              </a:tr>
              <a:tr h="194945">
                <a:tc>
                  <a:txBody>
                    <a:bodyPr/>
                    <a:lstStyle/>
                    <a:p>
                      <a:pPr marL="209550">
                        <a:lnSpc>
                          <a:spcPct val="100000"/>
                        </a:lnSpc>
                        <a:spcBef>
                          <a:spcPts val="204"/>
                        </a:spcBef>
                      </a:pPr>
                      <a:r>
                        <a:rPr dirty="0" sz="800">
                          <a:latin typeface="Arial"/>
                          <a:cs typeface="Arial"/>
                        </a:rPr>
                        <a:t>Other</a:t>
                      </a:r>
                      <a:r>
                        <a:rPr dirty="0" sz="800" spc="-25">
                          <a:latin typeface="Arial"/>
                          <a:cs typeface="Arial"/>
                        </a:rPr>
                        <a:t> </a:t>
                      </a:r>
                      <a:r>
                        <a:rPr dirty="0" sz="800">
                          <a:latin typeface="Arial"/>
                          <a:cs typeface="Arial"/>
                        </a:rPr>
                        <a:t>Non</a:t>
                      </a:r>
                      <a:r>
                        <a:rPr dirty="0" sz="800" spc="-25">
                          <a:latin typeface="Arial"/>
                          <a:cs typeface="Arial"/>
                        </a:rPr>
                        <a:t> </a:t>
                      </a:r>
                      <a:r>
                        <a:rPr dirty="0" sz="800">
                          <a:latin typeface="Arial"/>
                          <a:cs typeface="Arial"/>
                        </a:rPr>
                        <a:t>Operating</a:t>
                      </a:r>
                      <a:r>
                        <a:rPr dirty="0" sz="800" spc="-25">
                          <a:latin typeface="Arial"/>
                          <a:cs typeface="Arial"/>
                        </a:rPr>
                        <a:t> </a:t>
                      </a:r>
                      <a:r>
                        <a:rPr dirty="0" sz="800" spc="-10">
                          <a:latin typeface="Arial"/>
                          <a:cs typeface="Arial"/>
                        </a:rPr>
                        <a:t>Income</a:t>
                      </a:r>
                      <a:endParaRPr sz="800">
                        <a:latin typeface="Arial"/>
                        <a:cs typeface="Arial"/>
                      </a:endParaRPr>
                    </a:p>
                  </a:txBody>
                  <a:tcPr marL="0" marR="0" marB="0" marT="26034"/>
                </a:tc>
                <a:tc>
                  <a:txBody>
                    <a:bodyPr/>
                    <a:lstStyle/>
                    <a:p>
                      <a:pPr algn="r" marR="249554">
                        <a:lnSpc>
                          <a:spcPct val="100000"/>
                        </a:lnSpc>
                        <a:spcBef>
                          <a:spcPts val="204"/>
                        </a:spcBef>
                      </a:pPr>
                      <a:r>
                        <a:rPr dirty="0" sz="800" spc="-25">
                          <a:latin typeface="Arial"/>
                          <a:cs typeface="Arial"/>
                        </a:rPr>
                        <a:t>270</a:t>
                      </a:r>
                      <a:endParaRPr sz="800">
                        <a:latin typeface="Arial"/>
                        <a:cs typeface="Arial"/>
                      </a:endParaRPr>
                    </a:p>
                  </a:txBody>
                  <a:tcPr marL="0" marR="0" marB="0" marT="26034">
                    <a:lnB w="9525">
                      <a:solidFill>
                        <a:srgbClr val="1A1A1A"/>
                      </a:solidFill>
                      <a:prstDash val="solid"/>
                    </a:lnB>
                  </a:tcPr>
                </a:tc>
                <a:tc>
                  <a:txBody>
                    <a:bodyPr/>
                    <a:lstStyle/>
                    <a:p>
                      <a:pPr algn="r" marR="215900">
                        <a:lnSpc>
                          <a:spcPct val="100000"/>
                        </a:lnSpc>
                        <a:spcBef>
                          <a:spcPts val="204"/>
                        </a:spcBef>
                      </a:pPr>
                      <a:r>
                        <a:rPr dirty="0" sz="800" spc="-25">
                          <a:latin typeface="Arial"/>
                          <a:cs typeface="Arial"/>
                        </a:rPr>
                        <a:t>360</a:t>
                      </a:r>
                      <a:endParaRPr sz="800">
                        <a:latin typeface="Arial"/>
                        <a:cs typeface="Arial"/>
                      </a:endParaRPr>
                    </a:p>
                  </a:txBody>
                  <a:tcPr marL="0" marR="0" marB="0" marT="26034">
                    <a:lnB w="9525">
                      <a:solidFill>
                        <a:srgbClr val="1A1A1A"/>
                      </a:solidFill>
                      <a:prstDash val="solid"/>
                    </a:lnB>
                  </a:tcPr>
                </a:tc>
                <a:tc>
                  <a:txBody>
                    <a:bodyPr/>
                    <a:lstStyle/>
                    <a:p>
                      <a:pPr algn="r" marR="257810">
                        <a:lnSpc>
                          <a:spcPct val="100000"/>
                        </a:lnSpc>
                        <a:spcBef>
                          <a:spcPts val="204"/>
                        </a:spcBef>
                      </a:pPr>
                      <a:r>
                        <a:rPr dirty="0" sz="800" spc="-20">
                          <a:latin typeface="Arial"/>
                          <a:cs typeface="Arial"/>
                        </a:rPr>
                        <a:t>(90)</a:t>
                      </a:r>
                      <a:endParaRPr sz="800">
                        <a:latin typeface="Arial"/>
                        <a:cs typeface="Arial"/>
                      </a:endParaRPr>
                    </a:p>
                  </a:txBody>
                  <a:tcPr marL="0" marR="0" marB="0" marT="26034">
                    <a:lnB w="9525">
                      <a:solidFill>
                        <a:srgbClr val="1A1A1A"/>
                      </a:solidFill>
                      <a:prstDash val="solid"/>
                    </a:lnB>
                  </a:tcPr>
                </a:tc>
                <a:tc>
                  <a:txBody>
                    <a:bodyPr/>
                    <a:lstStyle/>
                    <a:p>
                      <a:pPr algn="r" marR="221615">
                        <a:lnSpc>
                          <a:spcPct val="100000"/>
                        </a:lnSpc>
                        <a:spcBef>
                          <a:spcPts val="204"/>
                        </a:spcBef>
                      </a:pPr>
                      <a:r>
                        <a:rPr dirty="0" sz="800" spc="-50">
                          <a:latin typeface="Arial"/>
                          <a:cs typeface="Arial"/>
                        </a:rPr>
                        <a:t>-</a:t>
                      </a:r>
                      <a:endParaRPr sz="800">
                        <a:latin typeface="Arial"/>
                        <a:cs typeface="Arial"/>
                      </a:endParaRPr>
                    </a:p>
                  </a:txBody>
                  <a:tcPr marL="0" marR="0" marB="0" marT="26034">
                    <a:lnB w="9525">
                      <a:solidFill>
                        <a:srgbClr val="1A1A1A"/>
                      </a:solidFill>
                      <a:prstDash val="solid"/>
                    </a:lnB>
                  </a:tcPr>
                </a:tc>
                <a:tc>
                  <a:txBody>
                    <a:bodyPr/>
                    <a:lstStyle/>
                    <a:p>
                      <a:pPr algn="r" marR="249554">
                        <a:lnSpc>
                          <a:spcPct val="100000"/>
                        </a:lnSpc>
                        <a:spcBef>
                          <a:spcPts val="204"/>
                        </a:spcBef>
                      </a:pPr>
                      <a:r>
                        <a:rPr dirty="0" sz="800" spc="-25">
                          <a:latin typeface="Arial"/>
                          <a:cs typeface="Arial"/>
                        </a:rPr>
                        <a:t>360</a:t>
                      </a:r>
                      <a:endParaRPr sz="800">
                        <a:latin typeface="Arial"/>
                        <a:cs typeface="Arial"/>
                      </a:endParaRPr>
                    </a:p>
                  </a:txBody>
                  <a:tcPr marL="0" marR="0" marB="0" marT="26034">
                    <a:lnB w="9525">
                      <a:solidFill>
                        <a:srgbClr val="1A1A1A"/>
                      </a:solidFill>
                      <a:prstDash val="solid"/>
                    </a:lnB>
                  </a:tcPr>
                </a:tc>
                <a:tc>
                  <a:txBody>
                    <a:bodyPr/>
                    <a:lstStyle/>
                    <a:p>
                      <a:pPr algn="r" marR="69215">
                        <a:lnSpc>
                          <a:spcPct val="100000"/>
                        </a:lnSpc>
                        <a:spcBef>
                          <a:spcPts val="204"/>
                        </a:spcBef>
                      </a:pPr>
                      <a:r>
                        <a:rPr dirty="0" sz="800" spc="-50">
                          <a:latin typeface="Arial"/>
                          <a:cs typeface="Arial"/>
                        </a:rPr>
                        <a:t>-</a:t>
                      </a:r>
                      <a:endParaRPr sz="800">
                        <a:latin typeface="Arial"/>
                        <a:cs typeface="Arial"/>
                      </a:endParaRPr>
                    </a:p>
                  </a:txBody>
                  <a:tcPr marL="0" marR="0" marB="0" marT="26034">
                    <a:lnB w="9525">
                      <a:solidFill>
                        <a:srgbClr val="1A1A1A"/>
                      </a:solidFill>
                      <a:prstDash val="solid"/>
                    </a:lnB>
                  </a:tcPr>
                </a:tc>
              </a:tr>
              <a:tr h="182880">
                <a:tc>
                  <a:txBody>
                    <a:bodyPr/>
                    <a:lstStyle/>
                    <a:p>
                      <a:pPr marL="209550">
                        <a:lnSpc>
                          <a:spcPct val="100000"/>
                        </a:lnSpc>
                        <a:spcBef>
                          <a:spcPts val="130"/>
                        </a:spcBef>
                      </a:pPr>
                      <a:r>
                        <a:rPr dirty="0" sz="800" b="1">
                          <a:latin typeface="Arial"/>
                          <a:cs typeface="Arial"/>
                        </a:rPr>
                        <a:t>Total</a:t>
                      </a:r>
                      <a:r>
                        <a:rPr dirty="0" sz="800" spc="-20" b="1">
                          <a:latin typeface="Arial"/>
                          <a:cs typeface="Arial"/>
                        </a:rPr>
                        <a:t> </a:t>
                      </a:r>
                      <a:r>
                        <a:rPr dirty="0" sz="800" b="1">
                          <a:latin typeface="Arial"/>
                          <a:cs typeface="Arial"/>
                        </a:rPr>
                        <a:t>Non</a:t>
                      </a:r>
                      <a:r>
                        <a:rPr dirty="0" sz="800" spc="-20" b="1">
                          <a:latin typeface="Arial"/>
                          <a:cs typeface="Arial"/>
                        </a:rPr>
                        <a:t> </a:t>
                      </a:r>
                      <a:r>
                        <a:rPr dirty="0" sz="800" b="1">
                          <a:latin typeface="Arial"/>
                          <a:cs typeface="Arial"/>
                        </a:rPr>
                        <a:t>Operating</a:t>
                      </a:r>
                      <a:r>
                        <a:rPr dirty="0" sz="800" spc="-20" b="1">
                          <a:latin typeface="Arial"/>
                          <a:cs typeface="Arial"/>
                        </a:rPr>
                        <a:t> </a:t>
                      </a:r>
                      <a:r>
                        <a:rPr dirty="0" sz="800" spc="-10" b="1">
                          <a:latin typeface="Arial"/>
                          <a:cs typeface="Arial"/>
                        </a:rPr>
                        <a:t>Income</a:t>
                      </a:r>
                      <a:endParaRPr sz="800">
                        <a:latin typeface="Arial"/>
                        <a:cs typeface="Arial"/>
                      </a:endParaRPr>
                    </a:p>
                  </a:txBody>
                  <a:tcPr marL="0" marR="0" marB="0" marT="16510"/>
                </a:tc>
                <a:tc>
                  <a:txBody>
                    <a:bodyPr/>
                    <a:lstStyle/>
                    <a:p>
                      <a:pPr algn="r" marR="249554">
                        <a:lnSpc>
                          <a:spcPct val="100000"/>
                        </a:lnSpc>
                        <a:spcBef>
                          <a:spcPts val="130"/>
                        </a:spcBef>
                      </a:pPr>
                      <a:r>
                        <a:rPr dirty="0" sz="800" spc="-10" b="1">
                          <a:latin typeface="Arial"/>
                          <a:cs typeface="Arial"/>
                        </a:rPr>
                        <a:t>1,634,398</a:t>
                      </a:r>
                      <a:endParaRPr sz="800">
                        <a:latin typeface="Arial"/>
                        <a:cs typeface="Arial"/>
                      </a:endParaRPr>
                    </a:p>
                  </a:txBody>
                  <a:tcPr marL="0" marR="0" marB="0" marT="16510">
                    <a:lnT w="9525">
                      <a:solidFill>
                        <a:srgbClr val="1A1A1A"/>
                      </a:solidFill>
                      <a:prstDash val="solid"/>
                    </a:lnT>
                  </a:tcPr>
                </a:tc>
                <a:tc>
                  <a:txBody>
                    <a:bodyPr/>
                    <a:lstStyle/>
                    <a:p>
                      <a:pPr algn="r" marR="215900">
                        <a:lnSpc>
                          <a:spcPct val="100000"/>
                        </a:lnSpc>
                        <a:spcBef>
                          <a:spcPts val="130"/>
                        </a:spcBef>
                      </a:pPr>
                      <a:r>
                        <a:rPr dirty="0" sz="800" spc="-10" b="1">
                          <a:latin typeface="Arial"/>
                          <a:cs typeface="Arial"/>
                        </a:rPr>
                        <a:t>4,474,688</a:t>
                      </a:r>
                      <a:endParaRPr sz="800">
                        <a:latin typeface="Arial"/>
                        <a:cs typeface="Arial"/>
                      </a:endParaRPr>
                    </a:p>
                  </a:txBody>
                  <a:tcPr marL="0" marR="0" marB="0" marT="16510">
                    <a:lnT w="9525">
                      <a:solidFill>
                        <a:srgbClr val="1A1A1A"/>
                      </a:solidFill>
                      <a:prstDash val="solid"/>
                    </a:lnT>
                  </a:tcPr>
                </a:tc>
                <a:tc>
                  <a:txBody>
                    <a:bodyPr/>
                    <a:lstStyle/>
                    <a:p>
                      <a:pPr algn="r" marR="257810">
                        <a:lnSpc>
                          <a:spcPct val="100000"/>
                        </a:lnSpc>
                        <a:spcBef>
                          <a:spcPts val="130"/>
                        </a:spcBef>
                      </a:pPr>
                      <a:r>
                        <a:rPr dirty="0" sz="800" spc="-10" b="1">
                          <a:latin typeface="Arial"/>
                          <a:cs typeface="Arial"/>
                        </a:rPr>
                        <a:t>(2,840,290)</a:t>
                      </a:r>
                      <a:endParaRPr sz="800">
                        <a:latin typeface="Arial"/>
                        <a:cs typeface="Arial"/>
                      </a:endParaRPr>
                    </a:p>
                  </a:txBody>
                  <a:tcPr marL="0" marR="0" marB="0" marT="16510">
                    <a:lnT w="9525">
                      <a:solidFill>
                        <a:srgbClr val="1A1A1A"/>
                      </a:solidFill>
                      <a:prstDash val="solid"/>
                    </a:lnT>
                  </a:tcPr>
                </a:tc>
                <a:tc>
                  <a:txBody>
                    <a:bodyPr/>
                    <a:lstStyle/>
                    <a:p>
                      <a:pPr algn="r" marR="221615">
                        <a:lnSpc>
                          <a:spcPct val="100000"/>
                        </a:lnSpc>
                        <a:spcBef>
                          <a:spcPts val="130"/>
                        </a:spcBef>
                      </a:pPr>
                      <a:r>
                        <a:rPr dirty="0" sz="800" spc="-50" b="1">
                          <a:latin typeface="Arial"/>
                          <a:cs typeface="Arial"/>
                        </a:rPr>
                        <a:t>-</a:t>
                      </a:r>
                      <a:endParaRPr sz="800">
                        <a:latin typeface="Arial"/>
                        <a:cs typeface="Arial"/>
                      </a:endParaRPr>
                    </a:p>
                  </a:txBody>
                  <a:tcPr marL="0" marR="0" marB="0" marT="16510">
                    <a:lnT w="9525">
                      <a:solidFill>
                        <a:srgbClr val="1A1A1A"/>
                      </a:solidFill>
                      <a:prstDash val="solid"/>
                    </a:lnT>
                  </a:tcPr>
                </a:tc>
                <a:tc>
                  <a:txBody>
                    <a:bodyPr/>
                    <a:lstStyle/>
                    <a:p>
                      <a:pPr algn="r" marR="249554">
                        <a:lnSpc>
                          <a:spcPct val="100000"/>
                        </a:lnSpc>
                        <a:spcBef>
                          <a:spcPts val="130"/>
                        </a:spcBef>
                      </a:pPr>
                      <a:r>
                        <a:rPr dirty="0" sz="800" spc="-10" b="1">
                          <a:latin typeface="Arial"/>
                          <a:cs typeface="Arial"/>
                        </a:rPr>
                        <a:t>11,790,501</a:t>
                      </a:r>
                      <a:endParaRPr sz="800">
                        <a:latin typeface="Arial"/>
                        <a:cs typeface="Arial"/>
                      </a:endParaRPr>
                    </a:p>
                  </a:txBody>
                  <a:tcPr marL="0" marR="0" marB="0" marT="16510">
                    <a:lnT w="9525">
                      <a:solidFill>
                        <a:srgbClr val="1A1A1A"/>
                      </a:solidFill>
                      <a:prstDash val="solid"/>
                    </a:lnT>
                  </a:tcPr>
                </a:tc>
                <a:tc>
                  <a:txBody>
                    <a:bodyPr/>
                    <a:lstStyle/>
                    <a:p>
                      <a:pPr algn="r" marR="67945">
                        <a:lnSpc>
                          <a:spcPct val="100000"/>
                        </a:lnSpc>
                        <a:spcBef>
                          <a:spcPts val="130"/>
                        </a:spcBef>
                      </a:pPr>
                      <a:r>
                        <a:rPr dirty="0" sz="800" spc="-10" b="1">
                          <a:latin typeface="Arial"/>
                          <a:cs typeface="Arial"/>
                        </a:rPr>
                        <a:t>7,315,813</a:t>
                      </a:r>
                      <a:endParaRPr sz="800">
                        <a:latin typeface="Arial"/>
                        <a:cs typeface="Arial"/>
                      </a:endParaRPr>
                    </a:p>
                  </a:txBody>
                  <a:tcPr marL="0" marR="0" marB="0" marT="16510">
                    <a:lnT w="9525">
                      <a:solidFill>
                        <a:srgbClr val="1A1A1A"/>
                      </a:solidFill>
                      <a:prstDash val="solid"/>
                    </a:lnT>
                  </a:tcPr>
                </a:tc>
              </a:tr>
              <a:tr h="387985">
                <a:tc>
                  <a:txBody>
                    <a:bodyPr/>
                    <a:lstStyle/>
                    <a:p>
                      <a:pPr marL="31750">
                        <a:lnSpc>
                          <a:spcPct val="100000"/>
                        </a:lnSpc>
                        <a:spcBef>
                          <a:spcPts val="265"/>
                        </a:spcBef>
                      </a:pPr>
                      <a:r>
                        <a:rPr dirty="0" sz="800" b="1">
                          <a:latin typeface="Arial"/>
                          <a:cs typeface="Arial"/>
                        </a:rPr>
                        <a:t>Non</a:t>
                      </a:r>
                      <a:r>
                        <a:rPr dirty="0" sz="800" spc="-20" b="1">
                          <a:latin typeface="Arial"/>
                          <a:cs typeface="Arial"/>
                        </a:rPr>
                        <a:t> </a:t>
                      </a:r>
                      <a:r>
                        <a:rPr dirty="0" sz="800" b="1">
                          <a:latin typeface="Arial"/>
                          <a:cs typeface="Arial"/>
                        </a:rPr>
                        <a:t>Operating</a:t>
                      </a:r>
                      <a:r>
                        <a:rPr dirty="0" sz="800" spc="-20" b="1">
                          <a:latin typeface="Arial"/>
                          <a:cs typeface="Arial"/>
                        </a:rPr>
                        <a:t> </a:t>
                      </a:r>
                      <a:r>
                        <a:rPr dirty="0" sz="800" spc="-10" b="1">
                          <a:latin typeface="Arial"/>
                          <a:cs typeface="Arial"/>
                        </a:rPr>
                        <a:t>Expense</a:t>
                      </a:r>
                      <a:endParaRPr sz="800">
                        <a:latin typeface="Arial"/>
                        <a:cs typeface="Arial"/>
                      </a:endParaRPr>
                    </a:p>
                  </a:txBody>
                  <a:tcPr marL="0" marR="0" marB="0" marT="33655"/>
                </a:tc>
                <a:tc>
                  <a:txBody>
                    <a:bodyPr/>
                    <a:lstStyle/>
                    <a:p>
                      <a:pPr>
                        <a:lnSpc>
                          <a:spcPct val="100000"/>
                        </a:lnSpc>
                        <a:spcBef>
                          <a:spcPts val="805"/>
                        </a:spcBef>
                      </a:pPr>
                      <a:endParaRPr sz="800">
                        <a:latin typeface="Times New Roman"/>
                        <a:cs typeface="Times New Roman"/>
                      </a:endParaRPr>
                    </a:p>
                    <a:p>
                      <a:pPr algn="r" marR="249554">
                        <a:lnSpc>
                          <a:spcPct val="100000"/>
                        </a:lnSpc>
                      </a:pPr>
                      <a:r>
                        <a:rPr dirty="0" sz="800" spc="-50">
                          <a:latin typeface="Arial"/>
                          <a:cs typeface="Arial"/>
                        </a:rPr>
                        <a:t>-</a:t>
                      </a:r>
                      <a:endParaRPr sz="800">
                        <a:latin typeface="Arial"/>
                        <a:cs typeface="Arial"/>
                      </a:endParaRPr>
                    </a:p>
                  </a:txBody>
                  <a:tcPr marL="0" marR="0" marB="0" marT="102235">
                    <a:lnB w="9525">
                      <a:solidFill>
                        <a:srgbClr val="1A1A1A"/>
                      </a:solidFill>
                      <a:prstDash val="solid"/>
                    </a:lnB>
                  </a:tcPr>
                </a:tc>
                <a:tc>
                  <a:txBody>
                    <a:bodyPr/>
                    <a:lstStyle/>
                    <a:p>
                      <a:pPr>
                        <a:lnSpc>
                          <a:spcPct val="100000"/>
                        </a:lnSpc>
                        <a:spcBef>
                          <a:spcPts val="805"/>
                        </a:spcBef>
                      </a:pPr>
                      <a:endParaRPr sz="800">
                        <a:latin typeface="Times New Roman"/>
                        <a:cs typeface="Times New Roman"/>
                      </a:endParaRPr>
                    </a:p>
                    <a:p>
                      <a:pPr algn="r" marR="215900">
                        <a:lnSpc>
                          <a:spcPct val="100000"/>
                        </a:lnSpc>
                      </a:pPr>
                      <a:r>
                        <a:rPr dirty="0" sz="800" spc="-50">
                          <a:latin typeface="Arial"/>
                          <a:cs typeface="Arial"/>
                        </a:rPr>
                        <a:t>-</a:t>
                      </a:r>
                      <a:endParaRPr sz="800">
                        <a:latin typeface="Arial"/>
                        <a:cs typeface="Arial"/>
                      </a:endParaRPr>
                    </a:p>
                  </a:txBody>
                  <a:tcPr marL="0" marR="0" marB="0" marT="102235">
                    <a:lnB w="9525">
                      <a:solidFill>
                        <a:srgbClr val="1A1A1A"/>
                      </a:solidFill>
                      <a:prstDash val="solid"/>
                    </a:lnB>
                  </a:tcPr>
                </a:tc>
                <a:tc>
                  <a:txBody>
                    <a:bodyPr/>
                    <a:lstStyle/>
                    <a:p>
                      <a:pPr>
                        <a:lnSpc>
                          <a:spcPct val="100000"/>
                        </a:lnSpc>
                        <a:spcBef>
                          <a:spcPts val="805"/>
                        </a:spcBef>
                      </a:pPr>
                      <a:endParaRPr sz="800">
                        <a:latin typeface="Times New Roman"/>
                        <a:cs typeface="Times New Roman"/>
                      </a:endParaRPr>
                    </a:p>
                    <a:p>
                      <a:pPr algn="r" marR="257810">
                        <a:lnSpc>
                          <a:spcPct val="100000"/>
                        </a:lnSpc>
                      </a:pPr>
                      <a:r>
                        <a:rPr dirty="0" sz="800" spc="-50">
                          <a:latin typeface="Arial"/>
                          <a:cs typeface="Arial"/>
                        </a:rPr>
                        <a:t>-</a:t>
                      </a:r>
                      <a:endParaRPr sz="800">
                        <a:latin typeface="Arial"/>
                        <a:cs typeface="Arial"/>
                      </a:endParaRPr>
                    </a:p>
                  </a:txBody>
                  <a:tcPr marL="0" marR="0" marB="0" marT="102235">
                    <a:lnB w="9525">
                      <a:solidFill>
                        <a:srgbClr val="1A1A1A"/>
                      </a:solidFill>
                      <a:prstDash val="solid"/>
                    </a:lnB>
                  </a:tcPr>
                </a:tc>
                <a:tc>
                  <a:txBody>
                    <a:bodyPr/>
                    <a:lstStyle/>
                    <a:p>
                      <a:pPr>
                        <a:lnSpc>
                          <a:spcPct val="100000"/>
                        </a:lnSpc>
                        <a:spcBef>
                          <a:spcPts val="805"/>
                        </a:spcBef>
                      </a:pPr>
                      <a:endParaRPr sz="800">
                        <a:latin typeface="Times New Roman"/>
                        <a:cs typeface="Times New Roman"/>
                      </a:endParaRPr>
                    </a:p>
                    <a:p>
                      <a:pPr algn="r" marR="221615">
                        <a:lnSpc>
                          <a:spcPct val="100000"/>
                        </a:lnSpc>
                      </a:pPr>
                      <a:r>
                        <a:rPr dirty="0" sz="800" spc="-50">
                          <a:latin typeface="Arial"/>
                          <a:cs typeface="Arial"/>
                        </a:rPr>
                        <a:t>-</a:t>
                      </a:r>
                      <a:endParaRPr sz="800">
                        <a:latin typeface="Arial"/>
                        <a:cs typeface="Arial"/>
                      </a:endParaRPr>
                    </a:p>
                  </a:txBody>
                  <a:tcPr marL="0" marR="0" marB="0" marT="102235">
                    <a:lnB w="9525">
                      <a:solidFill>
                        <a:srgbClr val="1A1A1A"/>
                      </a:solidFill>
                      <a:prstDash val="solid"/>
                    </a:lnB>
                  </a:tcPr>
                </a:tc>
                <a:tc>
                  <a:txBody>
                    <a:bodyPr/>
                    <a:lstStyle/>
                    <a:p>
                      <a:pPr>
                        <a:lnSpc>
                          <a:spcPct val="100000"/>
                        </a:lnSpc>
                        <a:spcBef>
                          <a:spcPts val="805"/>
                        </a:spcBef>
                      </a:pPr>
                      <a:endParaRPr sz="800">
                        <a:latin typeface="Times New Roman"/>
                        <a:cs typeface="Times New Roman"/>
                      </a:endParaRPr>
                    </a:p>
                    <a:p>
                      <a:pPr algn="r" marR="249554">
                        <a:lnSpc>
                          <a:spcPct val="100000"/>
                        </a:lnSpc>
                      </a:pPr>
                      <a:r>
                        <a:rPr dirty="0" sz="800" spc="-50">
                          <a:latin typeface="Arial"/>
                          <a:cs typeface="Arial"/>
                        </a:rPr>
                        <a:t>-</a:t>
                      </a:r>
                      <a:endParaRPr sz="800">
                        <a:latin typeface="Arial"/>
                        <a:cs typeface="Arial"/>
                      </a:endParaRPr>
                    </a:p>
                  </a:txBody>
                  <a:tcPr marL="0" marR="0" marB="0" marT="102235">
                    <a:lnB w="9525">
                      <a:solidFill>
                        <a:srgbClr val="1A1A1A"/>
                      </a:solidFill>
                      <a:prstDash val="solid"/>
                    </a:lnB>
                  </a:tcPr>
                </a:tc>
                <a:tc>
                  <a:txBody>
                    <a:bodyPr/>
                    <a:lstStyle/>
                    <a:p>
                      <a:pPr>
                        <a:lnSpc>
                          <a:spcPct val="100000"/>
                        </a:lnSpc>
                        <a:spcBef>
                          <a:spcPts val="805"/>
                        </a:spcBef>
                      </a:pPr>
                      <a:endParaRPr sz="800">
                        <a:latin typeface="Times New Roman"/>
                        <a:cs typeface="Times New Roman"/>
                      </a:endParaRPr>
                    </a:p>
                    <a:p>
                      <a:pPr algn="r" marR="69215">
                        <a:lnSpc>
                          <a:spcPct val="100000"/>
                        </a:lnSpc>
                      </a:pPr>
                      <a:r>
                        <a:rPr dirty="0" sz="800" spc="-50">
                          <a:latin typeface="Arial"/>
                          <a:cs typeface="Arial"/>
                        </a:rPr>
                        <a:t>-</a:t>
                      </a:r>
                      <a:endParaRPr sz="800">
                        <a:latin typeface="Arial"/>
                        <a:cs typeface="Arial"/>
                      </a:endParaRPr>
                    </a:p>
                  </a:txBody>
                  <a:tcPr marL="0" marR="0" marB="0" marT="102235">
                    <a:lnB w="9525">
                      <a:solidFill>
                        <a:srgbClr val="1A1A1A"/>
                      </a:solidFill>
                      <a:prstDash val="solid"/>
                    </a:lnB>
                  </a:tcPr>
                </a:tc>
              </a:tr>
              <a:tr h="185420">
                <a:tc>
                  <a:txBody>
                    <a:bodyPr/>
                    <a:lstStyle/>
                    <a:p>
                      <a:pPr marL="209550">
                        <a:lnSpc>
                          <a:spcPct val="100000"/>
                        </a:lnSpc>
                        <a:spcBef>
                          <a:spcPts val="130"/>
                        </a:spcBef>
                      </a:pPr>
                      <a:r>
                        <a:rPr dirty="0" sz="800" b="1">
                          <a:latin typeface="Arial"/>
                          <a:cs typeface="Arial"/>
                        </a:rPr>
                        <a:t>Total</a:t>
                      </a:r>
                      <a:r>
                        <a:rPr dirty="0" sz="800" spc="-20" b="1">
                          <a:latin typeface="Arial"/>
                          <a:cs typeface="Arial"/>
                        </a:rPr>
                        <a:t> </a:t>
                      </a:r>
                      <a:r>
                        <a:rPr dirty="0" sz="800" b="1">
                          <a:latin typeface="Arial"/>
                          <a:cs typeface="Arial"/>
                        </a:rPr>
                        <a:t>Non</a:t>
                      </a:r>
                      <a:r>
                        <a:rPr dirty="0" sz="800" spc="-20" b="1">
                          <a:latin typeface="Arial"/>
                          <a:cs typeface="Arial"/>
                        </a:rPr>
                        <a:t> </a:t>
                      </a:r>
                      <a:r>
                        <a:rPr dirty="0" sz="800" b="1">
                          <a:latin typeface="Arial"/>
                          <a:cs typeface="Arial"/>
                        </a:rPr>
                        <a:t>Operating</a:t>
                      </a:r>
                      <a:r>
                        <a:rPr dirty="0" sz="800" spc="-20" b="1">
                          <a:latin typeface="Arial"/>
                          <a:cs typeface="Arial"/>
                        </a:rPr>
                        <a:t> </a:t>
                      </a:r>
                      <a:r>
                        <a:rPr dirty="0" sz="800" spc="-10" b="1">
                          <a:latin typeface="Arial"/>
                          <a:cs typeface="Arial"/>
                        </a:rPr>
                        <a:t>Expenses</a:t>
                      </a:r>
                      <a:endParaRPr sz="800">
                        <a:latin typeface="Arial"/>
                        <a:cs typeface="Arial"/>
                      </a:endParaRPr>
                    </a:p>
                  </a:txBody>
                  <a:tcPr marL="0" marR="0" marB="0" marT="16510"/>
                </a:tc>
                <a:tc>
                  <a:txBody>
                    <a:bodyPr/>
                    <a:lstStyle/>
                    <a:p>
                      <a:pPr algn="r" marR="249554">
                        <a:lnSpc>
                          <a:spcPct val="100000"/>
                        </a:lnSpc>
                        <a:spcBef>
                          <a:spcPts val="130"/>
                        </a:spcBef>
                      </a:pPr>
                      <a:r>
                        <a:rPr dirty="0" sz="800" spc="-50" b="1">
                          <a:latin typeface="Arial"/>
                          <a:cs typeface="Arial"/>
                        </a:rPr>
                        <a:t>-</a:t>
                      </a:r>
                      <a:endParaRPr sz="800">
                        <a:latin typeface="Arial"/>
                        <a:cs typeface="Arial"/>
                      </a:endParaRPr>
                    </a:p>
                  </a:txBody>
                  <a:tcPr marL="0" marR="0" marB="0" marT="16510">
                    <a:lnT w="9525">
                      <a:solidFill>
                        <a:srgbClr val="1A1A1A"/>
                      </a:solidFill>
                      <a:prstDash val="solid"/>
                    </a:lnT>
                    <a:lnB w="9525">
                      <a:solidFill>
                        <a:srgbClr val="1A1A1A"/>
                      </a:solidFill>
                      <a:prstDash val="solid"/>
                    </a:lnB>
                  </a:tcPr>
                </a:tc>
                <a:tc>
                  <a:txBody>
                    <a:bodyPr/>
                    <a:lstStyle/>
                    <a:p>
                      <a:pPr algn="r" marR="215900">
                        <a:lnSpc>
                          <a:spcPct val="100000"/>
                        </a:lnSpc>
                        <a:spcBef>
                          <a:spcPts val="130"/>
                        </a:spcBef>
                      </a:pPr>
                      <a:r>
                        <a:rPr dirty="0" sz="800" spc="-50" b="1">
                          <a:latin typeface="Arial"/>
                          <a:cs typeface="Arial"/>
                        </a:rPr>
                        <a:t>-</a:t>
                      </a:r>
                      <a:endParaRPr sz="800">
                        <a:latin typeface="Arial"/>
                        <a:cs typeface="Arial"/>
                      </a:endParaRPr>
                    </a:p>
                  </a:txBody>
                  <a:tcPr marL="0" marR="0" marB="0" marT="16510">
                    <a:lnT w="9525">
                      <a:solidFill>
                        <a:srgbClr val="1A1A1A"/>
                      </a:solidFill>
                      <a:prstDash val="solid"/>
                    </a:lnT>
                    <a:lnB w="9525">
                      <a:solidFill>
                        <a:srgbClr val="1A1A1A"/>
                      </a:solidFill>
                      <a:prstDash val="solid"/>
                    </a:lnB>
                  </a:tcPr>
                </a:tc>
                <a:tc>
                  <a:txBody>
                    <a:bodyPr/>
                    <a:lstStyle/>
                    <a:p>
                      <a:pPr algn="r" marR="257810">
                        <a:lnSpc>
                          <a:spcPct val="100000"/>
                        </a:lnSpc>
                        <a:spcBef>
                          <a:spcPts val="130"/>
                        </a:spcBef>
                      </a:pPr>
                      <a:r>
                        <a:rPr dirty="0" sz="800" spc="-50" b="1">
                          <a:latin typeface="Arial"/>
                          <a:cs typeface="Arial"/>
                        </a:rPr>
                        <a:t>-</a:t>
                      </a:r>
                      <a:endParaRPr sz="800">
                        <a:latin typeface="Arial"/>
                        <a:cs typeface="Arial"/>
                      </a:endParaRPr>
                    </a:p>
                  </a:txBody>
                  <a:tcPr marL="0" marR="0" marB="0" marT="16510">
                    <a:lnT w="9525">
                      <a:solidFill>
                        <a:srgbClr val="1A1A1A"/>
                      </a:solidFill>
                      <a:prstDash val="solid"/>
                    </a:lnT>
                    <a:lnB w="9525">
                      <a:solidFill>
                        <a:srgbClr val="1A1A1A"/>
                      </a:solidFill>
                      <a:prstDash val="solid"/>
                    </a:lnB>
                  </a:tcPr>
                </a:tc>
                <a:tc>
                  <a:txBody>
                    <a:bodyPr/>
                    <a:lstStyle/>
                    <a:p>
                      <a:pPr algn="r" marR="221615">
                        <a:lnSpc>
                          <a:spcPct val="100000"/>
                        </a:lnSpc>
                        <a:spcBef>
                          <a:spcPts val="130"/>
                        </a:spcBef>
                      </a:pPr>
                      <a:r>
                        <a:rPr dirty="0" sz="800" spc="-50" b="1">
                          <a:latin typeface="Arial"/>
                          <a:cs typeface="Arial"/>
                        </a:rPr>
                        <a:t>-</a:t>
                      </a:r>
                      <a:endParaRPr sz="800">
                        <a:latin typeface="Arial"/>
                        <a:cs typeface="Arial"/>
                      </a:endParaRPr>
                    </a:p>
                  </a:txBody>
                  <a:tcPr marL="0" marR="0" marB="0" marT="16510">
                    <a:lnT w="9525">
                      <a:solidFill>
                        <a:srgbClr val="1A1A1A"/>
                      </a:solidFill>
                      <a:prstDash val="solid"/>
                    </a:lnT>
                    <a:lnB w="9525">
                      <a:solidFill>
                        <a:srgbClr val="1A1A1A"/>
                      </a:solidFill>
                      <a:prstDash val="solid"/>
                    </a:lnB>
                  </a:tcPr>
                </a:tc>
                <a:tc>
                  <a:txBody>
                    <a:bodyPr/>
                    <a:lstStyle/>
                    <a:p>
                      <a:pPr algn="r" marR="249554">
                        <a:lnSpc>
                          <a:spcPct val="100000"/>
                        </a:lnSpc>
                        <a:spcBef>
                          <a:spcPts val="130"/>
                        </a:spcBef>
                      </a:pPr>
                      <a:r>
                        <a:rPr dirty="0" sz="800" spc="-50" b="1">
                          <a:latin typeface="Arial"/>
                          <a:cs typeface="Arial"/>
                        </a:rPr>
                        <a:t>-</a:t>
                      </a:r>
                      <a:endParaRPr sz="800">
                        <a:latin typeface="Arial"/>
                        <a:cs typeface="Arial"/>
                      </a:endParaRPr>
                    </a:p>
                  </a:txBody>
                  <a:tcPr marL="0" marR="0" marB="0" marT="16510">
                    <a:lnT w="9525">
                      <a:solidFill>
                        <a:srgbClr val="1A1A1A"/>
                      </a:solidFill>
                      <a:prstDash val="solid"/>
                    </a:lnT>
                    <a:lnB w="9525">
                      <a:solidFill>
                        <a:srgbClr val="1A1A1A"/>
                      </a:solidFill>
                      <a:prstDash val="solid"/>
                    </a:lnB>
                  </a:tcPr>
                </a:tc>
                <a:tc>
                  <a:txBody>
                    <a:bodyPr/>
                    <a:lstStyle/>
                    <a:p>
                      <a:pPr algn="r" marR="69215">
                        <a:lnSpc>
                          <a:spcPct val="100000"/>
                        </a:lnSpc>
                        <a:spcBef>
                          <a:spcPts val="130"/>
                        </a:spcBef>
                      </a:pPr>
                      <a:r>
                        <a:rPr dirty="0" sz="800" spc="-50" b="1">
                          <a:latin typeface="Arial"/>
                          <a:cs typeface="Arial"/>
                        </a:rPr>
                        <a:t>-</a:t>
                      </a:r>
                      <a:endParaRPr sz="800">
                        <a:latin typeface="Arial"/>
                        <a:cs typeface="Arial"/>
                      </a:endParaRPr>
                    </a:p>
                  </a:txBody>
                  <a:tcPr marL="0" marR="0" marB="0" marT="16510">
                    <a:lnT w="9525">
                      <a:solidFill>
                        <a:srgbClr val="1A1A1A"/>
                      </a:solidFill>
                      <a:prstDash val="solid"/>
                    </a:lnT>
                    <a:lnB w="9525">
                      <a:solidFill>
                        <a:srgbClr val="1A1A1A"/>
                      </a:solidFill>
                      <a:prstDash val="solid"/>
                    </a:lnB>
                  </a:tcPr>
                </a:tc>
              </a:tr>
              <a:tr h="207645">
                <a:tc>
                  <a:txBody>
                    <a:bodyPr/>
                    <a:lstStyle/>
                    <a:p>
                      <a:pPr marL="31750">
                        <a:lnSpc>
                          <a:spcPct val="100000"/>
                        </a:lnSpc>
                        <a:spcBef>
                          <a:spcPts val="219"/>
                        </a:spcBef>
                      </a:pPr>
                      <a:r>
                        <a:rPr dirty="0" sz="800" b="1">
                          <a:latin typeface="Arial"/>
                          <a:cs typeface="Arial"/>
                        </a:rPr>
                        <a:t>Income</a:t>
                      </a:r>
                      <a:r>
                        <a:rPr dirty="0" sz="800" spc="-30" b="1">
                          <a:latin typeface="Arial"/>
                          <a:cs typeface="Arial"/>
                        </a:rPr>
                        <a:t> </a:t>
                      </a:r>
                      <a:r>
                        <a:rPr dirty="0" sz="800" b="1">
                          <a:latin typeface="Arial"/>
                          <a:cs typeface="Arial"/>
                        </a:rPr>
                        <a:t>Before</a:t>
                      </a:r>
                      <a:r>
                        <a:rPr dirty="0" sz="800" spc="-25" b="1">
                          <a:latin typeface="Arial"/>
                          <a:cs typeface="Arial"/>
                        </a:rPr>
                        <a:t> </a:t>
                      </a:r>
                      <a:r>
                        <a:rPr dirty="0" sz="800" spc="-10" b="1">
                          <a:latin typeface="Arial"/>
                          <a:cs typeface="Arial"/>
                        </a:rPr>
                        <a:t>Depreciation</a:t>
                      </a:r>
                      <a:endParaRPr sz="800">
                        <a:latin typeface="Arial"/>
                        <a:cs typeface="Arial"/>
                      </a:endParaRPr>
                    </a:p>
                  </a:txBody>
                  <a:tcPr marL="0" marR="0" marB="0" marT="27939"/>
                </a:tc>
                <a:tc>
                  <a:txBody>
                    <a:bodyPr/>
                    <a:lstStyle/>
                    <a:p>
                      <a:pPr algn="r" marR="249554">
                        <a:lnSpc>
                          <a:spcPct val="100000"/>
                        </a:lnSpc>
                        <a:spcBef>
                          <a:spcPts val="219"/>
                        </a:spcBef>
                      </a:pPr>
                      <a:r>
                        <a:rPr dirty="0" sz="800" b="1">
                          <a:latin typeface="Arial"/>
                          <a:cs typeface="Arial"/>
                        </a:rPr>
                        <a:t>$</a:t>
                      </a:r>
                      <a:r>
                        <a:rPr dirty="0" sz="800" spc="-10" b="1">
                          <a:latin typeface="Arial"/>
                          <a:cs typeface="Arial"/>
                        </a:rPr>
                        <a:t> 2,328,130</a:t>
                      </a:r>
                      <a:endParaRPr sz="800">
                        <a:latin typeface="Arial"/>
                        <a:cs typeface="Arial"/>
                      </a:endParaRPr>
                    </a:p>
                  </a:txBody>
                  <a:tcPr marL="0" marR="0" marB="0" marT="27939">
                    <a:lnT w="9525">
                      <a:solidFill>
                        <a:srgbClr val="1A1A1A"/>
                      </a:solidFill>
                      <a:prstDash val="solid"/>
                    </a:lnT>
                    <a:lnB w="9525">
                      <a:solidFill>
                        <a:srgbClr val="1A1A1A"/>
                      </a:solidFill>
                      <a:prstDash val="solid"/>
                    </a:lnB>
                  </a:tcPr>
                </a:tc>
                <a:tc>
                  <a:txBody>
                    <a:bodyPr/>
                    <a:lstStyle/>
                    <a:p>
                      <a:pPr algn="r" marR="215900">
                        <a:lnSpc>
                          <a:spcPct val="100000"/>
                        </a:lnSpc>
                        <a:spcBef>
                          <a:spcPts val="219"/>
                        </a:spcBef>
                      </a:pPr>
                      <a:r>
                        <a:rPr dirty="0" sz="800" b="1">
                          <a:latin typeface="Arial"/>
                          <a:cs typeface="Arial"/>
                        </a:rPr>
                        <a:t>$</a:t>
                      </a:r>
                      <a:r>
                        <a:rPr dirty="0" sz="800" spc="-10" b="1">
                          <a:latin typeface="Arial"/>
                          <a:cs typeface="Arial"/>
                        </a:rPr>
                        <a:t> 5,321,251</a:t>
                      </a:r>
                      <a:endParaRPr sz="800">
                        <a:latin typeface="Arial"/>
                        <a:cs typeface="Arial"/>
                      </a:endParaRPr>
                    </a:p>
                  </a:txBody>
                  <a:tcPr marL="0" marR="0" marB="0" marT="27939">
                    <a:lnT w="9525">
                      <a:solidFill>
                        <a:srgbClr val="1A1A1A"/>
                      </a:solidFill>
                      <a:prstDash val="solid"/>
                    </a:lnT>
                    <a:lnB w="9525">
                      <a:solidFill>
                        <a:srgbClr val="1A1A1A"/>
                      </a:solidFill>
                      <a:prstDash val="solid"/>
                    </a:lnB>
                  </a:tcPr>
                </a:tc>
                <a:tc>
                  <a:txBody>
                    <a:bodyPr/>
                    <a:lstStyle/>
                    <a:p>
                      <a:pPr algn="r" marR="257810">
                        <a:lnSpc>
                          <a:spcPct val="100000"/>
                        </a:lnSpc>
                        <a:spcBef>
                          <a:spcPts val="219"/>
                        </a:spcBef>
                      </a:pPr>
                      <a:r>
                        <a:rPr dirty="0" sz="800" b="1">
                          <a:latin typeface="Arial"/>
                          <a:cs typeface="Arial"/>
                        </a:rPr>
                        <a:t>$</a:t>
                      </a:r>
                      <a:r>
                        <a:rPr dirty="0" sz="800" spc="-10" b="1">
                          <a:latin typeface="Arial"/>
                          <a:cs typeface="Arial"/>
                        </a:rPr>
                        <a:t> (2,993,121)</a:t>
                      </a:r>
                      <a:endParaRPr sz="800">
                        <a:latin typeface="Arial"/>
                        <a:cs typeface="Arial"/>
                      </a:endParaRPr>
                    </a:p>
                  </a:txBody>
                  <a:tcPr marL="0" marR="0" marB="0" marT="27939">
                    <a:lnT w="9525">
                      <a:solidFill>
                        <a:srgbClr val="1A1A1A"/>
                      </a:solidFill>
                      <a:prstDash val="solid"/>
                    </a:lnT>
                    <a:lnB w="9525">
                      <a:solidFill>
                        <a:srgbClr val="1A1A1A"/>
                      </a:solidFill>
                      <a:prstDash val="solid"/>
                    </a:lnB>
                  </a:tcPr>
                </a:tc>
                <a:tc>
                  <a:txBody>
                    <a:bodyPr/>
                    <a:lstStyle/>
                    <a:p>
                      <a:pPr algn="r" marR="220979">
                        <a:lnSpc>
                          <a:spcPct val="100000"/>
                        </a:lnSpc>
                        <a:spcBef>
                          <a:spcPts val="219"/>
                        </a:spcBef>
                      </a:pPr>
                      <a:r>
                        <a:rPr dirty="0" sz="800" b="1">
                          <a:latin typeface="Arial"/>
                          <a:cs typeface="Arial"/>
                        </a:rPr>
                        <a:t>$</a:t>
                      </a:r>
                      <a:r>
                        <a:rPr dirty="0" sz="800" spc="-10" b="1">
                          <a:latin typeface="Arial"/>
                          <a:cs typeface="Arial"/>
                        </a:rPr>
                        <a:t> (314,077)</a:t>
                      </a:r>
                      <a:endParaRPr sz="800">
                        <a:latin typeface="Arial"/>
                        <a:cs typeface="Arial"/>
                      </a:endParaRPr>
                    </a:p>
                  </a:txBody>
                  <a:tcPr marL="0" marR="0" marB="0" marT="27939">
                    <a:lnT w="9525">
                      <a:solidFill>
                        <a:srgbClr val="1A1A1A"/>
                      </a:solidFill>
                      <a:prstDash val="solid"/>
                    </a:lnT>
                    <a:lnB w="9525">
                      <a:solidFill>
                        <a:srgbClr val="1A1A1A"/>
                      </a:solidFill>
                      <a:prstDash val="solid"/>
                    </a:lnB>
                  </a:tcPr>
                </a:tc>
                <a:tc>
                  <a:txBody>
                    <a:bodyPr/>
                    <a:lstStyle/>
                    <a:p>
                      <a:pPr algn="r" marR="249554">
                        <a:lnSpc>
                          <a:spcPct val="100000"/>
                        </a:lnSpc>
                        <a:spcBef>
                          <a:spcPts val="219"/>
                        </a:spcBef>
                      </a:pPr>
                      <a:r>
                        <a:rPr dirty="0" sz="800" b="1">
                          <a:latin typeface="Arial"/>
                          <a:cs typeface="Arial"/>
                        </a:rPr>
                        <a:t>$</a:t>
                      </a:r>
                      <a:r>
                        <a:rPr dirty="0" sz="800" spc="-10" b="1">
                          <a:latin typeface="Arial"/>
                          <a:cs typeface="Arial"/>
                        </a:rPr>
                        <a:t> 12,530,855</a:t>
                      </a:r>
                      <a:endParaRPr sz="800">
                        <a:latin typeface="Arial"/>
                        <a:cs typeface="Arial"/>
                      </a:endParaRPr>
                    </a:p>
                  </a:txBody>
                  <a:tcPr marL="0" marR="0" marB="0" marT="27939">
                    <a:lnT w="9525">
                      <a:solidFill>
                        <a:srgbClr val="1A1A1A"/>
                      </a:solidFill>
                      <a:prstDash val="solid"/>
                    </a:lnT>
                    <a:lnB w="9525">
                      <a:solidFill>
                        <a:srgbClr val="1A1A1A"/>
                      </a:solidFill>
                      <a:prstDash val="solid"/>
                    </a:lnB>
                  </a:tcPr>
                </a:tc>
                <a:tc>
                  <a:txBody>
                    <a:bodyPr/>
                    <a:lstStyle/>
                    <a:p>
                      <a:pPr algn="r" marR="67945">
                        <a:lnSpc>
                          <a:spcPct val="100000"/>
                        </a:lnSpc>
                        <a:spcBef>
                          <a:spcPts val="219"/>
                        </a:spcBef>
                      </a:pPr>
                      <a:r>
                        <a:rPr dirty="0" sz="800" b="1">
                          <a:latin typeface="Arial"/>
                          <a:cs typeface="Arial"/>
                        </a:rPr>
                        <a:t>$</a:t>
                      </a:r>
                      <a:r>
                        <a:rPr dirty="0" sz="800" spc="-10" b="1">
                          <a:latin typeface="Arial"/>
                          <a:cs typeface="Arial"/>
                        </a:rPr>
                        <a:t> 7,315,813</a:t>
                      </a:r>
                      <a:endParaRPr sz="800">
                        <a:latin typeface="Arial"/>
                        <a:cs typeface="Arial"/>
                      </a:endParaRPr>
                    </a:p>
                  </a:txBody>
                  <a:tcPr marL="0" marR="0" marB="0" marT="27939">
                    <a:lnT w="9525">
                      <a:solidFill>
                        <a:srgbClr val="1A1A1A"/>
                      </a:solidFill>
                      <a:prstDash val="solid"/>
                    </a:lnT>
                    <a:lnB w="9525">
                      <a:solidFill>
                        <a:srgbClr val="1A1A1A"/>
                      </a:solidFill>
                      <a:prstDash val="solid"/>
                    </a:lnB>
                  </a:tcPr>
                </a:tc>
              </a:tr>
              <a:tr h="185420">
                <a:tc>
                  <a:txBody>
                    <a:bodyPr/>
                    <a:lstStyle/>
                    <a:p>
                      <a:pPr marL="209550">
                        <a:lnSpc>
                          <a:spcPct val="100000"/>
                        </a:lnSpc>
                        <a:spcBef>
                          <a:spcPts val="130"/>
                        </a:spcBef>
                      </a:pPr>
                      <a:r>
                        <a:rPr dirty="0" sz="800">
                          <a:latin typeface="Arial"/>
                          <a:cs typeface="Arial"/>
                        </a:rPr>
                        <a:t>Depreciation</a:t>
                      </a:r>
                      <a:r>
                        <a:rPr dirty="0" sz="800" spc="-50">
                          <a:latin typeface="Arial"/>
                          <a:cs typeface="Arial"/>
                        </a:rPr>
                        <a:t> </a:t>
                      </a:r>
                      <a:r>
                        <a:rPr dirty="0" sz="800" spc="-10">
                          <a:latin typeface="Arial"/>
                          <a:cs typeface="Arial"/>
                        </a:rPr>
                        <a:t>Expense</a:t>
                      </a:r>
                      <a:endParaRPr sz="800">
                        <a:latin typeface="Arial"/>
                        <a:cs typeface="Arial"/>
                      </a:endParaRPr>
                    </a:p>
                  </a:txBody>
                  <a:tcPr marL="0" marR="0" marB="0" marT="16510"/>
                </a:tc>
                <a:tc>
                  <a:txBody>
                    <a:bodyPr/>
                    <a:lstStyle/>
                    <a:p>
                      <a:pPr algn="r" marR="249554">
                        <a:lnSpc>
                          <a:spcPct val="100000"/>
                        </a:lnSpc>
                        <a:spcBef>
                          <a:spcPts val="130"/>
                        </a:spcBef>
                      </a:pPr>
                      <a:r>
                        <a:rPr dirty="0" sz="800" spc="-10">
                          <a:latin typeface="Arial"/>
                          <a:cs typeface="Arial"/>
                        </a:rPr>
                        <a:t>4,925,650</a:t>
                      </a:r>
                      <a:endParaRPr sz="800">
                        <a:latin typeface="Arial"/>
                        <a:cs typeface="Arial"/>
                      </a:endParaRPr>
                    </a:p>
                  </a:txBody>
                  <a:tcPr marL="0" marR="0" marB="0" marT="16510">
                    <a:lnT w="9525">
                      <a:solidFill>
                        <a:srgbClr val="1A1A1A"/>
                      </a:solidFill>
                      <a:prstDash val="solid"/>
                    </a:lnT>
                    <a:lnB w="9525">
                      <a:solidFill>
                        <a:srgbClr val="1A1A1A"/>
                      </a:solidFill>
                      <a:prstDash val="solid"/>
                    </a:lnB>
                  </a:tcPr>
                </a:tc>
                <a:tc>
                  <a:txBody>
                    <a:bodyPr/>
                    <a:lstStyle/>
                    <a:p>
                      <a:pPr algn="r" marR="215900">
                        <a:lnSpc>
                          <a:spcPct val="100000"/>
                        </a:lnSpc>
                        <a:spcBef>
                          <a:spcPts val="130"/>
                        </a:spcBef>
                      </a:pPr>
                      <a:r>
                        <a:rPr dirty="0" sz="800" spc="-10">
                          <a:latin typeface="Arial"/>
                          <a:cs typeface="Arial"/>
                        </a:rPr>
                        <a:t>5,200,000</a:t>
                      </a:r>
                      <a:endParaRPr sz="800">
                        <a:latin typeface="Arial"/>
                        <a:cs typeface="Arial"/>
                      </a:endParaRPr>
                    </a:p>
                  </a:txBody>
                  <a:tcPr marL="0" marR="0" marB="0" marT="16510">
                    <a:lnT w="9525">
                      <a:solidFill>
                        <a:srgbClr val="1A1A1A"/>
                      </a:solidFill>
                      <a:prstDash val="solid"/>
                    </a:lnT>
                    <a:lnB w="9525">
                      <a:solidFill>
                        <a:srgbClr val="1A1A1A"/>
                      </a:solidFill>
                      <a:prstDash val="solid"/>
                    </a:lnB>
                  </a:tcPr>
                </a:tc>
                <a:tc>
                  <a:txBody>
                    <a:bodyPr/>
                    <a:lstStyle/>
                    <a:p>
                      <a:pPr algn="r" marR="257810">
                        <a:lnSpc>
                          <a:spcPct val="100000"/>
                        </a:lnSpc>
                        <a:spcBef>
                          <a:spcPts val="130"/>
                        </a:spcBef>
                      </a:pPr>
                      <a:r>
                        <a:rPr dirty="0" sz="800" spc="-10">
                          <a:latin typeface="Arial"/>
                          <a:cs typeface="Arial"/>
                        </a:rPr>
                        <a:t>(182,900)</a:t>
                      </a:r>
                      <a:endParaRPr sz="800">
                        <a:latin typeface="Arial"/>
                        <a:cs typeface="Arial"/>
                      </a:endParaRPr>
                    </a:p>
                  </a:txBody>
                  <a:tcPr marL="0" marR="0" marB="0" marT="16510">
                    <a:lnT w="9525">
                      <a:solidFill>
                        <a:srgbClr val="1A1A1A"/>
                      </a:solidFill>
                      <a:prstDash val="solid"/>
                    </a:lnT>
                    <a:lnB w="9525">
                      <a:solidFill>
                        <a:srgbClr val="1A1A1A"/>
                      </a:solidFill>
                      <a:prstDash val="solid"/>
                    </a:lnB>
                  </a:tcPr>
                </a:tc>
                <a:tc>
                  <a:txBody>
                    <a:bodyPr/>
                    <a:lstStyle/>
                    <a:p>
                      <a:pPr>
                        <a:lnSpc>
                          <a:spcPct val="100000"/>
                        </a:lnSpc>
                      </a:pPr>
                      <a:endParaRPr sz="800">
                        <a:latin typeface="Times New Roman"/>
                        <a:cs typeface="Times New Roman"/>
                      </a:endParaRPr>
                    </a:p>
                  </a:txBody>
                  <a:tcPr marL="0" marR="0" marB="0" marT="0">
                    <a:lnT w="9525">
                      <a:solidFill>
                        <a:srgbClr val="1A1A1A"/>
                      </a:solidFill>
                      <a:prstDash val="solid"/>
                    </a:lnT>
                    <a:lnB w="9525">
                      <a:solidFill>
                        <a:srgbClr val="1A1A1A"/>
                      </a:solidFill>
                      <a:prstDash val="solid"/>
                    </a:lnB>
                  </a:tcPr>
                </a:tc>
                <a:tc>
                  <a:txBody>
                    <a:bodyPr/>
                    <a:lstStyle/>
                    <a:p>
                      <a:pPr algn="r" marR="249554">
                        <a:lnSpc>
                          <a:spcPct val="100000"/>
                        </a:lnSpc>
                        <a:spcBef>
                          <a:spcPts val="130"/>
                        </a:spcBef>
                      </a:pPr>
                      <a:r>
                        <a:rPr dirty="0" sz="800" spc="-10">
                          <a:latin typeface="Arial"/>
                          <a:cs typeface="Arial"/>
                        </a:rPr>
                        <a:t>5,200,000</a:t>
                      </a:r>
                      <a:endParaRPr sz="800">
                        <a:latin typeface="Arial"/>
                        <a:cs typeface="Arial"/>
                      </a:endParaRPr>
                    </a:p>
                  </a:txBody>
                  <a:tcPr marL="0" marR="0" marB="0" marT="16510">
                    <a:lnT w="9525">
                      <a:solidFill>
                        <a:srgbClr val="1A1A1A"/>
                      </a:solidFill>
                      <a:prstDash val="solid"/>
                    </a:lnT>
                    <a:lnB w="9525">
                      <a:solidFill>
                        <a:srgbClr val="1A1A1A"/>
                      </a:solidFill>
                      <a:prstDash val="solid"/>
                    </a:lnB>
                  </a:tcPr>
                </a:tc>
                <a:tc>
                  <a:txBody>
                    <a:bodyPr/>
                    <a:lstStyle/>
                    <a:p>
                      <a:pPr algn="r" marR="69215">
                        <a:lnSpc>
                          <a:spcPct val="100000"/>
                        </a:lnSpc>
                        <a:spcBef>
                          <a:spcPts val="130"/>
                        </a:spcBef>
                      </a:pPr>
                      <a:r>
                        <a:rPr dirty="0" sz="800" spc="-50">
                          <a:latin typeface="Arial"/>
                          <a:cs typeface="Arial"/>
                        </a:rPr>
                        <a:t>-</a:t>
                      </a:r>
                      <a:endParaRPr sz="800">
                        <a:latin typeface="Arial"/>
                        <a:cs typeface="Arial"/>
                      </a:endParaRPr>
                    </a:p>
                  </a:txBody>
                  <a:tcPr marL="0" marR="0" marB="0" marT="16510">
                    <a:lnT w="9525">
                      <a:solidFill>
                        <a:srgbClr val="1A1A1A"/>
                      </a:solidFill>
                      <a:prstDash val="solid"/>
                    </a:lnT>
                    <a:lnB w="9525">
                      <a:solidFill>
                        <a:srgbClr val="1A1A1A"/>
                      </a:solidFill>
                      <a:prstDash val="solid"/>
                    </a:lnB>
                  </a:tcPr>
                </a:tc>
              </a:tr>
              <a:tr h="207645">
                <a:tc>
                  <a:txBody>
                    <a:bodyPr/>
                    <a:lstStyle/>
                    <a:p>
                      <a:pPr marL="31750">
                        <a:lnSpc>
                          <a:spcPct val="100000"/>
                        </a:lnSpc>
                        <a:spcBef>
                          <a:spcPts val="219"/>
                        </a:spcBef>
                      </a:pPr>
                      <a:r>
                        <a:rPr dirty="0" sz="800" b="1">
                          <a:latin typeface="Arial"/>
                          <a:cs typeface="Arial"/>
                        </a:rPr>
                        <a:t>Net </a:t>
                      </a:r>
                      <a:r>
                        <a:rPr dirty="0" sz="800" spc="-10" b="1">
                          <a:latin typeface="Arial"/>
                          <a:cs typeface="Arial"/>
                        </a:rPr>
                        <a:t>Income</a:t>
                      </a:r>
                      <a:endParaRPr sz="800">
                        <a:latin typeface="Arial"/>
                        <a:cs typeface="Arial"/>
                      </a:endParaRPr>
                    </a:p>
                  </a:txBody>
                  <a:tcPr marL="0" marR="0" marB="0" marT="27939"/>
                </a:tc>
                <a:tc>
                  <a:txBody>
                    <a:bodyPr/>
                    <a:lstStyle/>
                    <a:p>
                      <a:pPr algn="r" marR="249554">
                        <a:lnSpc>
                          <a:spcPct val="100000"/>
                        </a:lnSpc>
                        <a:spcBef>
                          <a:spcPts val="219"/>
                        </a:spcBef>
                      </a:pPr>
                      <a:r>
                        <a:rPr dirty="0" sz="800" b="1">
                          <a:latin typeface="Arial"/>
                          <a:cs typeface="Arial"/>
                        </a:rPr>
                        <a:t>$</a:t>
                      </a:r>
                      <a:r>
                        <a:rPr dirty="0" sz="800" spc="-10" b="1">
                          <a:latin typeface="Arial"/>
                          <a:cs typeface="Arial"/>
                        </a:rPr>
                        <a:t> (2,597,519)</a:t>
                      </a:r>
                      <a:endParaRPr sz="800">
                        <a:latin typeface="Arial"/>
                        <a:cs typeface="Arial"/>
                      </a:endParaRPr>
                    </a:p>
                  </a:txBody>
                  <a:tcPr marL="0" marR="0" marB="0" marT="27939">
                    <a:lnT w="9525">
                      <a:solidFill>
                        <a:srgbClr val="1A1A1A"/>
                      </a:solidFill>
                      <a:prstDash val="solid"/>
                    </a:lnT>
                    <a:lnB w="19050">
                      <a:solidFill>
                        <a:srgbClr val="1A1A1A"/>
                      </a:solidFill>
                      <a:prstDash val="solid"/>
                    </a:lnB>
                  </a:tcPr>
                </a:tc>
                <a:tc>
                  <a:txBody>
                    <a:bodyPr/>
                    <a:lstStyle/>
                    <a:p>
                      <a:pPr algn="r" marR="215900">
                        <a:lnSpc>
                          <a:spcPct val="100000"/>
                        </a:lnSpc>
                        <a:spcBef>
                          <a:spcPts val="219"/>
                        </a:spcBef>
                      </a:pPr>
                      <a:r>
                        <a:rPr dirty="0" sz="800" b="1">
                          <a:latin typeface="Arial"/>
                          <a:cs typeface="Arial"/>
                        </a:rPr>
                        <a:t>$</a:t>
                      </a:r>
                      <a:r>
                        <a:rPr dirty="0" sz="800" spc="-10" b="1">
                          <a:latin typeface="Arial"/>
                          <a:cs typeface="Arial"/>
                        </a:rPr>
                        <a:t> 121,251</a:t>
                      </a:r>
                      <a:endParaRPr sz="800">
                        <a:latin typeface="Arial"/>
                        <a:cs typeface="Arial"/>
                      </a:endParaRPr>
                    </a:p>
                  </a:txBody>
                  <a:tcPr marL="0" marR="0" marB="0" marT="27939">
                    <a:lnT w="9525">
                      <a:solidFill>
                        <a:srgbClr val="1A1A1A"/>
                      </a:solidFill>
                      <a:prstDash val="solid"/>
                    </a:lnT>
                    <a:lnB w="19050">
                      <a:solidFill>
                        <a:srgbClr val="1A1A1A"/>
                      </a:solidFill>
                      <a:prstDash val="solid"/>
                    </a:lnB>
                  </a:tcPr>
                </a:tc>
                <a:tc>
                  <a:txBody>
                    <a:bodyPr/>
                    <a:lstStyle/>
                    <a:p>
                      <a:pPr algn="r" marR="257810">
                        <a:lnSpc>
                          <a:spcPct val="100000"/>
                        </a:lnSpc>
                        <a:spcBef>
                          <a:spcPts val="219"/>
                        </a:spcBef>
                      </a:pPr>
                      <a:r>
                        <a:rPr dirty="0" sz="800" b="1">
                          <a:latin typeface="Arial"/>
                          <a:cs typeface="Arial"/>
                        </a:rPr>
                        <a:t>$</a:t>
                      </a:r>
                      <a:r>
                        <a:rPr dirty="0" sz="800" spc="-10" b="1">
                          <a:latin typeface="Arial"/>
                          <a:cs typeface="Arial"/>
                        </a:rPr>
                        <a:t> (2,810,220)</a:t>
                      </a:r>
                      <a:endParaRPr sz="800">
                        <a:latin typeface="Arial"/>
                        <a:cs typeface="Arial"/>
                      </a:endParaRPr>
                    </a:p>
                  </a:txBody>
                  <a:tcPr marL="0" marR="0" marB="0" marT="27939">
                    <a:lnT w="9525">
                      <a:solidFill>
                        <a:srgbClr val="1A1A1A"/>
                      </a:solidFill>
                      <a:prstDash val="solid"/>
                    </a:lnT>
                    <a:lnB w="19050">
                      <a:solidFill>
                        <a:srgbClr val="1A1A1A"/>
                      </a:solidFill>
                      <a:prstDash val="solid"/>
                    </a:lnB>
                  </a:tcPr>
                </a:tc>
                <a:tc>
                  <a:txBody>
                    <a:bodyPr/>
                    <a:lstStyle/>
                    <a:p>
                      <a:pPr algn="r" marR="220979">
                        <a:lnSpc>
                          <a:spcPct val="100000"/>
                        </a:lnSpc>
                        <a:spcBef>
                          <a:spcPts val="219"/>
                        </a:spcBef>
                      </a:pPr>
                      <a:r>
                        <a:rPr dirty="0" sz="800" b="1">
                          <a:latin typeface="Arial"/>
                          <a:cs typeface="Arial"/>
                        </a:rPr>
                        <a:t>$</a:t>
                      </a:r>
                      <a:r>
                        <a:rPr dirty="0" sz="800" spc="-10" b="1">
                          <a:latin typeface="Arial"/>
                          <a:cs typeface="Arial"/>
                        </a:rPr>
                        <a:t> (314,077)</a:t>
                      </a:r>
                      <a:endParaRPr sz="800">
                        <a:latin typeface="Arial"/>
                        <a:cs typeface="Arial"/>
                      </a:endParaRPr>
                    </a:p>
                  </a:txBody>
                  <a:tcPr marL="0" marR="0" marB="0" marT="27939">
                    <a:lnT w="9525">
                      <a:solidFill>
                        <a:srgbClr val="1A1A1A"/>
                      </a:solidFill>
                      <a:prstDash val="solid"/>
                    </a:lnT>
                    <a:lnB w="19050">
                      <a:solidFill>
                        <a:srgbClr val="1A1A1A"/>
                      </a:solidFill>
                      <a:prstDash val="solid"/>
                    </a:lnB>
                  </a:tcPr>
                </a:tc>
                <a:tc>
                  <a:txBody>
                    <a:bodyPr/>
                    <a:lstStyle/>
                    <a:p>
                      <a:pPr algn="r" marR="249554">
                        <a:lnSpc>
                          <a:spcPct val="100000"/>
                        </a:lnSpc>
                        <a:spcBef>
                          <a:spcPts val="219"/>
                        </a:spcBef>
                      </a:pPr>
                      <a:r>
                        <a:rPr dirty="0" sz="800" b="1">
                          <a:latin typeface="Arial"/>
                          <a:cs typeface="Arial"/>
                        </a:rPr>
                        <a:t>$</a:t>
                      </a:r>
                      <a:r>
                        <a:rPr dirty="0" sz="800" spc="-10" b="1">
                          <a:latin typeface="Arial"/>
                          <a:cs typeface="Arial"/>
                        </a:rPr>
                        <a:t> 7,330,855</a:t>
                      </a:r>
                      <a:endParaRPr sz="800">
                        <a:latin typeface="Arial"/>
                        <a:cs typeface="Arial"/>
                      </a:endParaRPr>
                    </a:p>
                  </a:txBody>
                  <a:tcPr marL="0" marR="0" marB="0" marT="27939">
                    <a:lnT w="9525">
                      <a:solidFill>
                        <a:srgbClr val="1A1A1A"/>
                      </a:solidFill>
                      <a:prstDash val="solid"/>
                    </a:lnT>
                    <a:lnB w="19050">
                      <a:solidFill>
                        <a:srgbClr val="1A1A1A"/>
                      </a:solidFill>
                      <a:prstDash val="solid"/>
                    </a:lnB>
                  </a:tcPr>
                </a:tc>
                <a:tc>
                  <a:txBody>
                    <a:bodyPr/>
                    <a:lstStyle/>
                    <a:p>
                      <a:pPr algn="r" marR="67945">
                        <a:lnSpc>
                          <a:spcPct val="100000"/>
                        </a:lnSpc>
                        <a:spcBef>
                          <a:spcPts val="219"/>
                        </a:spcBef>
                      </a:pPr>
                      <a:r>
                        <a:rPr dirty="0" sz="800" b="1">
                          <a:latin typeface="Arial"/>
                          <a:cs typeface="Arial"/>
                        </a:rPr>
                        <a:t>$</a:t>
                      </a:r>
                      <a:r>
                        <a:rPr dirty="0" sz="800" spc="-10" b="1">
                          <a:latin typeface="Arial"/>
                          <a:cs typeface="Arial"/>
                        </a:rPr>
                        <a:t> 7,209,605</a:t>
                      </a:r>
                      <a:endParaRPr sz="800">
                        <a:latin typeface="Arial"/>
                        <a:cs typeface="Arial"/>
                      </a:endParaRPr>
                    </a:p>
                  </a:txBody>
                  <a:tcPr marL="0" marR="0" marB="0" marT="27939">
                    <a:lnT w="9525">
                      <a:solidFill>
                        <a:srgbClr val="1A1A1A"/>
                      </a:solidFill>
                      <a:prstDash val="solid"/>
                    </a:lnT>
                    <a:lnB w="19050">
                      <a:solidFill>
                        <a:srgbClr val="1A1A1A"/>
                      </a:solidFill>
                      <a:prstDash val="solid"/>
                    </a:lnB>
                  </a:tcPr>
                </a:tc>
              </a:tr>
            </a:tbl>
          </a:graphicData>
        </a:graphic>
      </p:graphicFrame>
      <p:sp>
        <p:nvSpPr>
          <p:cNvPr id="17" name="object 17"/>
          <p:cNvSpPr/>
          <p:nvPr/>
        </p:nvSpPr>
        <p:spPr>
          <a:xfrm>
            <a:off x="3108960" y="1927757"/>
            <a:ext cx="6309360" cy="0"/>
          </a:xfrm>
          <a:custGeom>
            <a:avLst/>
            <a:gdLst/>
            <a:ahLst/>
            <a:cxnLst/>
            <a:rect l="l" t="t" r="r" b="b"/>
            <a:pathLst>
              <a:path w="6309359" h="0">
                <a:moveTo>
                  <a:pt x="0" y="0"/>
                </a:moveTo>
                <a:lnTo>
                  <a:pt x="6309360" y="0"/>
                </a:lnTo>
              </a:path>
            </a:pathLst>
          </a:custGeom>
          <a:ln w="10160">
            <a:solidFill>
              <a:srgbClr val="1A1A1A"/>
            </a:solidFill>
          </a:ln>
        </p:spPr>
        <p:txBody>
          <a:bodyPr wrap="square" lIns="0" tIns="0" rIns="0" bIns="0" rtlCol="0"/>
          <a:lstStyle/>
          <a:p/>
        </p:txBody>
      </p:sp>
    </p:spTree>
  </p:cSld>
  <p:clrMapOvr>
    <a:masterClrMapping/>
  </p:clrMapOvr>
  <p:transition spd="fast">
    <p:cut thruBlk="0"/>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589644" y="125984"/>
            <a:ext cx="3047365" cy="177800"/>
          </a:xfrm>
          <a:prstGeom prst="rect">
            <a:avLst/>
          </a:prstGeom>
        </p:spPr>
        <p:txBody>
          <a:bodyPr wrap="square" lIns="0" tIns="12065" rIns="0" bIns="0" rtlCol="0" vert="horz">
            <a:spAutoFit/>
          </a:bodyPr>
          <a:lstStyle/>
          <a:p>
            <a:pPr marL="12700">
              <a:lnSpc>
                <a:spcPct val="100000"/>
              </a:lnSpc>
              <a:spcBef>
                <a:spcPts val="95"/>
              </a:spcBef>
            </a:pPr>
            <a:r>
              <a:rPr dirty="0" sz="1000" spc="-10">
                <a:solidFill>
                  <a:srgbClr val="798794"/>
                </a:solidFill>
                <a:latin typeface="Calibri"/>
                <a:cs typeface="Calibri"/>
              </a:rPr>
              <a:t>Operating revenues · FY 26/27 final against FY 25/26</a:t>
            </a:r>
            <a:r>
              <a:rPr dirty="0" sz="1000" spc="-25">
                <a:solidFill>
                  <a:srgbClr val="798794"/>
                </a:solidFill>
                <a:latin typeface="Calibri"/>
                <a:cs typeface="Calibri"/>
              </a:rPr>
              <a:t/>
            </a:r>
            <a:r>
              <a:rPr dirty="0" sz="1000">
                <a:solidFill>
                  <a:srgbClr val="798794"/>
                </a:solidFill>
                <a:latin typeface="Calibri"/>
                <a:cs typeface="Calibri"/>
              </a:rPr>
              <a:t/>
            </a:r>
            <a:r>
              <a:rPr dirty="0" sz="1000" spc="200">
                <a:solidFill>
                  <a:srgbClr val="798794"/>
                </a:solidFill>
                <a:latin typeface="Calibri"/>
                <a:cs typeface="Calibri"/>
              </a:rPr>
              <a:t/>
            </a:r>
            <a:r>
              <a:rPr dirty="0" sz="1000">
                <a:solidFill>
                  <a:srgbClr val="798794"/>
                </a:solidFill>
                <a:latin typeface="Calibri"/>
                <a:cs typeface="Calibri"/>
              </a:rPr>
              <a:t/>
            </a:r>
            <a:r>
              <a:rPr dirty="0" sz="1000" spc="185">
                <a:solidFill>
                  <a:srgbClr val="798794"/>
                </a:solidFill>
                <a:latin typeface="Calibri"/>
                <a:cs typeface="Calibri"/>
              </a:rPr>
              <a:t/>
            </a:r>
            <a:r>
              <a:rPr dirty="0" sz="1000">
                <a:solidFill>
                  <a:srgbClr val="798794"/>
                </a:solidFill>
                <a:latin typeface="Calibri"/>
                <a:cs typeface="Calibri"/>
              </a:rPr>
              <a:t/>
            </a:r>
            <a:r>
              <a:rPr dirty="0" sz="1000" spc="-15">
                <a:solidFill>
                  <a:srgbClr val="798794"/>
                </a:solidFill>
                <a:latin typeface="Calibri"/>
                <a:cs typeface="Calibri"/>
              </a:rPr>
              <a:t/>
            </a:r>
            <a:r>
              <a:rPr dirty="0" sz="1000">
                <a:solidFill>
                  <a:srgbClr val="798794"/>
                </a:solidFill>
                <a:latin typeface="Calibri"/>
                <a:cs typeface="Calibri"/>
              </a:rPr>
              <a:t/>
            </a:r>
            <a:r>
              <a:rPr dirty="0" sz="1000" spc="-25">
                <a:solidFill>
                  <a:srgbClr val="798794"/>
                </a:solidFill>
                <a:latin typeface="Calibri"/>
                <a:cs typeface="Calibri"/>
              </a:rPr>
              <a:t/>
            </a:r>
            <a:r>
              <a:rPr dirty="0" sz="1000">
                <a:solidFill>
                  <a:srgbClr val="798794"/>
                </a:solidFill>
                <a:latin typeface="Calibri"/>
                <a:cs typeface="Calibri"/>
              </a:rPr>
              <a:t/>
            </a:r>
            <a:r>
              <a:rPr dirty="0" sz="1000" spc="-25">
                <a:solidFill>
                  <a:srgbClr val="798794"/>
                </a:solidFill>
                <a:latin typeface="Calibri"/>
                <a:cs typeface="Calibri"/>
              </a:rPr>
              <a:t/>
            </a:r>
            <a:r>
              <a:rPr dirty="0" sz="1000">
                <a:solidFill>
                  <a:srgbClr val="798794"/>
                </a:solidFill>
                <a:latin typeface="Calibri"/>
                <a:cs typeface="Calibri"/>
              </a:rPr>
              <a:t/>
            </a:r>
            <a:r>
              <a:rPr dirty="0" sz="1000" spc="-15">
                <a:solidFill>
                  <a:srgbClr val="798794"/>
                </a:solidFill>
                <a:latin typeface="Calibri"/>
                <a:cs typeface="Calibri"/>
              </a:rPr>
              <a:t/>
            </a:r>
            <a:r>
              <a:rPr dirty="0" sz="1000" spc="-10">
                <a:solidFill>
                  <a:srgbClr val="798794"/>
                </a:solidFill>
                <a:latin typeface="Calibri"/>
                <a:cs typeface="Calibri"/>
              </a:rPr>
              <a:t/>
            </a:r>
            <a:endParaRPr sz="1000">
              <a:latin typeface="Calibri"/>
              <a:cs typeface="Calibri"/>
            </a:endParaRPr>
          </a:p>
        </p:txBody>
      </p:sp>
      <p:pic>
        <p:nvPicPr>
          <p:cNvPr id="3" name="object 3" descr="/home/claude/bud/crop/b6.png"/>
          <p:cNvPicPr/>
          <p:nvPr/>
        </p:nvPicPr>
        <p:blipFill>
          <a:blip r:embed="rId2" cstate="print"/>
          <a:stretch>
            <a:fillRect/>
          </a:stretch>
        </p:blipFill>
        <p:spPr>
          <a:xfrm>
            <a:off x="705685" y="1946722"/>
            <a:ext cx="10785712" cy="319696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545448" y="125984"/>
            <a:ext cx="3089910" cy="177800"/>
          </a:xfrm>
          <a:prstGeom prst="rect">
            <a:avLst/>
          </a:prstGeom>
        </p:spPr>
        <p:txBody>
          <a:bodyPr wrap="square" lIns="0" tIns="12065" rIns="0" bIns="0" rtlCol="0" vert="horz">
            <a:spAutoFit/>
          </a:bodyPr>
          <a:lstStyle/>
          <a:p>
            <a:pPr marL="12700">
              <a:lnSpc>
                <a:spcPct val="100000"/>
              </a:lnSpc>
              <a:spcBef>
                <a:spcPts val="95"/>
              </a:spcBef>
            </a:pPr>
            <a:r>
              <a:rPr dirty="0" sz="1000" spc="-10">
                <a:solidFill>
                  <a:srgbClr val="798794"/>
                </a:solidFill>
                <a:latin typeface="Calibri"/>
                <a:cs typeface="Calibri"/>
              </a:rPr>
              <a:t>Operating revenues · Composition of the final budget</a:t>
            </a:r>
            <a:r>
              <a:rPr dirty="0" sz="1000">
                <a:solidFill>
                  <a:srgbClr val="798794"/>
                </a:solidFill>
                <a:latin typeface="Calibri"/>
                <a:cs typeface="Calibri"/>
              </a:rPr>
              <a:t/>
            </a:r>
            <a:r>
              <a:rPr dirty="0" sz="1000" spc="235">
                <a:solidFill>
                  <a:srgbClr val="798794"/>
                </a:solidFill>
                <a:latin typeface="Calibri"/>
                <a:cs typeface="Calibri"/>
              </a:rPr>
              <a:t/>
            </a:r>
            <a:r>
              <a:rPr dirty="0" sz="1000">
                <a:solidFill>
                  <a:srgbClr val="798794"/>
                </a:solidFill>
                <a:latin typeface="Calibri"/>
                <a:cs typeface="Calibri"/>
              </a:rPr>
              <a:t/>
            </a:r>
            <a:r>
              <a:rPr dirty="0" sz="1000" spc="215">
                <a:solidFill>
                  <a:srgbClr val="798794"/>
                </a:solidFill>
                <a:latin typeface="Calibri"/>
                <a:cs typeface="Calibri"/>
              </a:rPr>
              <a:t/>
            </a:r>
            <a:r>
              <a:rPr dirty="0" sz="1000" spc="-10">
                <a:solidFill>
                  <a:srgbClr val="798794"/>
                </a:solidFill>
                <a:latin typeface="Calibri"/>
                <a:cs typeface="Calibri"/>
              </a:rPr>
              <a:t/>
            </a:r>
            <a:r>
              <a:rPr dirty="0" sz="1000" spc="-5">
                <a:solidFill>
                  <a:srgbClr val="798794"/>
                </a:solidFill>
                <a:latin typeface="Calibri"/>
                <a:cs typeface="Calibri"/>
              </a:rPr>
              <a:t/>
            </a:r>
            <a:r>
              <a:rPr dirty="0" sz="1000">
                <a:solidFill>
                  <a:srgbClr val="798794"/>
                </a:solidFill>
                <a:latin typeface="Calibri"/>
                <a:cs typeface="Calibri"/>
              </a:rPr>
              <a:t/>
            </a:r>
            <a:r>
              <a:rPr dirty="0" sz="1000" spc="-15">
                <a:solidFill>
                  <a:srgbClr val="798794"/>
                </a:solidFill>
                <a:latin typeface="Calibri"/>
                <a:cs typeface="Calibri"/>
              </a:rPr>
              <a:t/>
            </a:r>
            <a:r>
              <a:rPr dirty="0" sz="1000">
                <a:solidFill>
                  <a:srgbClr val="798794"/>
                </a:solidFill>
                <a:latin typeface="Calibri"/>
                <a:cs typeface="Calibri"/>
              </a:rPr>
              <a:t/>
            </a:r>
            <a:r>
              <a:rPr dirty="0" sz="1000" spc="-10">
                <a:solidFill>
                  <a:srgbClr val="798794"/>
                </a:solidFill>
                <a:latin typeface="Calibri"/>
                <a:cs typeface="Calibri"/>
              </a:rPr>
              <a:t/>
            </a:r>
            <a:r>
              <a:rPr dirty="0" sz="1000">
                <a:solidFill>
                  <a:srgbClr val="798794"/>
                </a:solidFill>
                <a:latin typeface="Calibri"/>
                <a:cs typeface="Calibri"/>
              </a:rPr>
              <a:t/>
            </a:r>
            <a:r>
              <a:rPr dirty="0" sz="1000" spc="-5">
                <a:solidFill>
                  <a:srgbClr val="798794"/>
                </a:solidFill>
                <a:latin typeface="Calibri"/>
                <a:cs typeface="Calibri"/>
              </a:rPr>
              <a:t/>
            </a:r>
            <a:r>
              <a:rPr dirty="0" sz="1000" spc="-10">
                <a:solidFill>
                  <a:srgbClr val="798794"/>
                </a:solidFill>
                <a:latin typeface="Calibri"/>
                <a:cs typeface="Calibri"/>
              </a:rPr>
              <a:t/>
            </a:r>
            <a:endParaRPr sz="1000">
              <a:latin typeface="Calibri"/>
              <a:cs typeface="Calibri"/>
            </a:endParaRPr>
          </a:p>
        </p:txBody>
      </p:sp>
      <p:pic>
        <p:nvPicPr>
          <p:cNvPr id="3" name="object 3" descr="/home/claude/bud/crop/b7.png"/>
          <p:cNvPicPr/>
          <p:nvPr/>
        </p:nvPicPr>
        <p:blipFill>
          <a:blip r:embed="rId2" cstate="print"/>
          <a:stretch>
            <a:fillRect/>
          </a:stretch>
        </p:blipFill>
        <p:spPr>
          <a:xfrm>
            <a:off x="1056529" y="546418"/>
            <a:ext cx="10083718" cy="599787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586596" y="125984"/>
            <a:ext cx="3050540" cy="177800"/>
          </a:xfrm>
          <a:prstGeom prst="rect">
            <a:avLst/>
          </a:prstGeom>
        </p:spPr>
        <p:txBody>
          <a:bodyPr wrap="square" lIns="0" tIns="12065" rIns="0" bIns="0" rtlCol="0" vert="horz">
            <a:spAutoFit/>
          </a:bodyPr>
          <a:lstStyle/>
          <a:p>
            <a:pPr marL="12700">
              <a:lnSpc>
                <a:spcPct val="100000"/>
              </a:lnSpc>
              <a:spcBef>
                <a:spcPts val="95"/>
              </a:spcBef>
            </a:pPr>
            <a:r>
              <a:rPr dirty="0" sz="1000" spc="-10">
                <a:solidFill>
                  <a:srgbClr val="798794"/>
                </a:solidFill>
                <a:latin typeface="Calibri"/>
                <a:cs typeface="Calibri"/>
              </a:rPr>
              <a:t>Operating expenses · FY 26/27 final against FY 25/26</a:t>
            </a:r>
            <a:r>
              <a:rPr dirty="0" sz="1000" spc="-20">
                <a:solidFill>
                  <a:srgbClr val="798794"/>
                </a:solidFill>
                <a:latin typeface="Calibri"/>
                <a:cs typeface="Calibri"/>
              </a:rPr>
              <a:t/>
            </a:r>
            <a:r>
              <a:rPr dirty="0" sz="1000">
                <a:solidFill>
                  <a:srgbClr val="798794"/>
                </a:solidFill>
                <a:latin typeface="Calibri"/>
                <a:cs typeface="Calibri"/>
              </a:rPr>
              <a:t/>
            </a:r>
            <a:r>
              <a:rPr dirty="0" sz="1000" spc="220">
                <a:solidFill>
                  <a:srgbClr val="798794"/>
                </a:solidFill>
                <a:latin typeface="Calibri"/>
                <a:cs typeface="Calibri"/>
              </a:rPr>
              <a:t/>
            </a:r>
            <a:r>
              <a:rPr dirty="0" sz="1000">
                <a:solidFill>
                  <a:srgbClr val="798794"/>
                </a:solidFill>
                <a:latin typeface="Calibri"/>
                <a:cs typeface="Calibri"/>
              </a:rPr>
              <a:t/>
            </a:r>
            <a:r>
              <a:rPr dirty="0" sz="1000" spc="200">
                <a:solidFill>
                  <a:srgbClr val="798794"/>
                </a:solidFill>
                <a:latin typeface="Calibri"/>
                <a:cs typeface="Calibri"/>
              </a:rPr>
              <a:t/>
            </a:r>
            <a:r>
              <a:rPr dirty="0" sz="1000">
                <a:solidFill>
                  <a:srgbClr val="798794"/>
                </a:solidFill>
                <a:latin typeface="Calibri"/>
                <a:cs typeface="Calibri"/>
              </a:rPr>
              <a:t/>
            </a:r>
            <a:r>
              <a:rPr dirty="0" sz="1000" spc="-5">
                <a:solidFill>
                  <a:srgbClr val="798794"/>
                </a:solidFill>
                <a:latin typeface="Calibri"/>
                <a:cs typeface="Calibri"/>
              </a:rPr>
              <a:t/>
            </a:r>
            <a:r>
              <a:rPr dirty="0" sz="1000">
                <a:solidFill>
                  <a:srgbClr val="798794"/>
                </a:solidFill>
                <a:latin typeface="Calibri"/>
                <a:cs typeface="Calibri"/>
              </a:rPr>
              <a:t/>
            </a:r>
            <a:r>
              <a:rPr dirty="0" sz="1000" spc="20">
                <a:solidFill>
                  <a:srgbClr val="798794"/>
                </a:solidFill>
                <a:latin typeface="Calibri"/>
                <a:cs typeface="Calibri"/>
              </a:rPr>
              <a:t/>
            </a:r>
            <a:r>
              <a:rPr dirty="0" sz="1000" spc="-10">
                <a:solidFill>
                  <a:srgbClr val="798794"/>
                </a:solidFill>
                <a:latin typeface="Calibri"/>
                <a:cs typeface="Calibri"/>
              </a:rPr>
              <a:t/>
            </a:r>
            <a:r>
              <a:rPr dirty="0" sz="1000" spc="-20">
                <a:solidFill>
                  <a:srgbClr val="798794"/>
                </a:solidFill>
                <a:latin typeface="Calibri"/>
                <a:cs typeface="Calibri"/>
              </a:rPr>
              <a:t/>
            </a:r>
            <a:r>
              <a:rPr dirty="0" sz="1000">
                <a:solidFill>
                  <a:srgbClr val="798794"/>
                </a:solidFill>
                <a:latin typeface="Calibri"/>
                <a:cs typeface="Calibri"/>
              </a:rPr>
              <a:t/>
            </a:r>
            <a:r>
              <a:rPr dirty="0" sz="1000" spc="-15">
                <a:solidFill>
                  <a:srgbClr val="798794"/>
                </a:solidFill>
                <a:latin typeface="Calibri"/>
                <a:cs typeface="Calibri"/>
              </a:rPr>
              <a:t/>
            </a:r>
            <a:r>
              <a:rPr dirty="0" sz="1000">
                <a:solidFill>
                  <a:srgbClr val="798794"/>
                </a:solidFill>
                <a:latin typeface="Calibri"/>
                <a:cs typeface="Calibri"/>
              </a:rPr>
              <a:t/>
            </a:r>
            <a:r>
              <a:rPr dirty="0" sz="1000" spc="-20">
                <a:solidFill>
                  <a:srgbClr val="798794"/>
                </a:solidFill>
                <a:latin typeface="Calibri"/>
                <a:cs typeface="Calibri"/>
              </a:rPr>
              <a:t/>
            </a:r>
            <a:r>
              <a:rPr dirty="0" sz="1000" spc="-10">
                <a:solidFill>
                  <a:srgbClr val="798794"/>
                </a:solidFill>
                <a:latin typeface="Calibri"/>
                <a:cs typeface="Calibri"/>
              </a:rPr>
              <a:t/>
            </a:r>
            <a:endParaRPr sz="1000">
              <a:latin typeface="Calibri"/>
              <a:cs typeface="Calibri"/>
            </a:endParaRPr>
          </a:p>
        </p:txBody>
      </p:sp>
      <p:pic>
        <p:nvPicPr>
          <p:cNvPr id="3" name="object 3" descr="/home/claude/bud/crop/b8.png"/>
          <p:cNvPicPr/>
          <p:nvPr/>
        </p:nvPicPr>
        <p:blipFill>
          <a:blip r:embed="rId2" cstate="print"/>
          <a:stretch>
            <a:fillRect/>
          </a:stretch>
        </p:blipFill>
        <p:spPr>
          <a:xfrm>
            <a:off x="1225350" y="1038499"/>
            <a:ext cx="9745777" cy="501392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542401" y="125984"/>
            <a:ext cx="3092450" cy="177800"/>
          </a:xfrm>
          <a:prstGeom prst="rect">
            <a:avLst/>
          </a:prstGeom>
        </p:spPr>
        <p:txBody>
          <a:bodyPr wrap="square" lIns="0" tIns="12065" rIns="0" bIns="0" rtlCol="0" vert="horz">
            <a:spAutoFit/>
          </a:bodyPr>
          <a:lstStyle/>
          <a:p>
            <a:pPr marL="12700">
              <a:lnSpc>
                <a:spcPct val="100000"/>
              </a:lnSpc>
              <a:spcBef>
                <a:spcPts val="95"/>
              </a:spcBef>
            </a:pPr>
            <a:r>
              <a:rPr dirty="0" sz="1000" spc="-10">
                <a:solidFill>
                  <a:srgbClr val="798794"/>
                </a:solidFill>
                <a:latin typeface="Calibri"/>
                <a:cs typeface="Calibri"/>
              </a:rPr>
              <a:t>Operating expenses · Composition of the final budget</a:t>
            </a:r>
            <a:r>
              <a:rPr dirty="0" sz="1000">
                <a:solidFill>
                  <a:srgbClr val="798794"/>
                </a:solidFill>
                <a:latin typeface="Calibri"/>
                <a:cs typeface="Calibri"/>
              </a:rPr>
              <a:t/>
            </a:r>
            <a:r>
              <a:rPr dirty="0" sz="1000" spc="229">
                <a:solidFill>
                  <a:srgbClr val="798794"/>
                </a:solidFill>
                <a:latin typeface="Calibri"/>
                <a:cs typeface="Calibri"/>
              </a:rPr>
              <a:t/>
            </a:r>
            <a:r>
              <a:rPr dirty="0" sz="1000">
                <a:solidFill>
                  <a:srgbClr val="798794"/>
                </a:solidFill>
                <a:latin typeface="Calibri"/>
                <a:cs typeface="Calibri"/>
              </a:rPr>
              <a:t/>
            </a:r>
            <a:r>
              <a:rPr dirty="0" sz="1000" spc="215">
                <a:solidFill>
                  <a:srgbClr val="798794"/>
                </a:solidFill>
                <a:latin typeface="Calibri"/>
                <a:cs typeface="Calibri"/>
              </a:rPr>
              <a:t/>
            </a:r>
            <a:r>
              <a:rPr dirty="0" sz="1000" spc="-10">
                <a:solidFill>
                  <a:srgbClr val="798794"/>
                </a:solidFill>
                <a:latin typeface="Calibri"/>
                <a:cs typeface="Calibri"/>
              </a:rPr>
              <a:t/>
            </a:r>
            <a:r>
              <a:rPr dirty="0" sz="1000" spc="-5">
                <a:solidFill>
                  <a:srgbClr val="798794"/>
                </a:solidFill>
                <a:latin typeface="Calibri"/>
                <a:cs typeface="Calibri"/>
              </a:rPr>
              <a:t/>
            </a:r>
            <a:r>
              <a:rPr dirty="0" sz="1000">
                <a:solidFill>
                  <a:srgbClr val="798794"/>
                </a:solidFill>
                <a:latin typeface="Calibri"/>
                <a:cs typeface="Calibri"/>
              </a:rPr>
              <a:t/>
            </a:r>
            <a:r>
              <a:rPr dirty="0" sz="1000" spc="-15">
                <a:solidFill>
                  <a:srgbClr val="798794"/>
                </a:solidFill>
                <a:latin typeface="Calibri"/>
                <a:cs typeface="Calibri"/>
              </a:rPr>
              <a:t/>
            </a:r>
            <a:r>
              <a:rPr dirty="0" sz="1000">
                <a:solidFill>
                  <a:srgbClr val="798794"/>
                </a:solidFill>
                <a:latin typeface="Calibri"/>
                <a:cs typeface="Calibri"/>
              </a:rPr>
              <a:t/>
            </a:r>
            <a:r>
              <a:rPr dirty="0" sz="1000" spc="-10">
                <a:solidFill>
                  <a:srgbClr val="798794"/>
                </a:solidFill>
                <a:latin typeface="Calibri"/>
                <a:cs typeface="Calibri"/>
              </a:rPr>
              <a:t/>
            </a:r>
            <a:r>
              <a:rPr dirty="0" sz="1000">
                <a:solidFill>
                  <a:srgbClr val="798794"/>
                </a:solidFill>
                <a:latin typeface="Calibri"/>
                <a:cs typeface="Calibri"/>
              </a:rPr>
              <a:t/>
            </a:r>
            <a:r>
              <a:rPr dirty="0" sz="1000" spc="-5">
                <a:solidFill>
                  <a:srgbClr val="798794"/>
                </a:solidFill>
                <a:latin typeface="Calibri"/>
                <a:cs typeface="Calibri"/>
              </a:rPr>
              <a:t/>
            </a:r>
            <a:r>
              <a:rPr dirty="0" sz="1000" spc="-10">
                <a:solidFill>
                  <a:srgbClr val="798794"/>
                </a:solidFill>
                <a:latin typeface="Calibri"/>
                <a:cs typeface="Calibri"/>
              </a:rPr>
              <a:t/>
            </a:r>
            <a:endParaRPr sz="1000">
              <a:latin typeface="Calibri"/>
              <a:cs typeface="Calibri"/>
            </a:endParaRPr>
          </a:p>
        </p:txBody>
      </p:sp>
      <p:pic>
        <p:nvPicPr>
          <p:cNvPr id="3" name="object 3" descr="/home/claude/bud/crop/b9.png"/>
          <p:cNvPicPr/>
          <p:nvPr/>
        </p:nvPicPr>
        <p:blipFill>
          <a:blip r:embed="rId2" cstate="print"/>
          <a:stretch>
            <a:fillRect/>
          </a:stretch>
        </p:blipFill>
        <p:spPr>
          <a:xfrm>
            <a:off x="1175289" y="543453"/>
            <a:ext cx="9846053" cy="600392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476870" y="125984"/>
            <a:ext cx="4158615" cy="177800"/>
          </a:xfrm>
          <a:prstGeom prst="rect">
            <a:avLst/>
          </a:prstGeom>
        </p:spPr>
        <p:txBody>
          <a:bodyPr wrap="square" lIns="0" tIns="12065" rIns="0" bIns="0" rtlCol="0" vert="horz">
            <a:spAutoFit/>
          </a:bodyPr>
          <a:lstStyle/>
          <a:p>
            <a:pPr marL="12700">
              <a:lnSpc>
                <a:spcPct val="100000"/>
              </a:lnSpc>
              <a:spcBef>
                <a:spcPts val="95"/>
              </a:spcBef>
            </a:pPr>
            <a:r>
              <a:rPr dirty="0" sz="1000">
                <a:solidFill>
                  <a:srgbClr val="798794"/>
                </a:solidFill>
                <a:latin typeface="Calibri"/>
                <a:cs typeface="Calibri"/>
              </a:rPr>
              <a:t>Capital</a:t>
            </a:r>
            <a:r>
              <a:rPr dirty="0" sz="1000" spc="-30">
                <a:solidFill>
                  <a:srgbClr val="798794"/>
                </a:solidFill>
                <a:latin typeface="Calibri"/>
                <a:cs typeface="Calibri"/>
              </a:rPr>
              <a:t> </a:t>
            </a:r>
            <a:r>
              <a:rPr dirty="0" sz="1000" spc="-10">
                <a:solidFill>
                  <a:srgbClr val="798794"/>
                </a:solidFill>
                <a:latin typeface="Calibri"/>
                <a:cs typeface="Calibri"/>
              </a:rPr>
              <a:t>Improvement</a:t>
            </a:r>
            <a:r>
              <a:rPr dirty="0" sz="1000" spc="10">
                <a:solidFill>
                  <a:srgbClr val="798794"/>
                </a:solidFill>
                <a:latin typeface="Calibri"/>
                <a:cs typeface="Calibri"/>
              </a:rPr>
              <a:t> </a:t>
            </a:r>
            <a:r>
              <a:rPr dirty="0" sz="1000">
                <a:solidFill>
                  <a:srgbClr val="798794"/>
                </a:solidFill>
                <a:latin typeface="Calibri"/>
                <a:cs typeface="Calibri"/>
              </a:rPr>
              <a:t>Program</a:t>
            </a:r>
            <a:r>
              <a:rPr dirty="0" sz="1000" spc="210">
                <a:solidFill>
                  <a:srgbClr val="798794"/>
                </a:solidFill>
                <a:latin typeface="Calibri"/>
                <a:cs typeface="Calibri"/>
              </a:rPr>
              <a:t> </a:t>
            </a:r>
            <a:r>
              <a:rPr dirty="0" sz="1000">
                <a:solidFill>
                  <a:srgbClr val="798794"/>
                </a:solidFill>
                <a:latin typeface="Calibri"/>
                <a:cs typeface="Calibri"/>
              </a:rPr>
              <a:t>·</a:t>
            </a:r>
            <a:r>
              <a:rPr dirty="0" sz="1000" spc="190">
                <a:solidFill>
                  <a:srgbClr val="798794"/>
                </a:solidFill>
                <a:latin typeface="Calibri"/>
                <a:cs typeface="Calibri"/>
              </a:rPr>
              <a:t> </a:t>
            </a:r>
            <a:r>
              <a:rPr dirty="0" sz="1000" spc="-10">
                <a:solidFill>
                  <a:srgbClr val="798794"/>
                </a:solidFill>
                <a:latin typeface="Calibri"/>
                <a:cs typeface="Calibri"/>
              </a:rPr>
              <a:t>Anticipated</a:t>
            </a:r>
            <a:r>
              <a:rPr dirty="0" sz="1000" spc="-20">
                <a:solidFill>
                  <a:srgbClr val="798794"/>
                </a:solidFill>
                <a:latin typeface="Calibri"/>
                <a:cs typeface="Calibri"/>
              </a:rPr>
              <a:t> </a:t>
            </a:r>
            <a:r>
              <a:rPr dirty="0" sz="1000">
                <a:solidFill>
                  <a:srgbClr val="798794"/>
                </a:solidFill>
                <a:latin typeface="Calibri"/>
                <a:cs typeface="Calibri"/>
              </a:rPr>
              <a:t>FY</a:t>
            </a:r>
            <a:r>
              <a:rPr dirty="0" sz="1000" spc="-10">
                <a:solidFill>
                  <a:srgbClr val="798794"/>
                </a:solidFill>
                <a:latin typeface="Calibri"/>
                <a:cs typeface="Calibri"/>
              </a:rPr>
              <a:t> </a:t>
            </a:r>
            <a:r>
              <a:rPr dirty="0" sz="1000">
                <a:solidFill>
                  <a:srgbClr val="798794"/>
                </a:solidFill>
                <a:latin typeface="Calibri"/>
                <a:cs typeface="Calibri"/>
              </a:rPr>
              <a:t>26/27</a:t>
            </a:r>
            <a:r>
              <a:rPr dirty="0" sz="1000" spc="20">
                <a:solidFill>
                  <a:srgbClr val="798794"/>
                </a:solidFill>
                <a:latin typeface="Calibri"/>
                <a:cs typeface="Calibri"/>
              </a:rPr>
              <a:t> </a:t>
            </a:r>
            <a:r>
              <a:rPr dirty="0" sz="1000">
                <a:solidFill>
                  <a:srgbClr val="798794"/>
                </a:solidFill>
                <a:latin typeface="Calibri"/>
                <a:cs typeface="Calibri"/>
              </a:rPr>
              <a:t>activity</a:t>
            </a:r>
            <a:r>
              <a:rPr dirty="0" sz="1000" spc="-15">
                <a:solidFill>
                  <a:srgbClr val="798794"/>
                </a:solidFill>
                <a:latin typeface="Calibri"/>
                <a:cs typeface="Calibri"/>
              </a:rPr>
              <a:t> </a:t>
            </a:r>
            <a:r>
              <a:rPr dirty="0" sz="1000">
                <a:solidFill>
                  <a:srgbClr val="798794"/>
                </a:solidFill>
                <a:latin typeface="Calibri"/>
                <a:cs typeface="Calibri"/>
              </a:rPr>
              <a:t>by</a:t>
            </a:r>
            <a:r>
              <a:rPr dirty="0" sz="1000" spc="-20">
                <a:solidFill>
                  <a:srgbClr val="798794"/>
                </a:solidFill>
                <a:latin typeface="Calibri"/>
                <a:cs typeface="Calibri"/>
              </a:rPr>
              <a:t> </a:t>
            </a:r>
            <a:r>
              <a:rPr dirty="0" sz="1000">
                <a:solidFill>
                  <a:srgbClr val="798794"/>
                </a:solidFill>
                <a:latin typeface="Calibri"/>
                <a:cs typeface="Calibri"/>
              </a:rPr>
              <a:t>funding</a:t>
            </a:r>
            <a:r>
              <a:rPr dirty="0" sz="1000" spc="-20">
                <a:solidFill>
                  <a:srgbClr val="798794"/>
                </a:solidFill>
                <a:latin typeface="Calibri"/>
                <a:cs typeface="Calibri"/>
              </a:rPr>
              <a:t> </a:t>
            </a:r>
            <a:r>
              <a:rPr dirty="0" sz="1000" spc="-10">
                <a:solidFill>
                  <a:srgbClr val="798794"/>
                </a:solidFill>
                <a:latin typeface="Calibri"/>
                <a:cs typeface="Calibri"/>
              </a:rPr>
              <a:t>source</a:t>
            </a:r>
            <a:endParaRPr sz="1000">
              <a:latin typeface="Calibri"/>
              <a:cs typeface="Calibri"/>
            </a:endParaRPr>
          </a:p>
        </p:txBody>
      </p:sp>
      <p:pic>
        <p:nvPicPr>
          <p:cNvPr id="3" name="object 3" descr="/home/claude/bud/crop/b10.png"/>
          <p:cNvPicPr/>
          <p:nvPr/>
        </p:nvPicPr>
        <p:blipFill>
          <a:blip r:embed="rId2" cstate="print"/>
          <a:stretch>
            <a:fillRect/>
          </a:stretch>
        </p:blipFill>
        <p:spPr>
          <a:xfrm>
            <a:off x="1240319" y="1227318"/>
            <a:ext cx="9715812" cy="463629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193151" y="125984"/>
            <a:ext cx="3442970" cy="177800"/>
          </a:xfrm>
          <a:prstGeom prst="rect">
            <a:avLst/>
          </a:prstGeom>
        </p:spPr>
        <p:txBody>
          <a:bodyPr wrap="square" lIns="0" tIns="12065" rIns="0" bIns="0" rtlCol="0" vert="horz">
            <a:spAutoFit/>
          </a:bodyPr>
          <a:lstStyle/>
          <a:p>
            <a:pPr marL="12700">
              <a:lnSpc>
                <a:spcPct val="100000"/>
              </a:lnSpc>
              <a:spcBef>
                <a:spcPts val="95"/>
              </a:spcBef>
            </a:pPr>
            <a:r>
              <a:rPr dirty="0" sz="1000">
                <a:solidFill>
                  <a:srgbClr val="798794"/>
                </a:solidFill>
                <a:latin typeface="Calibri"/>
                <a:cs typeface="Calibri"/>
              </a:rPr>
              <a:t>Capital</a:t>
            </a:r>
            <a:r>
              <a:rPr dirty="0" sz="1000" spc="-25">
                <a:solidFill>
                  <a:srgbClr val="798794"/>
                </a:solidFill>
                <a:latin typeface="Calibri"/>
                <a:cs typeface="Calibri"/>
              </a:rPr>
              <a:t> </a:t>
            </a:r>
            <a:r>
              <a:rPr dirty="0" sz="1000" spc="-10">
                <a:solidFill>
                  <a:srgbClr val="798794"/>
                </a:solidFill>
                <a:latin typeface="Calibri"/>
                <a:cs typeface="Calibri"/>
              </a:rPr>
              <a:t>Improvement</a:t>
            </a:r>
            <a:r>
              <a:rPr dirty="0" sz="1000" spc="20">
                <a:solidFill>
                  <a:srgbClr val="798794"/>
                </a:solidFill>
                <a:latin typeface="Calibri"/>
                <a:cs typeface="Calibri"/>
              </a:rPr>
              <a:t> </a:t>
            </a:r>
            <a:r>
              <a:rPr dirty="0" sz="1000">
                <a:solidFill>
                  <a:srgbClr val="798794"/>
                </a:solidFill>
                <a:latin typeface="Calibri"/>
                <a:cs typeface="Calibri"/>
              </a:rPr>
              <a:t>Program</a:t>
            </a:r>
            <a:r>
              <a:rPr dirty="0" sz="1000" spc="220">
                <a:solidFill>
                  <a:srgbClr val="798794"/>
                </a:solidFill>
                <a:latin typeface="Calibri"/>
                <a:cs typeface="Calibri"/>
              </a:rPr>
              <a:t> </a:t>
            </a:r>
            <a:r>
              <a:rPr dirty="0" sz="1000">
                <a:solidFill>
                  <a:srgbClr val="798794"/>
                </a:solidFill>
                <a:latin typeface="Calibri"/>
                <a:cs typeface="Calibri"/>
              </a:rPr>
              <a:t>·</a:t>
            </a:r>
            <a:r>
              <a:rPr dirty="0" sz="1000" spc="200">
                <a:solidFill>
                  <a:srgbClr val="798794"/>
                </a:solidFill>
                <a:latin typeface="Calibri"/>
                <a:cs typeface="Calibri"/>
              </a:rPr>
              <a:t> </a:t>
            </a:r>
            <a:r>
              <a:rPr dirty="0" sz="1000" spc="-10">
                <a:solidFill>
                  <a:srgbClr val="798794"/>
                </a:solidFill>
                <a:latin typeface="Calibri"/>
                <a:cs typeface="Calibri"/>
              </a:rPr>
              <a:t>Composition</a:t>
            </a:r>
            <a:r>
              <a:rPr dirty="0" sz="1000" spc="-5">
                <a:solidFill>
                  <a:srgbClr val="798794"/>
                </a:solidFill>
                <a:latin typeface="Calibri"/>
                <a:cs typeface="Calibri"/>
              </a:rPr>
              <a:t> </a:t>
            </a:r>
            <a:r>
              <a:rPr dirty="0" sz="1000">
                <a:solidFill>
                  <a:srgbClr val="798794"/>
                </a:solidFill>
                <a:latin typeface="Calibri"/>
                <a:cs typeface="Calibri"/>
              </a:rPr>
              <a:t>by</a:t>
            </a:r>
            <a:r>
              <a:rPr dirty="0" sz="1000" spc="-15">
                <a:solidFill>
                  <a:srgbClr val="798794"/>
                </a:solidFill>
                <a:latin typeface="Calibri"/>
                <a:cs typeface="Calibri"/>
              </a:rPr>
              <a:t> </a:t>
            </a:r>
            <a:r>
              <a:rPr dirty="0" sz="1000">
                <a:solidFill>
                  <a:srgbClr val="798794"/>
                </a:solidFill>
                <a:latin typeface="Calibri"/>
                <a:cs typeface="Calibri"/>
              </a:rPr>
              <a:t>total</a:t>
            </a:r>
            <a:r>
              <a:rPr dirty="0" sz="1000" spc="-25">
                <a:solidFill>
                  <a:srgbClr val="798794"/>
                </a:solidFill>
                <a:latin typeface="Calibri"/>
                <a:cs typeface="Calibri"/>
              </a:rPr>
              <a:t> </a:t>
            </a:r>
            <a:r>
              <a:rPr dirty="0" sz="1000">
                <a:solidFill>
                  <a:srgbClr val="798794"/>
                </a:solidFill>
                <a:latin typeface="Calibri"/>
                <a:cs typeface="Calibri"/>
              </a:rPr>
              <a:t>project</a:t>
            </a:r>
            <a:r>
              <a:rPr dirty="0" sz="1000" spc="-5">
                <a:solidFill>
                  <a:srgbClr val="798794"/>
                </a:solidFill>
                <a:latin typeface="Calibri"/>
                <a:cs typeface="Calibri"/>
              </a:rPr>
              <a:t> </a:t>
            </a:r>
            <a:r>
              <a:rPr dirty="0" sz="1000" spc="-20">
                <a:solidFill>
                  <a:srgbClr val="798794"/>
                </a:solidFill>
                <a:latin typeface="Calibri"/>
                <a:cs typeface="Calibri"/>
              </a:rPr>
              <a:t>cost</a:t>
            </a:r>
            <a:endParaRPr sz="1000">
              <a:latin typeface="Calibri"/>
              <a:cs typeface="Calibri"/>
            </a:endParaRPr>
          </a:p>
        </p:txBody>
      </p:sp>
      <p:pic>
        <p:nvPicPr>
          <p:cNvPr id="3" name="object 3" descr="/home/claude/bud/crop/b11.png"/>
          <p:cNvPicPr/>
          <p:nvPr/>
        </p:nvPicPr>
        <p:blipFill>
          <a:blip r:embed="rId2" cstate="print"/>
          <a:stretch>
            <a:fillRect/>
          </a:stretch>
        </p:blipFill>
        <p:spPr>
          <a:xfrm>
            <a:off x="1163666" y="543743"/>
            <a:ext cx="9869337" cy="600333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70063" y="125984"/>
            <a:ext cx="3767454" cy="177800"/>
          </a:xfrm>
          <a:prstGeom prst="rect">
            <a:avLst/>
          </a:prstGeom>
        </p:spPr>
        <p:txBody>
          <a:bodyPr wrap="square" lIns="0" tIns="12065" rIns="0" bIns="0" rtlCol="0" vert="horz">
            <a:spAutoFit/>
          </a:bodyPr>
          <a:lstStyle/>
          <a:p>
            <a:pPr marL="12700">
              <a:lnSpc>
                <a:spcPct val="100000"/>
              </a:lnSpc>
              <a:spcBef>
                <a:spcPts val="95"/>
              </a:spcBef>
            </a:pPr>
            <a:r>
              <a:rPr dirty="0" sz="1000">
                <a:solidFill>
                  <a:srgbClr val="798794"/>
                </a:solidFill>
                <a:latin typeface="Calibri"/>
                <a:cs typeface="Calibri"/>
              </a:rPr>
              <a:t>Capital outlay · Authority-funded capital projects adopted for FY 26/27</a:t>
            </a:r>
            <a:r>
              <a:rPr dirty="0" sz="1000" spc="-25">
                <a:solidFill>
                  <a:srgbClr val="798794"/>
                </a:solidFill>
                <a:latin typeface="Calibri"/>
                <a:cs typeface="Calibri"/>
              </a:rPr>
              <a:t/>
            </a:r>
            <a:r>
              <a:rPr dirty="0" sz="1000">
                <a:solidFill>
                  <a:srgbClr val="798794"/>
                </a:solidFill>
                <a:latin typeface="Calibri"/>
                <a:cs typeface="Calibri"/>
              </a:rPr>
              <a:t/>
            </a:r>
            <a:r>
              <a:rPr dirty="0" sz="1000" spc="185">
                <a:solidFill>
                  <a:srgbClr val="798794"/>
                </a:solidFill>
                <a:latin typeface="Calibri"/>
                <a:cs typeface="Calibri"/>
              </a:rPr>
              <a:t/>
            </a:r>
            <a:r>
              <a:rPr dirty="0" sz="1000">
                <a:solidFill>
                  <a:srgbClr val="798794"/>
                </a:solidFill>
                <a:latin typeface="Calibri"/>
                <a:cs typeface="Calibri"/>
              </a:rPr>
              <a:t/>
            </a:r>
            <a:r>
              <a:rPr dirty="0" sz="1000" spc="195">
                <a:solidFill>
                  <a:srgbClr val="798794"/>
                </a:solidFill>
                <a:latin typeface="Calibri"/>
                <a:cs typeface="Calibri"/>
              </a:rPr>
              <a:t/>
            </a:r>
            <a:r>
              <a:rPr dirty="0" sz="1000" spc="-10">
                <a:solidFill>
                  <a:srgbClr val="798794"/>
                </a:solidFill>
                <a:latin typeface="Calibri"/>
                <a:cs typeface="Calibri"/>
              </a:rPr>
              <a:t/>
            </a:r>
            <a:r>
              <a:rPr dirty="0" sz="1000">
                <a:solidFill>
                  <a:srgbClr val="798794"/>
                </a:solidFill>
                <a:latin typeface="Calibri"/>
                <a:cs typeface="Calibri"/>
              </a:rPr>
              <a:t/>
            </a:r>
            <a:r>
              <a:rPr dirty="0" sz="1000" spc="-20">
                <a:solidFill>
                  <a:srgbClr val="798794"/>
                </a:solidFill>
                <a:latin typeface="Calibri"/>
                <a:cs typeface="Calibri"/>
              </a:rPr>
              <a:t/>
            </a:r>
            <a:r>
              <a:rPr dirty="0" sz="1000">
                <a:solidFill>
                  <a:srgbClr val="798794"/>
                </a:solidFill>
                <a:latin typeface="Calibri"/>
                <a:cs typeface="Calibri"/>
              </a:rPr>
              <a:t/>
            </a:r>
            <a:r>
              <a:rPr dirty="0" sz="1000" spc="-35">
                <a:solidFill>
                  <a:srgbClr val="798794"/>
                </a:solidFill>
                <a:latin typeface="Calibri"/>
                <a:cs typeface="Calibri"/>
              </a:rPr>
              <a:t/>
            </a:r>
            <a:r>
              <a:rPr dirty="0" sz="1000">
                <a:solidFill>
                  <a:srgbClr val="798794"/>
                </a:solidFill>
                <a:latin typeface="Calibri"/>
                <a:cs typeface="Calibri"/>
              </a:rPr>
              <a:t/>
            </a:r>
            <a:r>
              <a:rPr dirty="0" sz="1000" spc="-5">
                <a:solidFill>
                  <a:srgbClr val="798794"/>
                </a:solidFill>
                <a:latin typeface="Calibri"/>
                <a:cs typeface="Calibri"/>
              </a:rPr>
              <a:t/>
            </a:r>
            <a:r>
              <a:rPr dirty="0" sz="1000">
                <a:solidFill>
                  <a:srgbClr val="798794"/>
                </a:solidFill>
                <a:latin typeface="Calibri"/>
                <a:cs typeface="Calibri"/>
              </a:rPr>
              <a:t/>
            </a:r>
            <a:r>
              <a:rPr dirty="0" sz="1000" spc="-10">
                <a:solidFill>
                  <a:srgbClr val="798794"/>
                </a:solidFill>
                <a:latin typeface="Calibri"/>
                <a:cs typeface="Calibri"/>
              </a:rPr>
              <a:t/>
            </a:r>
            <a:r>
              <a:rPr dirty="0" sz="1000">
                <a:solidFill>
                  <a:srgbClr val="798794"/>
                </a:solidFill>
                <a:latin typeface="Calibri"/>
                <a:cs typeface="Calibri"/>
              </a:rPr>
              <a:t/>
            </a:r>
            <a:r>
              <a:rPr dirty="0" sz="1000" spc="-20">
                <a:solidFill>
                  <a:srgbClr val="798794"/>
                </a:solidFill>
                <a:latin typeface="Calibri"/>
                <a:cs typeface="Calibri"/>
              </a:rPr>
              <a:t/>
            </a:r>
            <a:r>
              <a:rPr dirty="0" sz="1000">
                <a:solidFill>
                  <a:srgbClr val="798794"/>
                </a:solidFill>
                <a:latin typeface="Calibri"/>
                <a:cs typeface="Calibri"/>
              </a:rPr>
              <a:t/>
            </a:r>
            <a:r>
              <a:rPr dirty="0" sz="1000" spc="-10">
                <a:solidFill>
                  <a:srgbClr val="798794"/>
                </a:solidFill>
                <a:latin typeface="Calibri"/>
                <a:cs typeface="Calibri"/>
              </a:rPr>
              <a:t/>
            </a:r>
            <a:endParaRPr sz="1000">
              <a:latin typeface="Calibri"/>
              <a:cs typeface="Calibri"/>
            </a:endParaRPr>
          </a:p>
        </p:txBody>
      </p:sp>
      <p:pic>
        <p:nvPicPr>
          <p:cNvPr id="3" name="object 3" descr="/home/claude/bud/crop/b12.png"/>
          <p:cNvPicPr/>
          <p:nvPr/>
        </p:nvPicPr>
        <p:blipFill>
          <a:blip r:embed="rId2" cstate="print"/>
          <a:stretch>
            <a:fillRect/>
          </a:stretch>
        </p:blipFill>
        <p:spPr>
          <a:xfrm>
            <a:off x="3577921" y="541460"/>
            <a:ext cx="5040736" cy="601282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598791" y="125984"/>
            <a:ext cx="4035425" cy="177800"/>
          </a:xfrm>
          <a:prstGeom prst="rect">
            <a:avLst/>
          </a:prstGeom>
        </p:spPr>
        <p:txBody>
          <a:bodyPr wrap="square" lIns="0" tIns="12065" rIns="0" bIns="0" rtlCol="0" vert="horz">
            <a:spAutoFit/>
          </a:bodyPr>
          <a:lstStyle/>
          <a:p>
            <a:pPr marL="12700">
              <a:lnSpc>
                <a:spcPct val="100000"/>
              </a:lnSpc>
              <a:spcBef>
                <a:spcPts val="95"/>
              </a:spcBef>
            </a:pPr>
            <a:r>
              <a:rPr dirty="0" sz="1000">
                <a:solidFill>
                  <a:srgbClr val="798794"/>
                </a:solidFill>
                <a:latin typeface="Calibri"/>
                <a:cs typeface="Calibri"/>
              </a:rPr>
              <a:t>Capital</a:t>
            </a:r>
            <a:r>
              <a:rPr dirty="0" sz="1000" spc="-25">
                <a:solidFill>
                  <a:srgbClr val="798794"/>
                </a:solidFill>
                <a:latin typeface="Calibri"/>
                <a:cs typeface="Calibri"/>
              </a:rPr>
              <a:t> </a:t>
            </a:r>
            <a:r>
              <a:rPr dirty="0" sz="1000">
                <a:solidFill>
                  <a:srgbClr val="798794"/>
                </a:solidFill>
                <a:latin typeface="Calibri"/>
                <a:cs typeface="Calibri"/>
              </a:rPr>
              <a:t>outlay</a:t>
            </a:r>
            <a:r>
              <a:rPr dirty="0" sz="1000" spc="185">
                <a:solidFill>
                  <a:srgbClr val="798794"/>
                </a:solidFill>
                <a:latin typeface="Calibri"/>
                <a:cs typeface="Calibri"/>
              </a:rPr>
              <a:t> </a:t>
            </a:r>
            <a:r>
              <a:rPr dirty="0" sz="1000">
                <a:solidFill>
                  <a:srgbClr val="798794"/>
                </a:solidFill>
                <a:latin typeface="Calibri"/>
                <a:cs typeface="Calibri"/>
              </a:rPr>
              <a:t>·</a:t>
            </a:r>
            <a:r>
              <a:rPr dirty="0" sz="1000" spc="195">
                <a:solidFill>
                  <a:srgbClr val="798794"/>
                </a:solidFill>
                <a:latin typeface="Calibri"/>
                <a:cs typeface="Calibri"/>
              </a:rPr>
              <a:t> </a:t>
            </a:r>
            <a:r>
              <a:rPr dirty="0" sz="1000" spc="-10">
                <a:solidFill>
                  <a:srgbClr val="798794"/>
                </a:solidFill>
                <a:latin typeface="Calibri"/>
                <a:cs typeface="Calibri"/>
              </a:rPr>
              <a:t>Composition </a:t>
            </a:r>
            <a:r>
              <a:rPr dirty="0" sz="1000">
                <a:solidFill>
                  <a:srgbClr val="798794"/>
                </a:solidFill>
                <a:latin typeface="Calibri"/>
                <a:cs typeface="Calibri"/>
              </a:rPr>
              <a:t>by</a:t>
            </a:r>
            <a:r>
              <a:rPr dirty="0" sz="1000" spc="-20">
                <a:solidFill>
                  <a:srgbClr val="798794"/>
                </a:solidFill>
                <a:latin typeface="Calibri"/>
                <a:cs typeface="Calibri"/>
              </a:rPr>
              <a:t> </a:t>
            </a:r>
            <a:r>
              <a:rPr dirty="0" sz="1000">
                <a:solidFill>
                  <a:srgbClr val="798794"/>
                </a:solidFill>
                <a:latin typeface="Calibri"/>
                <a:cs typeface="Calibri"/>
              </a:rPr>
              <a:t>category,</a:t>
            </a:r>
            <a:r>
              <a:rPr dirty="0" sz="1000" spc="5">
                <a:solidFill>
                  <a:srgbClr val="798794"/>
                </a:solidFill>
                <a:latin typeface="Calibri"/>
                <a:cs typeface="Calibri"/>
              </a:rPr>
              <a:t> </a:t>
            </a:r>
            <a:r>
              <a:rPr dirty="0" sz="1000">
                <a:solidFill>
                  <a:srgbClr val="798794"/>
                </a:solidFill>
                <a:latin typeface="Calibri"/>
                <a:cs typeface="Calibri"/>
              </a:rPr>
              <a:t>and</a:t>
            </a:r>
            <a:r>
              <a:rPr dirty="0" sz="1000" spc="-30">
                <a:solidFill>
                  <a:srgbClr val="798794"/>
                </a:solidFill>
                <a:latin typeface="Calibri"/>
                <a:cs typeface="Calibri"/>
              </a:rPr>
              <a:t> </a:t>
            </a:r>
            <a:r>
              <a:rPr dirty="0" sz="1000">
                <a:solidFill>
                  <a:srgbClr val="798794"/>
                </a:solidFill>
                <a:latin typeface="Calibri"/>
                <a:cs typeface="Calibri"/>
              </a:rPr>
              <a:t>items</a:t>
            </a:r>
            <a:r>
              <a:rPr dirty="0" sz="1000" spc="5">
                <a:solidFill>
                  <a:srgbClr val="798794"/>
                </a:solidFill>
                <a:latin typeface="Calibri"/>
                <a:cs typeface="Calibri"/>
              </a:rPr>
              <a:t> </a:t>
            </a:r>
            <a:r>
              <a:rPr dirty="0" sz="1000">
                <a:solidFill>
                  <a:srgbClr val="798794"/>
                </a:solidFill>
                <a:latin typeface="Calibri"/>
                <a:cs typeface="Calibri"/>
              </a:rPr>
              <a:t>deferred</a:t>
            </a:r>
            <a:r>
              <a:rPr dirty="0" sz="1000" spc="5">
                <a:solidFill>
                  <a:srgbClr val="798794"/>
                </a:solidFill>
                <a:latin typeface="Calibri"/>
                <a:cs typeface="Calibri"/>
              </a:rPr>
              <a:t> </a:t>
            </a:r>
            <a:r>
              <a:rPr dirty="0" sz="1000">
                <a:solidFill>
                  <a:srgbClr val="798794"/>
                </a:solidFill>
                <a:latin typeface="Calibri"/>
                <a:cs typeface="Calibri"/>
              </a:rPr>
              <a:t>to</a:t>
            </a:r>
            <a:r>
              <a:rPr dirty="0" sz="1000" spc="-10">
                <a:solidFill>
                  <a:srgbClr val="798794"/>
                </a:solidFill>
                <a:latin typeface="Calibri"/>
                <a:cs typeface="Calibri"/>
              </a:rPr>
              <a:t> </a:t>
            </a:r>
            <a:r>
              <a:rPr dirty="0" sz="1000">
                <a:solidFill>
                  <a:srgbClr val="798794"/>
                </a:solidFill>
                <a:latin typeface="Calibri"/>
                <a:cs typeface="Calibri"/>
              </a:rPr>
              <a:t>a</a:t>
            </a:r>
            <a:r>
              <a:rPr dirty="0" sz="1000" spc="-15">
                <a:solidFill>
                  <a:srgbClr val="798794"/>
                </a:solidFill>
                <a:latin typeface="Calibri"/>
                <a:cs typeface="Calibri"/>
              </a:rPr>
              <a:t> </a:t>
            </a:r>
            <a:r>
              <a:rPr dirty="0" sz="1000">
                <a:solidFill>
                  <a:srgbClr val="798794"/>
                </a:solidFill>
                <a:latin typeface="Calibri"/>
                <a:cs typeface="Calibri"/>
              </a:rPr>
              <a:t>future</a:t>
            </a:r>
            <a:r>
              <a:rPr dirty="0" sz="1000" spc="-15">
                <a:solidFill>
                  <a:srgbClr val="798794"/>
                </a:solidFill>
                <a:latin typeface="Calibri"/>
                <a:cs typeface="Calibri"/>
              </a:rPr>
              <a:t> </a:t>
            </a:r>
            <a:r>
              <a:rPr dirty="0" sz="1000" spc="-20">
                <a:solidFill>
                  <a:srgbClr val="798794"/>
                </a:solidFill>
                <a:latin typeface="Calibri"/>
                <a:cs typeface="Calibri"/>
              </a:rPr>
              <a:t>year</a:t>
            </a:r>
            <a:endParaRPr sz="1000">
              <a:latin typeface="Calibri"/>
              <a:cs typeface="Calibri"/>
            </a:endParaRPr>
          </a:p>
        </p:txBody>
      </p:sp>
      <p:pic>
        <p:nvPicPr>
          <p:cNvPr id="3" name="object 3" descr="/home/claude/bud/crop/b13.png"/>
          <p:cNvPicPr/>
          <p:nvPr/>
        </p:nvPicPr>
        <p:blipFill>
          <a:blip r:embed="rId2" cstate="print"/>
          <a:stretch>
            <a:fillRect/>
          </a:stretch>
        </p:blipFill>
        <p:spPr>
          <a:xfrm>
            <a:off x="1496837" y="535427"/>
            <a:ext cx="9202662" cy="602029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374760" y="125984"/>
            <a:ext cx="3261360" cy="177800"/>
          </a:xfrm>
          <a:prstGeom prst="rect">
            <a:avLst/>
          </a:prstGeom>
        </p:spPr>
        <p:txBody>
          <a:bodyPr wrap="square" lIns="0" tIns="12065" rIns="0" bIns="0" rtlCol="0" vert="horz">
            <a:spAutoFit/>
          </a:bodyPr>
          <a:lstStyle/>
          <a:p>
            <a:pPr marL="12700">
              <a:lnSpc>
                <a:spcPct val="100000"/>
              </a:lnSpc>
              <a:spcBef>
                <a:spcPts val="95"/>
              </a:spcBef>
            </a:pPr>
            <a:r>
              <a:rPr dirty="0" sz="1000" spc="-10">
                <a:solidFill>
                  <a:srgbClr val="798794"/>
                </a:solidFill>
                <a:latin typeface="Calibri"/>
                <a:cs typeface="Calibri"/>
              </a:rPr>
              <a:t>Resolution 2026-18 · Final adoption of the annual budget</a:t>
            </a:r>
            <a:r>
              <a:rPr dirty="0" sz="1000" spc="-20">
                <a:solidFill>
                  <a:srgbClr val="798794"/>
                </a:solidFill>
                <a:latin typeface="Calibri"/>
                <a:cs typeface="Calibri"/>
              </a:rPr>
              <a:t/>
            </a:r>
            <a:r>
              <a:rPr dirty="0" sz="1000" spc="-10">
                <a:solidFill>
                  <a:srgbClr val="798794"/>
                </a:solidFill>
                <a:latin typeface="Calibri"/>
                <a:cs typeface="Calibri"/>
              </a:rPr>
              <a:t/>
            </a:r>
            <a:r>
              <a:rPr dirty="0" sz="1000">
                <a:solidFill>
                  <a:srgbClr val="798794"/>
                </a:solidFill>
                <a:latin typeface="Calibri"/>
                <a:cs typeface="Calibri"/>
              </a:rPr>
              <a:t/>
            </a:r>
            <a:r>
              <a:rPr dirty="0" sz="1000" spc="254">
                <a:solidFill>
                  <a:srgbClr val="798794"/>
                </a:solidFill>
                <a:latin typeface="Calibri"/>
                <a:cs typeface="Calibri"/>
              </a:rPr>
              <a:t/>
            </a:r>
            <a:r>
              <a:rPr dirty="0" sz="1000">
                <a:solidFill>
                  <a:srgbClr val="798794"/>
                </a:solidFill>
                <a:latin typeface="Calibri"/>
                <a:cs typeface="Calibri"/>
              </a:rPr>
              <a:t/>
            </a:r>
            <a:r>
              <a:rPr dirty="0" sz="1000" spc="200">
                <a:solidFill>
                  <a:srgbClr val="798794"/>
                </a:solidFill>
                <a:latin typeface="Calibri"/>
                <a:cs typeface="Calibri"/>
              </a:rPr>
              <a:t/>
            </a:r>
            <a:r>
              <a:rPr dirty="0" sz="1000">
                <a:solidFill>
                  <a:srgbClr val="798794"/>
                </a:solidFill>
                <a:latin typeface="Calibri"/>
                <a:cs typeface="Calibri"/>
              </a:rPr>
              <a:t/>
            </a:r>
            <a:r>
              <a:rPr dirty="0" sz="1000" spc="10">
                <a:solidFill>
                  <a:srgbClr val="798794"/>
                </a:solidFill>
                <a:latin typeface="Calibri"/>
                <a:cs typeface="Calibri"/>
              </a:rPr>
              <a:t/>
            </a:r>
            <a:r>
              <a:rPr dirty="0" sz="1000">
                <a:solidFill>
                  <a:srgbClr val="798794"/>
                </a:solidFill>
                <a:latin typeface="Calibri"/>
                <a:cs typeface="Calibri"/>
              </a:rPr>
              <a:t/>
            </a:r>
            <a:r>
              <a:rPr dirty="0" sz="1000" spc="-25">
                <a:solidFill>
                  <a:srgbClr val="798794"/>
                </a:solidFill>
                <a:latin typeface="Calibri"/>
                <a:cs typeface="Calibri"/>
              </a:rPr>
              <a:t/>
            </a:r>
            <a:r>
              <a:rPr dirty="0" sz="1000">
                <a:solidFill>
                  <a:srgbClr val="798794"/>
                </a:solidFill>
                <a:latin typeface="Calibri"/>
                <a:cs typeface="Calibri"/>
              </a:rPr>
              <a:t/>
            </a:r>
            <a:r>
              <a:rPr dirty="0" sz="1000" spc="-25">
                <a:solidFill>
                  <a:srgbClr val="798794"/>
                </a:solidFill>
                <a:latin typeface="Calibri"/>
                <a:cs typeface="Calibri"/>
              </a:rPr>
              <a:t/>
            </a:r>
            <a:r>
              <a:rPr dirty="0" sz="1000">
                <a:solidFill>
                  <a:srgbClr val="798794"/>
                </a:solidFill>
                <a:latin typeface="Calibri"/>
                <a:cs typeface="Calibri"/>
              </a:rPr>
              <a:t/>
            </a:r>
            <a:r>
              <a:rPr dirty="0" sz="1000" spc="-45">
                <a:solidFill>
                  <a:srgbClr val="798794"/>
                </a:solidFill>
                <a:latin typeface="Calibri"/>
                <a:cs typeface="Calibri"/>
              </a:rPr>
              <a:t/>
            </a:r>
            <a:r>
              <a:rPr dirty="0" sz="1000" spc="-10">
                <a:solidFill>
                  <a:srgbClr val="798794"/>
                </a:solidFill>
                <a:latin typeface="Calibri"/>
                <a:cs typeface="Calibri"/>
              </a:rPr>
              <a:t/>
            </a:r>
            <a:endParaRPr sz="1000">
              <a:latin typeface="Calibri"/>
              <a:cs typeface="Calibri"/>
            </a:endParaRPr>
          </a:p>
        </p:txBody>
      </p:sp>
      <p:pic>
        <p:nvPicPr>
          <p:cNvPr id="3" name="object 3" descr="/home/claude/bud/crop/b15fix.png"/>
          <p:cNvPicPr/>
          <p:nvPr/>
        </p:nvPicPr>
        <p:blipFill>
          <a:blip r:embed="rId2" cstate="print"/>
          <a:stretch>
            <a:fillRect/>
          </a:stretch>
        </p:blipFill>
        <p:spPr>
          <a:xfrm>
            <a:off x="3829512" y="535932"/>
            <a:ext cx="4532592" cy="602387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45668" y="1029970"/>
            <a:ext cx="7941464" cy="208279"/>
          </a:xfrm>
          <a:prstGeom prst="rect">
            <a:avLst/>
          </a:prstGeom>
        </p:spPr>
        <p:txBody>
          <a:bodyPr wrap="square" lIns="0" tIns="12700" rIns="0" bIns="0" rtlCol="0" vert="horz">
            <a:spAutoFit/>
          </a:bodyPr>
          <a:lstStyle/>
          <a:p>
            <a:pPr marL="12700">
              <a:lnSpc>
                <a:spcPct val="100000"/>
              </a:lnSpc>
              <a:spcBef>
                <a:spcPts val="100"/>
              </a:spcBef>
            </a:pPr>
            <a:r>
              <a:rPr dirty="0" sz="1200" b="1">
                <a:solidFill>
                  <a:srgbClr val="5AA9E6"/>
                </a:solidFill>
                <a:latin typeface="Calibri"/>
                <a:cs typeface="Calibri"/>
              </a:rPr>
              <a:t>N</a:t>
            </a:r>
            <a:r>
              <a:rPr dirty="0" sz="1200" spc="-95" b="1">
                <a:solidFill>
                  <a:srgbClr val="5AA9E6"/>
                </a:solidFill>
                <a:latin typeface="Calibri"/>
                <a:cs typeface="Calibri"/>
              </a:rPr>
              <a:t> </a:t>
            </a:r>
            <a:r>
              <a:rPr dirty="0" sz="1200" spc="-10" b="1">
                <a:solidFill>
                  <a:srgbClr val="5AA9E6"/>
                </a:solidFill>
                <a:latin typeface="Calibri"/>
                <a:cs typeface="Calibri"/>
              </a:rPr>
              <a:t>E</a:t>
            </a:r>
            <a:r>
              <a:rPr dirty="0" sz="1200" spc="-90" b="1">
                <a:solidFill>
                  <a:srgbClr val="5AA9E6"/>
                </a:solidFill>
                <a:latin typeface="Calibri"/>
                <a:cs typeface="Calibri"/>
              </a:rPr>
              <a:t> </a:t>
            </a:r>
            <a:r>
              <a:rPr dirty="0" sz="1200" spc="-10" b="1">
                <a:solidFill>
                  <a:srgbClr val="5AA9E6"/>
                </a:solidFill>
                <a:latin typeface="Calibri"/>
                <a:cs typeface="Calibri"/>
              </a:rPr>
              <a:t>X</a:t>
            </a:r>
            <a:r>
              <a:rPr dirty="0" sz="1200" spc="-95" b="1">
                <a:solidFill>
                  <a:srgbClr val="5AA9E6"/>
                </a:solidFill>
                <a:latin typeface="Calibri"/>
                <a:cs typeface="Calibri"/>
              </a:rPr>
              <a:t> </a:t>
            </a:r>
            <a:r>
              <a:rPr dirty="0" sz="1200" b="1">
                <a:solidFill>
                  <a:srgbClr val="5AA9E6"/>
                </a:solidFill>
                <a:latin typeface="Calibri"/>
                <a:cs typeface="Calibri"/>
              </a:rPr>
              <a:t>T</a:t>
            </a:r>
            <a:r>
              <a:rPr dirty="0" sz="1200" spc="375" b="1">
                <a:solidFill>
                  <a:srgbClr val="5AA9E6"/>
                </a:solidFill>
                <a:latin typeface="Calibri"/>
                <a:cs typeface="Calibri"/>
              </a:rPr>
              <a:t> </a:t>
            </a:r>
            <a:r>
              <a:rPr dirty="0" sz="1200" spc="-20" b="1">
                <a:solidFill>
                  <a:srgbClr val="5AA9E6"/>
                </a:solidFill>
                <a:latin typeface="Calibri"/>
                <a:cs typeface="Calibri"/>
              </a:rPr>
              <a:t>M</a:t>
            </a:r>
            <a:r>
              <a:rPr dirty="0" sz="1200" spc="-95" b="1">
                <a:solidFill>
                  <a:srgbClr val="5AA9E6"/>
                </a:solidFill>
                <a:latin typeface="Calibri"/>
                <a:cs typeface="Calibri"/>
              </a:rPr>
              <a:t> </a:t>
            </a:r>
            <a:r>
              <a:rPr dirty="0" sz="1200" spc="-10" b="1">
                <a:solidFill>
                  <a:srgbClr val="5AA9E6"/>
                </a:solidFill>
                <a:latin typeface="Calibri"/>
                <a:cs typeface="Calibri"/>
              </a:rPr>
              <a:t>E</a:t>
            </a:r>
            <a:r>
              <a:rPr dirty="0" sz="1200" spc="-90" b="1">
                <a:solidFill>
                  <a:srgbClr val="5AA9E6"/>
                </a:solidFill>
                <a:latin typeface="Calibri"/>
                <a:cs typeface="Calibri"/>
              </a:rPr>
              <a:t> </a:t>
            </a:r>
            <a:r>
              <a:rPr dirty="0" sz="1200" spc="-10" b="1">
                <a:solidFill>
                  <a:srgbClr val="5AA9E6"/>
                </a:solidFill>
                <a:latin typeface="Calibri"/>
                <a:cs typeface="Calibri"/>
              </a:rPr>
              <a:t>E</a:t>
            </a:r>
            <a:r>
              <a:rPr dirty="0" sz="1200" spc="-90" b="1">
                <a:solidFill>
                  <a:srgbClr val="5AA9E6"/>
                </a:solidFill>
                <a:latin typeface="Calibri"/>
                <a:cs typeface="Calibri"/>
              </a:rPr>
              <a:t> </a:t>
            </a:r>
            <a:r>
              <a:rPr dirty="0" sz="1200" spc="-10" b="1">
                <a:solidFill>
                  <a:srgbClr val="5AA9E6"/>
                </a:solidFill>
                <a:latin typeface="Calibri"/>
                <a:cs typeface="Calibri"/>
              </a:rPr>
              <a:t>T</a:t>
            </a:r>
            <a:r>
              <a:rPr dirty="0" sz="1200" spc="-85" b="1">
                <a:solidFill>
                  <a:srgbClr val="5AA9E6"/>
                </a:solidFill>
                <a:latin typeface="Calibri"/>
                <a:cs typeface="Calibri"/>
              </a:rPr>
              <a:t> </a:t>
            </a:r>
            <a:r>
              <a:rPr dirty="0" sz="1200" spc="-10" b="1">
                <a:solidFill>
                  <a:srgbClr val="5AA9E6"/>
                </a:solidFill>
                <a:latin typeface="Calibri"/>
                <a:cs typeface="Calibri"/>
              </a:rPr>
              <a:t>I</a:t>
            </a:r>
            <a:r>
              <a:rPr dirty="0" sz="1200" spc="-90" b="1">
                <a:solidFill>
                  <a:srgbClr val="5AA9E6"/>
                </a:solidFill>
                <a:latin typeface="Calibri"/>
                <a:cs typeface="Calibri"/>
              </a:rPr>
              <a:t> </a:t>
            </a:r>
            <a:r>
              <a:rPr dirty="0" sz="1200" b="1">
                <a:solidFill>
                  <a:srgbClr val="5AA9E6"/>
                </a:solidFill>
                <a:latin typeface="Calibri"/>
                <a:cs typeface="Calibri"/>
              </a:rPr>
              <a:t>N</a:t>
            </a:r>
            <a:r>
              <a:rPr dirty="0" sz="1200" spc="-95" b="1">
                <a:solidFill>
                  <a:srgbClr val="5AA9E6"/>
                </a:solidFill>
                <a:latin typeface="Calibri"/>
                <a:cs typeface="Calibri"/>
              </a:rPr>
              <a:t> </a:t>
            </a:r>
            <a:r>
              <a:rPr dirty="0" sz="1200" b="1">
                <a:solidFill>
                  <a:srgbClr val="5AA9E6"/>
                </a:solidFill>
                <a:latin typeface="Calibri"/>
                <a:cs typeface="Calibri"/>
              </a:rPr>
              <a:t>G</a:t>
            </a:r>
            <a:r>
              <a:rPr dirty="0" sz="1200" spc="360" b="1">
                <a:solidFill>
                  <a:srgbClr val="5AA9E6"/>
                </a:solidFill>
                <a:latin typeface="Calibri"/>
                <a:cs typeface="Calibri"/>
              </a:rPr>
              <a:t> </a:t>
            </a:r>
            <a:r>
              <a:rPr dirty="0" sz="1200" b="1">
                <a:solidFill>
                  <a:srgbClr val="5AA9E6"/>
                </a:solidFill>
                <a:latin typeface="Calibri"/>
                <a:cs typeface="Calibri"/>
              </a:rPr>
              <a:t>A</a:t>
            </a:r>
            <a:r>
              <a:rPr dirty="0" sz="1200" spc="-90" b="1">
                <a:solidFill>
                  <a:srgbClr val="5AA9E6"/>
                </a:solidFill>
                <a:latin typeface="Calibri"/>
                <a:cs typeface="Calibri"/>
              </a:rPr>
              <a:t> </a:t>
            </a:r>
            <a:r>
              <a:rPr dirty="0" sz="1200" b="1">
                <a:solidFill>
                  <a:srgbClr val="5AA9E6"/>
                </a:solidFill>
                <a:latin typeface="Calibri"/>
                <a:cs typeface="Calibri"/>
              </a:rPr>
              <a:t>N</a:t>
            </a:r>
            <a:r>
              <a:rPr dirty="0" sz="1200" spc="-90" b="1">
                <a:solidFill>
                  <a:srgbClr val="5AA9E6"/>
                </a:solidFill>
                <a:latin typeface="Calibri"/>
                <a:cs typeface="Calibri"/>
              </a:rPr>
              <a:t> </a:t>
            </a:r>
            <a:r>
              <a:rPr dirty="0" sz="1200" b="1">
                <a:solidFill>
                  <a:srgbClr val="5AA9E6"/>
                </a:solidFill>
                <a:latin typeface="Calibri"/>
                <a:cs typeface="Calibri"/>
              </a:rPr>
              <a:t>D</a:t>
            </a:r>
            <a:r>
              <a:rPr dirty="0" sz="1200" spc="370" b="1">
                <a:solidFill>
                  <a:srgbClr val="5AA9E6"/>
                </a:solidFill>
                <a:latin typeface="Calibri"/>
                <a:cs typeface="Calibri"/>
              </a:rPr>
              <a:t> </a:t>
            </a:r>
            <a:r>
              <a:rPr dirty="0" sz="1200" b="1">
                <a:solidFill>
                  <a:srgbClr val="5AA9E6"/>
                </a:solidFill>
                <a:latin typeface="Calibri"/>
                <a:cs typeface="Calibri"/>
              </a:rPr>
              <a:t>A</a:t>
            </a:r>
            <a:r>
              <a:rPr dirty="0" sz="1200" spc="-90" b="1">
                <a:solidFill>
                  <a:srgbClr val="5AA9E6"/>
                </a:solidFill>
                <a:latin typeface="Calibri"/>
                <a:cs typeface="Calibri"/>
              </a:rPr>
              <a:t> </a:t>
            </a:r>
            <a:r>
              <a:rPr dirty="0" sz="1200" spc="-10" b="1">
                <a:solidFill>
                  <a:srgbClr val="5AA9E6"/>
                </a:solidFill>
                <a:latin typeface="Calibri"/>
                <a:cs typeface="Calibri"/>
              </a:rPr>
              <a:t>D</a:t>
            </a:r>
            <a:r>
              <a:rPr dirty="0" sz="1200" spc="-95" b="1">
                <a:solidFill>
                  <a:srgbClr val="5AA9E6"/>
                </a:solidFill>
                <a:latin typeface="Calibri"/>
                <a:cs typeface="Calibri"/>
              </a:rPr>
              <a:t> </a:t>
            </a:r>
            <a:r>
              <a:rPr dirty="0" sz="1200" spc="-10" b="1">
                <a:solidFill>
                  <a:srgbClr val="5AA9E6"/>
                </a:solidFill>
                <a:latin typeface="Calibri"/>
                <a:cs typeface="Calibri"/>
              </a:rPr>
              <a:t>J</a:t>
            </a:r>
            <a:r>
              <a:rPr dirty="0" sz="1200" spc="-90" b="1">
                <a:solidFill>
                  <a:srgbClr val="5AA9E6"/>
                </a:solidFill>
                <a:latin typeface="Calibri"/>
                <a:cs typeface="Calibri"/>
              </a:rPr>
              <a:t> </a:t>
            </a:r>
            <a:r>
              <a:rPr dirty="0" sz="1200" spc="-10" b="1">
                <a:solidFill>
                  <a:srgbClr val="5AA9E6"/>
                </a:solidFill>
                <a:latin typeface="Calibri"/>
                <a:cs typeface="Calibri"/>
              </a:rPr>
              <a:t>O</a:t>
            </a:r>
            <a:r>
              <a:rPr dirty="0" sz="1200" spc="-90" b="1">
                <a:solidFill>
                  <a:srgbClr val="5AA9E6"/>
                </a:solidFill>
                <a:latin typeface="Calibri"/>
                <a:cs typeface="Calibri"/>
              </a:rPr>
              <a:t> </a:t>
            </a:r>
            <a:r>
              <a:rPr dirty="0" sz="1200" spc="-10" b="1">
                <a:solidFill>
                  <a:srgbClr val="5AA9E6"/>
                </a:solidFill>
                <a:latin typeface="Calibri"/>
                <a:cs typeface="Calibri"/>
              </a:rPr>
              <a:t>U</a:t>
            </a:r>
            <a:r>
              <a:rPr dirty="0" sz="1200" spc="-100" b="1">
                <a:solidFill>
                  <a:srgbClr val="5AA9E6"/>
                </a:solidFill>
                <a:latin typeface="Calibri"/>
                <a:cs typeface="Calibri"/>
              </a:rPr>
              <a:t> </a:t>
            </a:r>
            <a:r>
              <a:rPr dirty="0" sz="1200" b="1">
                <a:solidFill>
                  <a:srgbClr val="5AA9E6"/>
                </a:solidFill>
                <a:latin typeface="Calibri"/>
                <a:cs typeface="Calibri"/>
              </a:rPr>
              <a:t>R</a:t>
            </a:r>
            <a:r>
              <a:rPr dirty="0" sz="1200" spc="-100" b="1">
                <a:solidFill>
                  <a:srgbClr val="5AA9E6"/>
                </a:solidFill>
                <a:latin typeface="Calibri"/>
                <a:cs typeface="Calibri"/>
              </a:rPr>
              <a:t> </a:t>
            </a:r>
            <a:r>
              <a:rPr dirty="0" sz="1200" b="1">
                <a:solidFill>
                  <a:srgbClr val="5AA9E6"/>
                </a:solidFill>
                <a:latin typeface="Calibri"/>
                <a:cs typeface="Calibri"/>
              </a:rPr>
              <a:t>N</a:t>
            </a:r>
            <a:r>
              <a:rPr dirty="0" sz="1200" spc="-90" b="1">
                <a:solidFill>
                  <a:srgbClr val="5AA9E6"/>
                </a:solidFill>
                <a:latin typeface="Calibri"/>
                <a:cs typeface="Calibri"/>
              </a:rPr>
              <a:t> </a:t>
            </a:r>
            <a:r>
              <a:rPr dirty="0" sz="1200" spc="-20" b="1">
                <a:solidFill>
                  <a:srgbClr val="5AA9E6"/>
                </a:solidFill>
                <a:latin typeface="Calibri"/>
                <a:cs typeface="Calibri"/>
              </a:rPr>
              <a:t>M</a:t>
            </a:r>
            <a:r>
              <a:rPr dirty="0" sz="1200" spc="-100" b="1">
                <a:solidFill>
                  <a:srgbClr val="5AA9E6"/>
                </a:solidFill>
                <a:latin typeface="Calibri"/>
                <a:cs typeface="Calibri"/>
              </a:rPr>
              <a:t> </a:t>
            </a:r>
            <a:r>
              <a:rPr dirty="0" sz="1200" spc="-10" b="1">
                <a:solidFill>
                  <a:srgbClr val="5AA9E6"/>
                </a:solidFill>
                <a:latin typeface="Calibri"/>
                <a:cs typeface="Calibri"/>
              </a:rPr>
              <a:t>E</a:t>
            </a:r>
            <a:r>
              <a:rPr dirty="0" sz="1200" spc="-90" b="1">
                <a:solidFill>
                  <a:srgbClr val="5AA9E6"/>
                </a:solidFill>
                <a:latin typeface="Calibri"/>
                <a:cs typeface="Calibri"/>
              </a:rPr>
              <a:t> </a:t>
            </a:r>
            <a:r>
              <a:rPr dirty="0" sz="1200" b="1">
                <a:solidFill>
                  <a:srgbClr val="5AA9E6"/>
                </a:solidFill>
                <a:latin typeface="Calibri"/>
                <a:cs typeface="Calibri"/>
              </a:rPr>
              <a:t>N</a:t>
            </a:r>
            <a:r>
              <a:rPr dirty="0" sz="1200" spc="-90" b="1">
                <a:solidFill>
                  <a:srgbClr val="5AA9E6"/>
                </a:solidFill>
                <a:latin typeface="Calibri"/>
                <a:cs typeface="Calibri"/>
              </a:rPr>
              <a:t> </a:t>
            </a:r>
            <a:r>
              <a:rPr dirty="0" sz="1200" spc="-50" b="1">
                <a:solidFill>
                  <a:srgbClr val="5AA9E6"/>
                </a:solidFill>
                <a:latin typeface="Calibri"/>
                <a:cs typeface="Calibri"/>
              </a:rPr>
              <a:t>T</a:t>
            </a:r>
            <a:endParaRPr sz="1200">
              <a:latin typeface="Calibri"/>
              <a:cs typeface="Calibri"/>
            </a:endParaRPr>
          </a:p>
        </p:txBody>
      </p:sp>
      <p:sp>
        <p:nvSpPr>
          <p:cNvPr id="3" name="object 3" descr="$PPTXTitle"/>
          <p:cNvSpPr txBox="1">
            <a:spLocks noGrp="1"/>
          </p:cNvSpPr>
          <p:nvPr>
            <p:ph type="title"/>
          </p:nvPr>
        </p:nvSpPr>
        <p:spPr>
          <a:xfrm>
            <a:off x="645668" y="1422857"/>
            <a:ext cx="5257165" cy="635000"/>
          </a:xfrm>
          <a:prstGeom prst="rect"/>
        </p:spPr>
        <p:txBody>
          <a:bodyPr wrap="square" lIns="0" tIns="12065" rIns="0" bIns="0" rtlCol="0" vert="horz">
            <a:spAutoFit/>
          </a:bodyPr>
          <a:lstStyle/>
          <a:p>
            <a:pPr marL="12700">
              <a:lnSpc>
                <a:spcPct val="100000"/>
              </a:lnSpc>
              <a:spcBef>
                <a:spcPts val="95"/>
              </a:spcBef>
            </a:pPr>
            <a:r>
              <a:rPr dirty="0" sz="4000">
                <a:solidFill>
                  <a:srgbClr val="FFFFFF"/>
                </a:solidFill>
              </a:rPr>
              <a:t>Regular Board Meeting</a:t>
            </a:r>
            <a:r>
              <a:rPr dirty="0" sz="4000" spc="-100">
                <a:solidFill>
                  <a:srgbClr val="FFFFFF"/>
                </a:solidFill>
              </a:rPr>
              <a:t/>
            </a:r>
            <a:r>
              <a:rPr dirty="0" sz="4000">
                <a:solidFill>
                  <a:srgbClr val="FFFFFF"/>
                </a:solidFill>
              </a:rPr>
              <a:t/>
            </a:r>
            <a:r>
              <a:rPr dirty="0" sz="4000" spc="-95">
                <a:solidFill>
                  <a:srgbClr val="FFFFFF"/>
                </a:solidFill>
              </a:rPr>
              <a:t/>
            </a:r>
            <a:r>
              <a:rPr dirty="0" sz="4000" spc="-10">
                <a:solidFill>
                  <a:srgbClr val="FFFFFF"/>
                </a:solidFill>
              </a:rPr>
              <a:t/>
            </a:r>
            <a:endParaRPr sz="4000"/>
          </a:p>
        </p:txBody>
      </p:sp>
      <p:grpSp>
        <p:nvGrpSpPr>
          <p:cNvPr id="4" name="object 4"/>
          <p:cNvGrpSpPr/>
          <p:nvPr/>
        </p:nvGrpSpPr>
        <p:grpSpPr>
          <a:xfrm>
            <a:off x="653605" y="2601277"/>
            <a:ext cx="10890885" cy="1061085"/>
            <a:chOff x="653605" y="2601277"/>
            <a:chExt cx="10890885" cy="1061085"/>
          </a:xfrm>
        </p:grpSpPr>
        <p:sp>
          <p:nvSpPr>
            <p:cNvPr id="5" name="object 5"/>
            <p:cNvSpPr/>
            <p:nvPr/>
          </p:nvSpPr>
          <p:spPr>
            <a:xfrm>
              <a:off x="658368" y="2606039"/>
              <a:ext cx="10881360" cy="1051560"/>
            </a:xfrm>
            <a:custGeom>
              <a:avLst/>
              <a:gdLst/>
              <a:ahLst/>
              <a:cxnLst/>
              <a:rect l="l" t="t" r="r" b="b"/>
              <a:pathLst>
                <a:path w="10881360" h="1051560">
                  <a:moveTo>
                    <a:pt x="10826496" y="0"/>
                  </a:moveTo>
                  <a:lnTo>
                    <a:pt x="54863" y="0"/>
                  </a:lnTo>
                  <a:lnTo>
                    <a:pt x="33507" y="4304"/>
                  </a:lnTo>
                  <a:lnTo>
                    <a:pt x="16068" y="16049"/>
                  </a:lnTo>
                  <a:lnTo>
                    <a:pt x="4311" y="33486"/>
                  </a:lnTo>
                  <a:lnTo>
                    <a:pt x="0" y="54863"/>
                  </a:lnTo>
                  <a:lnTo>
                    <a:pt x="0" y="996696"/>
                  </a:lnTo>
                  <a:lnTo>
                    <a:pt x="4311" y="1018073"/>
                  </a:lnTo>
                  <a:lnTo>
                    <a:pt x="16068" y="1035510"/>
                  </a:lnTo>
                  <a:lnTo>
                    <a:pt x="33507" y="1047255"/>
                  </a:lnTo>
                  <a:lnTo>
                    <a:pt x="54863" y="1051560"/>
                  </a:lnTo>
                  <a:lnTo>
                    <a:pt x="10826496" y="1051560"/>
                  </a:lnTo>
                  <a:lnTo>
                    <a:pt x="10847873" y="1047255"/>
                  </a:lnTo>
                  <a:lnTo>
                    <a:pt x="10865310" y="1035510"/>
                  </a:lnTo>
                  <a:lnTo>
                    <a:pt x="10877055" y="1018073"/>
                  </a:lnTo>
                  <a:lnTo>
                    <a:pt x="10881360" y="996696"/>
                  </a:lnTo>
                  <a:lnTo>
                    <a:pt x="10881360" y="54863"/>
                  </a:lnTo>
                  <a:lnTo>
                    <a:pt x="10877055" y="33486"/>
                  </a:lnTo>
                  <a:lnTo>
                    <a:pt x="10865310" y="16049"/>
                  </a:lnTo>
                  <a:lnTo>
                    <a:pt x="10847873" y="4304"/>
                  </a:lnTo>
                  <a:lnTo>
                    <a:pt x="10826496" y="0"/>
                  </a:lnTo>
                  <a:close/>
                </a:path>
              </a:pathLst>
            </a:custGeom>
            <a:solidFill>
              <a:srgbClr val="16375A"/>
            </a:solidFill>
          </p:spPr>
          <p:txBody>
            <a:bodyPr wrap="square" lIns="0" tIns="0" rIns="0" bIns="0" rtlCol="0"/>
            <a:lstStyle/>
            <a:p/>
          </p:txBody>
        </p:sp>
        <p:sp>
          <p:nvSpPr>
            <p:cNvPr id="6" name="object 6"/>
            <p:cNvSpPr/>
            <p:nvPr/>
          </p:nvSpPr>
          <p:spPr>
            <a:xfrm>
              <a:off x="658368" y="2606039"/>
              <a:ext cx="10881360" cy="1051560"/>
            </a:xfrm>
            <a:custGeom>
              <a:avLst/>
              <a:gdLst/>
              <a:ahLst/>
              <a:cxnLst/>
              <a:rect l="l" t="t" r="r" b="b"/>
              <a:pathLst>
                <a:path w="10881360" h="1051560">
                  <a:moveTo>
                    <a:pt x="0" y="54863"/>
                  </a:moveTo>
                  <a:lnTo>
                    <a:pt x="4311" y="33486"/>
                  </a:lnTo>
                  <a:lnTo>
                    <a:pt x="16068" y="16049"/>
                  </a:lnTo>
                  <a:lnTo>
                    <a:pt x="33507" y="4304"/>
                  </a:lnTo>
                  <a:lnTo>
                    <a:pt x="54863" y="0"/>
                  </a:lnTo>
                  <a:lnTo>
                    <a:pt x="10826496" y="0"/>
                  </a:lnTo>
                  <a:lnTo>
                    <a:pt x="10847873" y="4304"/>
                  </a:lnTo>
                  <a:lnTo>
                    <a:pt x="10865310" y="16049"/>
                  </a:lnTo>
                  <a:lnTo>
                    <a:pt x="10877055" y="33486"/>
                  </a:lnTo>
                  <a:lnTo>
                    <a:pt x="10881360" y="54863"/>
                  </a:lnTo>
                  <a:lnTo>
                    <a:pt x="10881360" y="996696"/>
                  </a:lnTo>
                  <a:lnTo>
                    <a:pt x="10877055" y="1018073"/>
                  </a:lnTo>
                  <a:lnTo>
                    <a:pt x="10865310" y="1035510"/>
                  </a:lnTo>
                  <a:lnTo>
                    <a:pt x="10847873" y="1047255"/>
                  </a:lnTo>
                  <a:lnTo>
                    <a:pt x="10826496" y="1051560"/>
                  </a:lnTo>
                  <a:lnTo>
                    <a:pt x="54863" y="1051560"/>
                  </a:lnTo>
                  <a:lnTo>
                    <a:pt x="33507" y="1047255"/>
                  </a:lnTo>
                  <a:lnTo>
                    <a:pt x="16068" y="1035510"/>
                  </a:lnTo>
                  <a:lnTo>
                    <a:pt x="4311" y="1018073"/>
                  </a:lnTo>
                  <a:lnTo>
                    <a:pt x="0" y="996696"/>
                  </a:lnTo>
                  <a:lnTo>
                    <a:pt x="0" y="54863"/>
                  </a:lnTo>
                  <a:close/>
                </a:path>
              </a:pathLst>
            </a:custGeom>
            <a:ln w="9525">
              <a:solidFill>
                <a:srgbClr val="27516E"/>
              </a:solidFill>
            </a:ln>
          </p:spPr>
          <p:txBody>
            <a:bodyPr wrap="square" lIns="0" tIns="0" rIns="0" bIns="0" rtlCol="0"/>
            <a:lstStyle/>
            <a:p/>
          </p:txBody>
        </p:sp>
      </p:grpSp>
      <p:sp>
        <p:nvSpPr>
          <p:cNvPr id="7" name="object 7"/>
          <p:cNvSpPr txBox="1"/>
          <p:nvPr/>
        </p:nvSpPr>
        <p:spPr>
          <a:xfrm>
            <a:off x="665286" y="2821051"/>
            <a:ext cx="10868025" cy="285115"/>
          </a:xfrm>
          <a:prstGeom prst="rect">
            <a:avLst/>
          </a:prstGeom>
        </p:spPr>
        <p:txBody>
          <a:bodyPr wrap="square" lIns="0" tIns="13335" rIns="0" bIns="0" rtlCol="0" vert="horz">
            <a:spAutoFit/>
          </a:bodyPr>
          <a:lstStyle/>
          <a:p>
            <a:pPr marL="313055">
              <a:lnSpc>
                <a:spcPct val="100000"/>
              </a:lnSpc>
              <a:spcBef>
                <a:spcPts val="105"/>
              </a:spcBef>
              <a:tabLst>
                <a:tab pos="4748530" algn="l"/>
              </a:tabLst>
            </a:pPr>
            <a:r>
              <a:rPr dirty="0" baseline="3267" sz="2550" b="1">
                <a:solidFill>
                  <a:srgbClr val="5AA9E6"/>
                </a:solidFill>
                <a:latin typeface="Calibri"/>
                <a:cs typeface="Calibri"/>
              </a:rPr>
              <a:t>October 14, 2026 · 9:00 AM	First regular Board meeting of Fiscal Year 2026-2027</a:t>
            </a:r>
            <a:r>
              <a:rPr dirty="0" baseline="3267" sz="2550" spc="-37" b="1">
                <a:solidFill>
                  <a:srgbClr val="5AA9E6"/>
                </a:solidFill>
                <a:latin typeface="Calibri"/>
                <a:cs typeface="Calibri"/>
              </a:rPr>
              <a:t/>
            </a:r>
            <a:r>
              <a:rPr dirty="0" baseline="3267" sz="2550" b="1">
                <a:solidFill>
                  <a:srgbClr val="5AA9E6"/>
                </a:solidFill>
                <a:latin typeface="Calibri"/>
                <a:cs typeface="Calibri"/>
              </a:rPr>
              <a:t/>
            </a:r>
            <a:r>
              <a:rPr dirty="0" baseline="3267" sz="2550" spc="-30" b="1">
                <a:solidFill>
                  <a:srgbClr val="5AA9E6"/>
                </a:solidFill>
                <a:latin typeface="Calibri"/>
                <a:cs typeface="Calibri"/>
              </a:rPr>
              <a:t/>
            </a:r>
            <a:r>
              <a:rPr dirty="0" baseline="3267" sz="2550" b="1">
                <a:solidFill>
                  <a:srgbClr val="5AA9E6"/>
                </a:solidFill>
                <a:latin typeface="Calibri"/>
                <a:cs typeface="Calibri"/>
              </a:rPr>
              <a:t/>
            </a:r>
            <a:r>
              <a:rPr dirty="0" baseline="3267" sz="2550" spc="547" b="1">
                <a:solidFill>
                  <a:srgbClr val="5AA9E6"/>
                </a:solidFill>
                <a:latin typeface="Calibri"/>
                <a:cs typeface="Calibri"/>
              </a:rPr>
              <a:t/>
            </a:r>
            <a:r>
              <a:rPr dirty="0" baseline="3267" sz="2550" b="1">
                <a:solidFill>
                  <a:srgbClr val="5AA9E6"/>
                </a:solidFill>
                <a:latin typeface="Calibri"/>
                <a:cs typeface="Calibri"/>
              </a:rPr>
              <a:t/>
            </a:r>
            <a:r>
              <a:rPr dirty="0" baseline="3267" sz="2550" spc="555" b="1">
                <a:solidFill>
                  <a:srgbClr val="5AA9E6"/>
                </a:solidFill>
                <a:latin typeface="Calibri"/>
                <a:cs typeface="Calibri"/>
              </a:rPr>
              <a:t/>
            </a:r>
            <a:r>
              <a:rPr dirty="0" baseline="3267" sz="2550" b="1">
                <a:solidFill>
                  <a:srgbClr val="5AA9E6"/>
                </a:solidFill>
                <a:latin typeface="Calibri"/>
                <a:cs typeface="Calibri"/>
              </a:rPr>
              <a:t/>
            </a:r>
            <a:r>
              <a:rPr dirty="0" baseline="3267" sz="2550" spc="-15" b="1">
                <a:solidFill>
                  <a:srgbClr val="5AA9E6"/>
                </a:solidFill>
                <a:latin typeface="Calibri"/>
                <a:cs typeface="Calibri"/>
              </a:rPr>
              <a:t/>
            </a:r>
            <a:r>
              <a:rPr dirty="0" baseline="3267" sz="2550" spc="-37" b="1">
                <a:solidFill>
                  <a:srgbClr val="5AA9E6"/>
                </a:solidFill>
                <a:latin typeface="Calibri"/>
                <a:cs typeface="Calibri"/>
              </a:rPr>
              <a:t/>
            </a:r>
            <a:r>
              <a:rPr dirty="0" baseline="3267" sz="2550" b="1">
                <a:solidFill>
                  <a:srgbClr val="5AA9E6"/>
                </a:solidFill>
                <a:latin typeface="Calibri"/>
                <a:cs typeface="Calibri"/>
              </a:rPr>
              <a:t/>
            </a:r>
            <a:r>
              <a:rPr dirty="0" sz="1500">
                <a:solidFill>
                  <a:srgbClr val="D7E6F0"/>
                </a:solidFill>
                <a:latin typeface="Calibri"/>
                <a:cs typeface="Calibri"/>
              </a:rPr>
              <a:t/>
            </a:r>
            <a:r>
              <a:rPr dirty="0" sz="1500" spc="-20">
                <a:solidFill>
                  <a:srgbClr val="D7E6F0"/>
                </a:solidFill>
                <a:latin typeface="Calibri"/>
                <a:cs typeface="Calibri"/>
              </a:rPr>
              <a:t/>
            </a:r>
            <a:r>
              <a:rPr dirty="0" sz="1500">
                <a:solidFill>
                  <a:srgbClr val="D7E6F0"/>
                </a:solidFill>
                <a:latin typeface="Calibri"/>
                <a:cs typeface="Calibri"/>
              </a:rPr>
              <a:t/>
            </a:r>
            <a:r>
              <a:rPr dirty="0" sz="1500" spc="-45">
                <a:solidFill>
                  <a:srgbClr val="D7E6F0"/>
                </a:solidFill>
                <a:latin typeface="Calibri"/>
                <a:cs typeface="Calibri"/>
              </a:rPr>
              <a:t/>
            </a:r>
            <a:r>
              <a:rPr dirty="0" sz="1500">
                <a:solidFill>
                  <a:srgbClr val="D7E6F0"/>
                </a:solidFill>
                <a:latin typeface="Calibri"/>
                <a:cs typeface="Calibri"/>
              </a:rPr>
              <a:t/>
            </a:r>
            <a:r>
              <a:rPr dirty="0" sz="1500" spc="-25">
                <a:solidFill>
                  <a:srgbClr val="D7E6F0"/>
                </a:solidFill>
                <a:latin typeface="Calibri"/>
                <a:cs typeface="Calibri"/>
              </a:rPr>
              <a:t/>
            </a:r>
            <a:r>
              <a:rPr dirty="0" sz="1500">
                <a:solidFill>
                  <a:srgbClr val="D7E6F0"/>
                </a:solidFill>
                <a:latin typeface="Calibri"/>
                <a:cs typeface="Calibri"/>
              </a:rPr>
              <a:t/>
            </a:r>
            <a:r>
              <a:rPr dirty="0" sz="1500" spc="-20">
                <a:solidFill>
                  <a:srgbClr val="D7E6F0"/>
                </a:solidFill>
                <a:latin typeface="Calibri"/>
                <a:cs typeface="Calibri"/>
              </a:rPr>
              <a:t/>
            </a:r>
            <a:r>
              <a:rPr dirty="0" sz="1500">
                <a:solidFill>
                  <a:srgbClr val="D7E6F0"/>
                </a:solidFill>
                <a:latin typeface="Calibri"/>
                <a:cs typeface="Calibri"/>
              </a:rPr>
              <a:t/>
            </a:r>
            <a:r>
              <a:rPr dirty="0" sz="1500" spc="-30">
                <a:solidFill>
                  <a:srgbClr val="D7E6F0"/>
                </a:solidFill>
                <a:latin typeface="Calibri"/>
                <a:cs typeface="Calibri"/>
              </a:rPr>
              <a:t/>
            </a:r>
            <a:r>
              <a:rPr dirty="0" sz="1500" spc="-10">
                <a:solidFill>
                  <a:srgbClr val="D7E6F0"/>
                </a:solidFill>
                <a:latin typeface="Calibri"/>
                <a:cs typeface="Calibri"/>
              </a:rPr>
              <a:t/>
            </a:r>
            <a:r>
              <a:rPr dirty="0" sz="1500" spc="-40">
                <a:solidFill>
                  <a:srgbClr val="D7E6F0"/>
                </a:solidFill>
                <a:latin typeface="Calibri"/>
                <a:cs typeface="Calibri"/>
              </a:rPr>
              <a:t/>
            </a:r>
            <a:r>
              <a:rPr dirty="0" sz="1500">
                <a:solidFill>
                  <a:srgbClr val="D7E6F0"/>
                </a:solidFill>
                <a:latin typeface="Calibri"/>
                <a:cs typeface="Calibri"/>
              </a:rPr>
              <a:t/>
            </a:r>
            <a:r>
              <a:rPr dirty="0" sz="1500" spc="-35">
                <a:solidFill>
                  <a:srgbClr val="D7E6F0"/>
                </a:solidFill>
                <a:latin typeface="Calibri"/>
                <a:cs typeface="Calibri"/>
              </a:rPr>
              <a:t/>
            </a:r>
            <a:r>
              <a:rPr dirty="0" sz="1500">
                <a:solidFill>
                  <a:srgbClr val="D7E6F0"/>
                </a:solidFill>
                <a:latin typeface="Calibri"/>
                <a:cs typeface="Calibri"/>
              </a:rPr>
              <a:t/>
            </a:r>
            <a:r>
              <a:rPr dirty="0" sz="1500" spc="-25">
                <a:solidFill>
                  <a:srgbClr val="D7E6F0"/>
                </a:solidFill>
                <a:latin typeface="Calibri"/>
                <a:cs typeface="Calibri"/>
              </a:rPr>
              <a:t/>
            </a:r>
            <a:r>
              <a:rPr dirty="0" sz="1500">
                <a:solidFill>
                  <a:srgbClr val="D7E6F0"/>
                </a:solidFill>
                <a:latin typeface="Calibri"/>
                <a:cs typeface="Calibri"/>
              </a:rPr>
              <a:t/>
            </a:r>
            <a:r>
              <a:rPr dirty="0" sz="1500" spc="-30">
                <a:solidFill>
                  <a:srgbClr val="D7E6F0"/>
                </a:solidFill>
                <a:latin typeface="Calibri"/>
                <a:cs typeface="Calibri"/>
              </a:rPr>
              <a:t/>
            </a:r>
            <a:r>
              <a:rPr dirty="0" sz="1500" spc="-10">
                <a:solidFill>
                  <a:srgbClr val="D7E6F0"/>
                </a:solidFill>
                <a:latin typeface="Calibri"/>
                <a:cs typeface="Calibri"/>
              </a:rPr>
              <a:t/>
            </a:r>
            <a:r>
              <a:rPr dirty="0" sz="1500">
                <a:solidFill>
                  <a:srgbClr val="D7E6F0"/>
                </a:solidFill>
                <a:latin typeface="Calibri"/>
                <a:cs typeface="Calibri"/>
              </a:rPr>
              <a:t/>
            </a:r>
            <a:r>
              <a:rPr dirty="0" sz="1500" spc="-10">
                <a:solidFill>
                  <a:srgbClr val="D7E6F0"/>
                </a:solidFill>
                <a:latin typeface="Calibri"/>
                <a:cs typeface="Calibri"/>
              </a:rPr>
              <a:t/>
            </a:r>
            <a:endParaRPr sz="1500">
              <a:latin typeface="Calibri"/>
              <a:cs typeface="Calibri"/>
            </a:endParaRPr>
          </a:p>
        </p:txBody>
      </p:sp>
      <p:sp>
        <p:nvSpPr>
          <p:cNvPr id="8" name="object 8"/>
          <p:cNvSpPr txBox="1"/>
          <p:nvPr/>
        </p:nvSpPr>
        <p:spPr>
          <a:xfrm>
            <a:off x="645668" y="3984116"/>
            <a:ext cx="10152380" cy="232410"/>
          </a:xfrm>
          <a:prstGeom prst="rect">
            <a:avLst/>
          </a:prstGeom>
        </p:spPr>
        <p:txBody>
          <a:bodyPr wrap="square" lIns="0" tIns="13335" rIns="0" bIns="0" rtlCol="0" vert="horz">
            <a:spAutoFit/>
          </a:bodyPr>
          <a:lstStyle/>
          <a:p>
            <a:pPr marL="12700">
              <a:lnSpc>
                <a:spcPct val="100000"/>
              </a:lnSpc>
              <a:spcBef>
                <a:spcPts val="105"/>
              </a:spcBef>
            </a:pPr>
            <a:r>
              <a:rPr dirty="0" sz="1350" spc="-25">
                <a:solidFill>
                  <a:srgbClr val="9EBAD2"/>
                </a:solidFill>
                <a:latin typeface="Calibri"/>
                <a:cs typeface="Calibri"/>
              </a:rPr>
              <a:t>Today's adoptions are final. The adopted millage rate and budget take effect with the start of Fiscal Year 2026-2027 on October 1, 2026.</a:t>
            </a:r>
            <a:r>
              <a:rPr dirty="0" sz="1350" spc="-35">
                <a:solidFill>
                  <a:srgbClr val="9EBAD2"/>
                </a:solidFill>
                <a:latin typeface="Calibri"/>
                <a:cs typeface="Calibri"/>
              </a:rPr>
              <a:t/>
            </a:r>
            <a:r>
              <a:rPr dirty="0" sz="1350" spc="-10">
                <a:solidFill>
                  <a:srgbClr val="9EBAD2"/>
                </a:solidFill>
                <a:latin typeface="Calibri"/>
                <a:cs typeface="Calibri"/>
              </a:rPr>
              <a:t/>
            </a:r>
            <a:r>
              <a:rPr dirty="0" sz="1350" spc="-45">
                <a:solidFill>
                  <a:srgbClr val="9EBAD2"/>
                </a:solidFill>
                <a:latin typeface="Calibri"/>
                <a:cs typeface="Calibri"/>
              </a:rPr>
              <a:t/>
            </a:r>
            <a:r>
              <a:rPr dirty="0" sz="1350">
                <a:solidFill>
                  <a:srgbClr val="9EBAD2"/>
                </a:solidFill>
                <a:latin typeface="Calibri"/>
                <a:cs typeface="Calibri"/>
              </a:rPr>
              <a:t/>
            </a:r>
            <a:r>
              <a:rPr dirty="0" sz="1350" spc="-30">
                <a:solidFill>
                  <a:srgbClr val="9EBAD2"/>
                </a:solidFill>
                <a:latin typeface="Calibri"/>
                <a:cs typeface="Calibri"/>
              </a:rPr>
              <a:t/>
            </a:r>
            <a:r>
              <a:rPr dirty="0" sz="1350" spc="-10">
                <a:solidFill>
                  <a:srgbClr val="9EBAD2"/>
                </a:solidFill>
                <a:latin typeface="Calibri"/>
                <a:cs typeface="Calibri"/>
              </a:rPr>
              <a:t/>
            </a:r>
            <a:r>
              <a:rPr dirty="0" sz="1350" spc="-50">
                <a:solidFill>
                  <a:srgbClr val="9EBAD2"/>
                </a:solidFill>
                <a:latin typeface="Calibri"/>
                <a:cs typeface="Calibri"/>
              </a:rPr>
              <a:t/>
            </a:r>
            <a:r>
              <a:rPr dirty="0" sz="1350">
                <a:solidFill>
                  <a:srgbClr val="9EBAD2"/>
                </a:solidFill>
                <a:latin typeface="Calibri"/>
                <a:cs typeface="Calibri"/>
              </a:rPr>
              <a:t/>
            </a:r>
            <a:r>
              <a:rPr dirty="0" sz="1350" spc="-20">
                <a:solidFill>
                  <a:srgbClr val="9EBAD2"/>
                </a:solidFill>
                <a:latin typeface="Calibri"/>
                <a:cs typeface="Calibri"/>
              </a:rPr>
              <a:t/>
            </a:r>
            <a:r>
              <a:rPr dirty="0" sz="1350" spc="-10">
                <a:solidFill>
                  <a:srgbClr val="9EBAD2"/>
                </a:solidFill>
                <a:latin typeface="Calibri"/>
                <a:cs typeface="Calibri"/>
              </a:rPr>
              <a:t/>
            </a:r>
            <a:r>
              <a:rPr dirty="0" sz="1350" spc="-40">
                <a:solidFill>
                  <a:srgbClr val="9EBAD2"/>
                </a:solidFill>
                <a:latin typeface="Calibri"/>
                <a:cs typeface="Calibri"/>
              </a:rPr>
              <a:t/>
            </a:r>
            <a:r>
              <a:rPr dirty="0" sz="1350">
                <a:solidFill>
                  <a:srgbClr val="9EBAD2"/>
                </a:solidFill>
                <a:latin typeface="Calibri"/>
                <a:cs typeface="Calibri"/>
              </a:rPr>
              <a:t/>
            </a:r>
            <a:r>
              <a:rPr dirty="0" sz="1350" spc="-20">
                <a:solidFill>
                  <a:srgbClr val="9EBAD2"/>
                </a:solidFill>
                <a:latin typeface="Calibri"/>
                <a:cs typeface="Calibri"/>
              </a:rPr>
              <a:t/>
            </a:r>
            <a:r>
              <a:rPr dirty="0" sz="1350" spc="-10">
                <a:solidFill>
                  <a:srgbClr val="9EBAD2"/>
                </a:solidFill>
                <a:latin typeface="Calibri"/>
                <a:cs typeface="Calibri"/>
              </a:rPr>
              <a:t/>
            </a:r>
            <a:r>
              <a:rPr dirty="0" sz="1350" spc="-25">
                <a:solidFill>
                  <a:srgbClr val="9EBAD2"/>
                </a:solidFill>
                <a:latin typeface="Calibri"/>
                <a:cs typeface="Calibri"/>
              </a:rPr>
              <a:t/>
            </a:r>
            <a:r>
              <a:rPr dirty="0" sz="1350">
                <a:solidFill>
                  <a:srgbClr val="9EBAD2"/>
                </a:solidFill>
                <a:latin typeface="Calibri"/>
                <a:cs typeface="Calibri"/>
              </a:rPr>
              <a:t/>
            </a:r>
            <a:r>
              <a:rPr dirty="0" sz="1350" spc="-40">
                <a:solidFill>
                  <a:srgbClr val="9EBAD2"/>
                </a:solidFill>
                <a:latin typeface="Calibri"/>
                <a:cs typeface="Calibri"/>
              </a:rPr>
              <a:t/>
            </a:r>
            <a:r>
              <a:rPr dirty="0" sz="1350">
                <a:solidFill>
                  <a:srgbClr val="9EBAD2"/>
                </a:solidFill>
                <a:latin typeface="Calibri"/>
                <a:cs typeface="Calibri"/>
              </a:rPr>
              <a:t/>
            </a:r>
            <a:r>
              <a:rPr dirty="0" sz="1350" spc="-35">
                <a:solidFill>
                  <a:srgbClr val="9EBAD2"/>
                </a:solidFill>
                <a:latin typeface="Calibri"/>
                <a:cs typeface="Calibri"/>
              </a:rPr>
              <a:t/>
            </a:r>
            <a:r>
              <a:rPr dirty="0" sz="1350">
                <a:solidFill>
                  <a:srgbClr val="9EBAD2"/>
                </a:solidFill>
                <a:latin typeface="Calibri"/>
                <a:cs typeface="Calibri"/>
              </a:rPr>
              <a:t/>
            </a:r>
            <a:r>
              <a:rPr dirty="0" sz="1350" spc="-45">
                <a:solidFill>
                  <a:srgbClr val="9EBAD2"/>
                </a:solidFill>
                <a:latin typeface="Calibri"/>
                <a:cs typeface="Calibri"/>
              </a:rPr>
              <a:t/>
            </a:r>
            <a:r>
              <a:rPr dirty="0" sz="1350">
                <a:solidFill>
                  <a:srgbClr val="9EBAD2"/>
                </a:solidFill>
                <a:latin typeface="Calibri"/>
                <a:cs typeface="Calibri"/>
              </a:rPr>
              <a:t/>
            </a:r>
            <a:r>
              <a:rPr dirty="0" sz="1350" spc="-25">
                <a:solidFill>
                  <a:srgbClr val="9EBAD2"/>
                </a:solidFill>
                <a:latin typeface="Calibri"/>
                <a:cs typeface="Calibri"/>
              </a:rPr>
              <a:t/>
            </a:r>
            <a:r>
              <a:rPr dirty="0" sz="1350">
                <a:solidFill>
                  <a:srgbClr val="9EBAD2"/>
                </a:solidFill>
                <a:latin typeface="Calibri"/>
                <a:cs typeface="Calibri"/>
              </a:rPr>
              <a:t/>
            </a:r>
            <a:r>
              <a:rPr dirty="0" sz="1350" spc="-25">
                <a:solidFill>
                  <a:srgbClr val="9EBAD2"/>
                </a:solidFill>
                <a:latin typeface="Calibri"/>
                <a:cs typeface="Calibri"/>
              </a:rPr>
              <a:t/>
            </a:r>
            <a:r>
              <a:rPr dirty="0" sz="1350" spc="-10">
                <a:solidFill>
                  <a:srgbClr val="9EBAD2"/>
                </a:solidFill>
                <a:latin typeface="Calibri"/>
                <a:cs typeface="Calibri"/>
              </a:rPr>
              <a:t/>
            </a:r>
            <a:r>
              <a:rPr dirty="0" sz="1350" spc="-35">
                <a:solidFill>
                  <a:srgbClr val="9EBAD2"/>
                </a:solidFill>
                <a:latin typeface="Calibri"/>
                <a:cs typeface="Calibri"/>
              </a:rPr>
              <a:t/>
            </a:r>
            <a:r>
              <a:rPr dirty="0" sz="1350">
                <a:solidFill>
                  <a:srgbClr val="9EBAD2"/>
                </a:solidFill>
                <a:latin typeface="Calibri"/>
                <a:cs typeface="Calibri"/>
              </a:rPr>
              <a:t/>
            </a:r>
            <a:r>
              <a:rPr dirty="0" sz="1350" spc="-35">
                <a:solidFill>
                  <a:srgbClr val="9EBAD2"/>
                </a:solidFill>
                <a:latin typeface="Calibri"/>
                <a:cs typeface="Calibri"/>
              </a:rPr>
              <a:t/>
            </a:r>
            <a:r>
              <a:rPr dirty="0" sz="1350">
                <a:solidFill>
                  <a:srgbClr val="9EBAD2"/>
                </a:solidFill>
                <a:latin typeface="Calibri"/>
                <a:cs typeface="Calibri"/>
              </a:rPr>
              <a:t/>
            </a:r>
            <a:r>
              <a:rPr dirty="0" sz="1350" spc="-35">
                <a:solidFill>
                  <a:srgbClr val="9EBAD2"/>
                </a:solidFill>
                <a:latin typeface="Calibri"/>
                <a:cs typeface="Calibri"/>
              </a:rPr>
              <a:t/>
            </a:r>
            <a:r>
              <a:rPr dirty="0" sz="1350">
                <a:solidFill>
                  <a:srgbClr val="9EBAD2"/>
                </a:solidFill>
                <a:latin typeface="Calibri"/>
                <a:cs typeface="Calibri"/>
              </a:rPr>
              <a:t/>
            </a:r>
            <a:r>
              <a:rPr dirty="0" sz="1350" spc="-35">
                <a:solidFill>
                  <a:srgbClr val="9EBAD2"/>
                </a:solidFill>
                <a:latin typeface="Calibri"/>
                <a:cs typeface="Calibri"/>
              </a:rPr>
              <a:t/>
            </a:r>
            <a:r>
              <a:rPr dirty="0" sz="1350">
                <a:solidFill>
                  <a:srgbClr val="9EBAD2"/>
                </a:solidFill>
                <a:latin typeface="Calibri"/>
                <a:cs typeface="Calibri"/>
              </a:rPr>
              <a:t/>
            </a:r>
            <a:r>
              <a:rPr dirty="0" sz="1350" spc="-25">
                <a:solidFill>
                  <a:srgbClr val="9EBAD2"/>
                </a:solidFill>
                <a:latin typeface="Calibri"/>
                <a:cs typeface="Calibri"/>
              </a:rPr>
              <a:t/>
            </a:r>
            <a:r>
              <a:rPr dirty="0" sz="1350">
                <a:solidFill>
                  <a:srgbClr val="9EBAD2"/>
                </a:solidFill>
                <a:latin typeface="Calibri"/>
                <a:cs typeface="Calibri"/>
              </a:rPr>
              <a:t/>
            </a:r>
            <a:r>
              <a:rPr dirty="0" sz="1350" spc="-5">
                <a:solidFill>
                  <a:srgbClr val="9EBAD2"/>
                </a:solidFill>
                <a:latin typeface="Calibri"/>
                <a:cs typeface="Calibri"/>
              </a:rPr>
              <a:t/>
            </a:r>
            <a:r>
              <a:rPr dirty="0" sz="1350">
                <a:solidFill>
                  <a:srgbClr val="9EBAD2"/>
                </a:solidFill>
                <a:latin typeface="Calibri"/>
                <a:cs typeface="Calibri"/>
              </a:rPr>
              <a:t/>
            </a:r>
            <a:r>
              <a:rPr dirty="0" sz="1350" spc="-40">
                <a:solidFill>
                  <a:srgbClr val="9EBAD2"/>
                </a:solidFill>
                <a:latin typeface="Calibri"/>
                <a:cs typeface="Calibri"/>
              </a:rPr>
              <a:t/>
            </a:r>
            <a:r>
              <a:rPr dirty="0" sz="1350">
                <a:solidFill>
                  <a:srgbClr val="9EBAD2"/>
                </a:solidFill>
                <a:latin typeface="Calibri"/>
                <a:cs typeface="Calibri"/>
              </a:rPr>
              <a:t/>
            </a:r>
            <a:r>
              <a:rPr dirty="0" sz="1350" spc="-15">
                <a:solidFill>
                  <a:srgbClr val="9EBAD2"/>
                </a:solidFill>
                <a:latin typeface="Calibri"/>
                <a:cs typeface="Calibri"/>
              </a:rPr>
              <a:t/>
            </a:r>
            <a:r>
              <a:rPr dirty="0" sz="1350" spc="-10">
                <a:solidFill>
                  <a:srgbClr val="9EBAD2"/>
                </a:solidFill>
                <a:latin typeface="Calibri"/>
                <a:cs typeface="Calibri"/>
              </a:rPr>
              <a:t/>
            </a:r>
            <a:endParaRPr sz="1350">
              <a:latin typeface="Calibri"/>
              <a:cs typeface="Calibri"/>
            </a:endParaRPr>
          </a:p>
        </p:txBody>
      </p:sp>
      <p:grpSp>
        <p:nvGrpSpPr>
          <p:cNvPr id="9" name="object 9"/>
          <p:cNvGrpSpPr/>
          <p:nvPr/>
        </p:nvGrpSpPr>
        <p:grpSpPr>
          <a:xfrm>
            <a:off x="652018" y="5864097"/>
            <a:ext cx="10894060" cy="561340"/>
            <a:chOff x="652018" y="5864097"/>
            <a:chExt cx="10894060" cy="561340"/>
          </a:xfrm>
        </p:grpSpPr>
        <p:sp>
          <p:nvSpPr>
            <p:cNvPr id="10" name="object 10"/>
            <p:cNvSpPr/>
            <p:nvPr/>
          </p:nvSpPr>
          <p:spPr>
            <a:xfrm>
              <a:off x="658368" y="5870447"/>
              <a:ext cx="10881360" cy="548640"/>
            </a:xfrm>
            <a:custGeom>
              <a:avLst/>
              <a:gdLst/>
              <a:ahLst/>
              <a:cxnLst/>
              <a:rect l="l" t="t" r="r" b="b"/>
              <a:pathLst>
                <a:path w="10881360" h="548639">
                  <a:moveTo>
                    <a:pt x="10826496" y="0"/>
                  </a:moveTo>
                  <a:lnTo>
                    <a:pt x="54863" y="0"/>
                  </a:lnTo>
                  <a:lnTo>
                    <a:pt x="33507" y="4311"/>
                  </a:lnTo>
                  <a:lnTo>
                    <a:pt x="16068" y="16068"/>
                  </a:lnTo>
                  <a:lnTo>
                    <a:pt x="4311" y="33507"/>
                  </a:lnTo>
                  <a:lnTo>
                    <a:pt x="0" y="54863"/>
                  </a:lnTo>
                  <a:lnTo>
                    <a:pt x="0" y="493775"/>
                  </a:lnTo>
                  <a:lnTo>
                    <a:pt x="4311" y="515132"/>
                  </a:lnTo>
                  <a:lnTo>
                    <a:pt x="16068" y="532571"/>
                  </a:lnTo>
                  <a:lnTo>
                    <a:pt x="33507" y="544328"/>
                  </a:lnTo>
                  <a:lnTo>
                    <a:pt x="54863" y="548639"/>
                  </a:lnTo>
                  <a:lnTo>
                    <a:pt x="10826496" y="548639"/>
                  </a:lnTo>
                  <a:lnTo>
                    <a:pt x="10847873" y="544328"/>
                  </a:lnTo>
                  <a:lnTo>
                    <a:pt x="10865310" y="532571"/>
                  </a:lnTo>
                  <a:lnTo>
                    <a:pt x="10877055" y="515132"/>
                  </a:lnTo>
                  <a:lnTo>
                    <a:pt x="10881360" y="493775"/>
                  </a:lnTo>
                  <a:lnTo>
                    <a:pt x="10881360" y="54863"/>
                  </a:lnTo>
                  <a:lnTo>
                    <a:pt x="10877055" y="33507"/>
                  </a:lnTo>
                  <a:lnTo>
                    <a:pt x="10865310" y="16068"/>
                  </a:lnTo>
                  <a:lnTo>
                    <a:pt x="10847873" y="4311"/>
                  </a:lnTo>
                  <a:lnTo>
                    <a:pt x="10826496" y="0"/>
                  </a:lnTo>
                  <a:close/>
                </a:path>
              </a:pathLst>
            </a:custGeom>
            <a:solidFill>
              <a:srgbClr val="1B6CA8"/>
            </a:solidFill>
          </p:spPr>
          <p:txBody>
            <a:bodyPr wrap="square" lIns="0" tIns="0" rIns="0" bIns="0" rtlCol="0"/>
            <a:lstStyle/>
            <a:p/>
          </p:txBody>
        </p:sp>
        <p:sp>
          <p:nvSpPr>
            <p:cNvPr id="11" name="object 11"/>
            <p:cNvSpPr/>
            <p:nvPr/>
          </p:nvSpPr>
          <p:spPr>
            <a:xfrm>
              <a:off x="658368" y="5870447"/>
              <a:ext cx="10881360" cy="548640"/>
            </a:xfrm>
            <a:custGeom>
              <a:avLst/>
              <a:gdLst/>
              <a:ahLst/>
              <a:cxnLst/>
              <a:rect l="l" t="t" r="r" b="b"/>
              <a:pathLst>
                <a:path w="10881360" h="548639">
                  <a:moveTo>
                    <a:pt x="0" y="54863"/>
                  </a:moveTo>
                  <a:lnTo>
                    <a:pt x="4311" y="33507"/>
                  </a:lnTo>
                  <a:lnTo>
                    <a:pt x="16068" y="16068"/>
                  </a:lnTo>
                  <a:lnTo>
                    <a:pt x="33507" y="4311"/>
                  </a:lnTo>
                  <a:lnTo>
                    <a:pt x="54863" y="0"/>
                  </a:lnTo>
                  <a:lnTo>
                    <a:pt x="10826496" y="0"/>
                  </a:lnTo>
                  <a:lnTo>
                    <a:pt x="10847873" y="4311"/>
                  </a:lnTo>
                  <a:lnTo>
                    <a:pt x="10865310" y="16068"/>
                  </a:lnTo>
                  <a:lnTo>
                    <a:pt x="10877055" y="33507"/>
                  </a:lnTo>
                  <a:lnTo>
                    <a:pt x="10881360" y="54863"/>
                  </a:lnTo>
                  <a:lnTo>
                    <a:pt x="10881360" y="493775"/>
                  </a:lnTo>
                  <a:lnTo>
                    <a:pt x="10877055" y="515132"/>
                  </a:lnTo>
                  <a:lnTo>
                    <a:pt x="10865310" y="532571"/>
                  </a:lnTo>
                  <a:lnTo>
                    <a:pt x="10847873" y="544328"/>
                  </a:lnTo>
                  <a:lnTo>
                    <a:pt x="10826496" y="548639"/>
                  </a:lnTo>
                  <a:lnTo>
                    <a:pt x="54863" y="548639"/>
                  </a:lnTo>
                  <a:lnTo>
                    <a:pt x="33507" y="544328"/>
                  </a:lnTo>
                  <a:lnTo>
                    <a:pt x="16068" y="532571"/>
                  </a:lnTo>
                  <a:lnTo>
                    <a:pt x="4311" y="515132"/>
                  </a:lnTo>
                  <a:lnTo>
                    <a:pt x="0" y="493775"/>
                  </a:lnTo>
                  <a:lnTo>
                    <a:pt x="0" y="54863"/>
                  </a:lnTo>
                  <a:close/>
                </a:path>
              </a:pathLst>
            </a:custGeom>
            <a:ln w="12700">
              <a:solidFill>
                <a:srgbClr val="1B6CA8"/>
              </a:solidFill>
            </a:ln>
          </p:spPr>
          <p:txBody>
            <a:bodyPr wrap="square" lIns="0" tIns="0" rIns="0" bIns="0" rtlCol="0"/>
            <a:lstStyle/>
            <a:p/>
          </p:txBody>
        </p:sp>
      </p:grpSp>
      <p:sp>
        <p:nvSpPr>
          <p:cNvPr id="12" name="object 12"/>
          <p:cNvSpPr txBox="1"/>
          <p:nvPr/>
        </p:nvSpPr>
        <p:spPr>
          <a:xfrm>
            <a:off x="666873" y="5993079"/>
            <a:ext cx="10864850" cy="254000"/>
          </a:xfrm>
          <a:prstGeom prst="rect">
            <a:avLst/>
          </a:prstGeom>
        </p:spPr>
        <p:txBody>
          <a:bodyPr wrap="square" lIns="0" tIns="12700" rIns="0" bIns="0" rtlCol="0" vert="horz">
            <a:spAutoFit/>
          </a:bodyPr>
          <a:lstStyle/>
          <a:p>
            <a:pPr algn="ctr" marL="1905">
              <a:lnSpc>
                <a:spcPct val="100000"/>
              </a:lnSpc>
              <a:spcBef>
                <a:spcPts val="100"/>
              </a:spcBef>
            </a:pPr>
            <a:r>
              <a:rPr dirty="0" sz="1500" spc="-10" b="1">
                <a:solidFill>
                  <a:srgbClr val="FFFFFF"/>
                </a:solidFill>
                <a:latin typeface="Calibri"/>
                <a:cs typeface="Calibri"/>
              </a:rPr>
              <a:t>Adjournment</a:t>
            </a:r>
            <a:endParaRPr sz="1500">
              <a:latin typeface="Calibri"/>
              <a:cs typeface="Calibri"/>
            </a:endParaRPr>
          </a:p>
        </p:txBody>
      </p:sp>
      <p:pic>
        <p:nvPicPr>
          <p:cNvPr id="13" name="object 13" descr="preencoded.png"/>
          <p:cNvPicPr/>
          <p:nvPr/>
        </p:nvPicPr>
        <p:blipFill>
          <a:blip r:embed="rId2" cstate="print"/>
          <a:stretch>
            <a:fillRect/>
          </a:stretch>
        </p:blipFill>
        <p:spPr>
          <a:xfrm>
            <a:off x="10287000" y="502919"/>
            <a:ext cx="1325879" cy="662939"/>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name="Slide 8">
    <p:spTree>
      <p:nvGrpSpPr>
        <p:cNvPr id="1" name=""/>
        <p:cNvGrpSpPr/>
        <p:nvPr/>
      </p:nvGrpSpPr>
      <p:grpSpPr>
        <a:xfrm>
          <a:off x="0" y="0"/>
          <a:ext cx="0" cy="0"/>
          <a:chOff x="0" y="0"/>
          <a:chExt cx="0" cy="0"/>
        </a:xfrm>
      </p:grpSpPr>
      <p:sp>
        <p:nvSpPr>
          <p:cNvPr id="2" name="Text 0"/>
          <p:cNvSpPr txBox="1"/>
          <p:nvPr/>
        </p:nvSpPr>
        <p:spPr>
          <a:xfrm>
            <a:off x="640080" y="402336"/>
            <a:ext cx="10908792" cy="256032"/>
          </a:xfrm>
          <a:prstGeom prst="rect">
            <a:avLst/>
          </a:prstGeom>
          <a:noFill/>
          <a:ln/>
        </p:spPr>
        <p:txBody>
          <a:bodyPr wrap="square" rtlCol="0" anchor="ctr"/>
          <a:lstStyle/>
          <a:p>
            <a:pPr marL="0" indent="0">
              <a:buNone/>
            </a:pPr>
            <a:r>
              <a:rPr lang="en-US" sz="1100" b="1" kern="0" spc="200" dirty="0">
                <a:solidFill>
                  <a:srgbClr val="B26B12"/>
                </a:solidFill>
                <a:latin typeface="Calibri" pitchFamily="34" charset="0"/>
                <a:ea typeface="Calibri" pitchFamily="34" charset="-122"/>
                <a:cs typeface="Calibri" pitchFamily="34" charset="-120"/>
              </a:rPr>
              <a:t>BOARD FOLLOW-UP</a:t>
            </a:r>
            <a:endParaRPr lang="en-US" sz="1100" dirty="0"/>
          </a:p>
        </p:txBody>
      </p:sp>
      <p:sp>
        <p:nvSpPr>
          <p:cNvPr id="3" name="Text 1"/>
          <p:cNvSpPr txBox="1"/>
          <p:nvPr/>
        </p:nvSpPr>
        <p:spPr>
          <a:xfrm>
            <a:off x="640080" y="676656"/>
            <a:ext cx="10908792" cy="640080"/>
          </a:xfrm>
          <a:prstGeom prst="rect">
            <a:avLst/>
          </a:prstGeom>
          <a:noFill/>
          <a:ln/>
        </p:spPr>
        <p:txBody>
          <a:bodyPr wrap="square" rtlCol="0" anchor="ctr"/>
          <a:lstStyle/>
          <a:p>
            <a:pPr marL="0" indent="0">
              <a:buNone/>
            </a:pPr>
            <a:r>
              <a:rPr lang="en-US" sz="2900" b="1" dirty="0">
                <a:solidFill>
                  <a:srgbClr val="12263A"/>
                </a:solidFill>
                <a:latin typeface="Cambria" pitchFamily="34" charset="0"/>
                <a:ea typeface="Cambria" pitchFamily="34" charset="-122"/>
                <a:cs typeface="Cambria" pitchFamily="34" charset="-120"/>
              </a:rPr>
              <a:t>Lease revenue by category</a:t>
            </a:r>
            <a:endParaRPr lang="en-US" sz="29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640080" y="1554480"/>
          <a:ext cx="10908792" cy="4041648"/>
        </p:xfrm>
        <a:graphic>
          <a:graphicData uri="http://schemas.openxmlformats.org/drawingml/2006/table">
            <a:tbl>
              <a:tblPr/>
              <a:tblGrid>
                <a:gridCol w="292608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6611112">
                  <a:extLst>
                    <a:ext uri="{9D8B030D-6E8A-4147-A177-3AD203B41FA5}">
                      <a16:colId xmlns:a16="http://schemas.microsoft.com/office/drawing/2014/main" val="20002"/>
                    </a:ext>
                  </a:extLst>
                </a:gridCol>
              </a:tblGrid>
              <a:tr h="365760">
                <a:tc>
                  <a:txBody>
                    <a:bodyPr/>
                    <a:lstStyle/>
                    <a:p>
                      <a:pPr marL="0" indent="0" algn="l">
                        <a:buNone/>
                      </a:pPr>
                      <a:r>
                        <a:rPr lang="en-US" sz="1150" b="1" dirty="0">
                          <a:solidFill>
                            <a:srgbClr val="FFFFFF"/>
                          </a:solidFill>
                          <a:latin typeface="Calibri" pitchFamily="34" charset="0"/>
                          <a:ea typeface="Calibri" pitchFamily="34" charset="-122"/>
                          <a:cs typeface="Calibri" pitchFamily="34" charset="-120"/>
                        </a:rPr>
                        <a:t>Category</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12263A"/>
                    </a:solidFill>
                  </a:tcPr>
                </a:tc>
                <a:tc>
                  <a:txBody>
                    <a:bodyPr/>
                    <a:lstStyle/>
                    <a:p>
                      <a:pPr marL="0" indent="0" algn="r">
                        <a:buNone/>
                      </a:pPr>
                      <a:r>
                        <a:rPr lang="en-US" sz="1150" b="1" dirty="0">
                          <a:solidFill>
                            <a:srgbClr val="FFFFFF"/>
                          </a:solidFill>
                          <a:latin typeface="Calibri" pitchFamily="34" charset="0"/>
                          <a:ea typeface="Calibri" pitchFamily="34" charset="-122"/>
                          <a:cs typeface="Calibri" pitchFamily="34" charset="-120"/>
                        </a:rPr>
                        <a:t>FY 26/27</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12263A"/>
                    </a:solidFill>
                  </a:tcPr>
                </a:tc>
                <a:tc>
                  <a:txBody>
                    <a:bodyPr/>
                    <a:lstStyle/>
                    <a:p>
                      <a:pPr marL="0" indent="0" algn="l">
                        <a:buNone/>
                      </a:pPr>
                      <a:r>
                        <a:rPr lang="en-US" sz="1050" b="1" dirty="0">
                          <a:solidFill>
                            <a:srgbClr val="FFFFFF"/>
                          </a:solidFill>
                          <a:latin typeface="Calibri" pitchFamily="34" charset="0"/>
                          <a:ea typeface="Calibri" pitchFamily="34" charset="-122"/>
                          <a:cs typeface="Calibri" pitchFamily="34" charset="-120"/>
                        </a:rPr>
                        <a:t>Example tenants</a:t>
                      </a:r>
                      <a:endParaRPr lang="en-US" sz="10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12263A"/>
                    </a:solidFill>
                  </a:tcPr>
                </a:tc>
                <a:extLst>
                  <a:ext uri="{0D108BD9-81ED-4DB2-BD59-A6C34878D82A}">
                    <a16:rowId xmlns:a16="http://schemas.microsoft.com/office/drawing/2014/main" val="10000"/>
                  </a:ext>
                </a:extLst>
              </a:tr>
              <a:tr h="384048">
                <a:tc>
                  <a:txBody>
                    <a:bodyPr/>
                    <a:lstStyle/>
                    <a:p>
                      <a:pPr marL="0" indent="0" algn="l">
                        <a:buNone/>
                      </a:pPr>
                      <a:r>
                        <a:rPr lang="en-US" sz="1150" dirty="0">
                          <a:solidFill>
                            <a:srgbClr val="1A1A1A"/>
                          </a:solidFill>
                          <a:latin typeface="Calibri" pitchFamily="34" charset="0"/>
                          <a:ea typeface="Calibri" pitchFamily="34" charset="-122"/>
                          <a:cs typeface="Calibri" pitchFamily="34" charset="-120"/>
                        </a:rPr>
                        <a:t>Major Lease Revenue</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4F6F8"/>
                    </a:solidFill>
                  </a:tcPr>
                </a:tc>
                <a:tc>
                  <a:txBody>
                    <a:bodyPr/>
                    <a:lstStyle/>
                    <a:p>
                      <a:pPr marL="0" indent="0" algn="r">
                        <a:buNone/>
                      </a:pPr>
                      <a:r>
                        <a:rPr lang="en-US" sz="1150" b="1" dirty="0">
                          <a:solidFill>
                            <a:srgbClr val="1A1A1A"/>
                          </a:solidFill>
                          <a:latin typeface="Calibri" pitchFamily="34" charset="0"/>
                          <a:ea typeface="Calibri" pitchFamily="34" charset="-122"/>
                          <a:cs typeface="Calibri" pitchFamily="34" charset="-120"/>
                        </a:rPr>
                        <a:t>$1,865,254</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4F6F8"/>
                    </a:solidFill>
                  </a:tcPr>
                </a:tc>
                <a:tc>
                  <a:txBody>
                    <a:bodyPr/>
                    <a:lstStyle/>
                    <a:p>
                      <a:pPr marL="0" indent="0" algn="l">
                        <a:buNone/>
                      </a:pPr>
                      <a:r>
                        <a:rPr lang="en-US" sz="1050" dirty="0">
                          <a:solidFill>
                            <a:srgbClr val="1A1A1A"/>
                          </a:solidFill>
                          <a:latin typeface="Calibri" pitchFamily="34" charset="0"/>
                          <a:ea typeface="Calibri" pitchFamily="34" charset="-122"/>
                          <a:cs typeface="Calibri" pitchFamily="34" charset="-120"/>
                        </a:rPr>
                        <a:t>Atlantic, Northrop Grumman</a:t>
                      </a:r>
                      <a:endParaRPr lang="en-US" sz="10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4F6F8"/>
                    </a:solidFill>
                  </a:tcPr>
                </a:tc>
                <a:extLst>
                  <a:ext uri="{0D108BD9-81ED-4DB2-BD59-A6C34878D82A}">
                    <a16:rowId xmlns:a16="http://schemas.microsoft.com/office/drawing/2014/main" val="10001"/>
                  </a:ext>
                </a:extLst>
              </a:tr>
              <a:tr h="384048">
                <a:tc>
                  <a:txBody>
                    <a:bodyPr/>
                    <a:lstStyle/>
                    <a:p>
                      <a:pPr marL="0" indent="0" algn="l">
                        <a:buNone/>
                      </a:pPr>
                      <a:r>
                        <a:rPr lang="en-US" sz="1150" dirty="0">
                          <a:solidFill>
                            <a:srgbClr val="1A1A1A"/>
                          </a:solidFill>
                          <a:latin typeface="Calibri" pitchFamily="34" charset="0"/>
                          <a:ea typeface="Calibri" pitchFamily="34" charset="-122"/>
                          <a:cs typeface="Calibri" pitchFamily="34" charset="-120"/>
                        </a:rPr>
                        <a:t>T-Hangars / Box / L-Hangars</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FFFFF"/>
                    </a:solidFill>
                  </a:tcPr>
                </a:tc>
                <a:tc>
                  <a:txBody>
                    <a:bodyPr/>
                    <a:lstStyle/>
                    <a:p>
                      <a:pPr marL="0" indent="0" algn="r">
                        <a:buNone/>
                      </a:pPr>
                      <a:r>
                        <a:rPr lang="en-US" sz="1150" b="1" dirty="0">
                          <a:solidFill>
                            <a:srgbClr val="1A1A1A"/>
                          </a:solidFill>
                          <a:latin typeface="Calibri" pitchFamily="34" charset="0"/>
                          <a:ea typeface="Calibri" pitchFamily="34" charset="-122"/>
                          <a:cs typeface="Calibri" pitchFamily="34" charset="-120"/>
                        </a:rPr>
                        <a:t>$1,388,176</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FFFFF"/>
                    </a:solidFill>
                  </a:tcPr>
                </a:tc>
                <a:tc>
                  <a:txBody>
                    <a:bodyPr/>
                    <a:lstStyle/>
                    <a:p>
                      <a:pPr marL="0" indent="0" algn="l">
                        <a:buNone/>
                      </a:pPr>
                      <a:r>
                        <a:rPr lang="en-US" sz="1050" dirty="0">
                          <a:solidFill>
                            <a:srgbClr val="1A1A1A"/>
                          </a:solidFill>
                          <a:latin typeface="Calibri" pitchFamily="34" charset="0"/>
                          <a:ea typeface="Calibri" pitchFamily="34" charset="-122"/>
                          <a:cs typeface="Calibri" pitchFamily="34" charset="-120"/>
                        </a:rPr>
                        <a:t>Various tenants</a:t>
                      </a:r>
                      <a:endParaRPr lang="en-US" sz="10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13232">
                <a:tc>
                  <a:txBody>
                    <a:bodyPr/>
                    <a:lstStyle/>
                    <a:p>
                      <a:pPr marL="0" indent="0" algn="l">
                        <a:buNone/>
                      </a:pPr>
                      <a:r>
                        <a:rPr lang="en-US" sz="1150" dirty="0">
                          <a:solidFill>
                            <a:srgbClr val="1A1A1A"/>
                          </a:solidFill>
                          <a:latin typeface="Calibri" pitchFamily="34" charset="0"/>
                          <a:ea typeface="Calibri" pitchFamily="34" charset="-122"/>
                          <a:cs typeface="Calibri" pitchFamily="34" charset="-120"/>
                        </a:rPr>
                        <a:t>Commercial Tenant Revenue</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4F6F8"/>
                    </a:solidFill>
                  </a:tcPr>
                </a:tc>
                <a:tc>
                  <a:txBody>
                    <a:bodyPr/>
                    <a:lstStyle/>
                    <a:p>
                      <a:pPr marL="0" indent="0" algn="r">
                        <a:buNone/>
                      </a:pPr>
                      <a:r>
                        <a:rPr lang="en-US" sz="1150" b="1" dirty="0">
                          <a:solidFill>
                            <a:srgbClr val="1A1A1A"/>
                          </a:solidFill>
                          <a:latin typeface="Calibri" pitchFamily="34" charset="0"/>
                          <a:ea typeface="Calibri" pitchFamily="34" charset="-122"/>
                          <a:cs typeface="Calibri" pitchFamily="34" charset="-120"/>
                        </a:rPr>
                        <a:t>$565,892</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4F6F8"/>
                    </a:solidFill>
                  </a:tcPr>
                </a:tc>
                <a:tc>
                  <a:txBody>
                    <a:bodyPr/>
                    <a:lstStyle/>
                    <a:p>
                      <a:pPr marL="0" indent="0" algn="l">
                        <a:buNone/>
                      </a:pPr>
                      <a:r>
                        <a:rPr lang="en-US" sz="1050" dirty="0">
                          <a:solidFill>
                            <a:srgbClr val="1A1A1A"/>
                          </a:solidFill>
                          <a:latin typeface="Calibri" pitchFamily="34" charset="0"/>
                          <a:ea typeface="Calibri" pitchFamily="34" charset="-122"/>
                          <a:cs typeface="Calibri" pitchFamily="34" charset="-120"/>
                        </a:rPr>
                        <a:t>First City &amp; Old City Helicopters, Hangar One, Rivkin, SE Aero, Roberts, Old City Jets, FL Flyers, Volato</a:t>
                      </a:r>
                      <a:endParaRPr lang="en-US" sz="10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4F6F8"/>
                    </a:solidFill>
                  </a:tcPr>
                </a:tc>
                <a:extLst>
                  <a:ext uri="{0D108BD9-81ED-4DB2-BD59-A6C34878D82A}">
                    <a16:rowId xmlns:a16="http://schemas.microsoft.com/office/drawing/2014/main" val="10003"/>
                  </a:ext>
                </a:extLst>
              </a:tr>
              <a:tr h="822960">
                <a:tc>
                  <a:txBody>
                    <a:bodyPr/>
                    <a:lstStyle/>
                    <a:p>
                      <a:pPr marL="0" indent="0" algn="l">
                        <a:buNone/>
                      </a:pPr>
                      <a:r>
                        <a:rPr lang="en-US" sz="1150" dirty="0">
                          <a:solidFill>
                            <a:srgbClr val="1A1A1A"/>
                          </a:solidFill>
                          <a:latin typeface="Calibri" pitchFamily="34" charset="0"/>
                          <a:ea typeface="Calibri" pitchFamily="34" charset="-122"/>
                          <a:cs typeface="Calibri" pitchFamily="34" charset="-120"/>
                        </a:rPr>
                        <a:t>Other Lease Revenue</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FFFFF"/>
                    </a:solidFill>
                  </a:tcPr>
                </a:tc>
                <a:tc>
                  <a:txBody>
                    <a:bodyPr/>
                    <a:lstStyle/>
                    <a:p>
                      <a:pPr marL="0" indent="0" algn="r">
                        <a:buNone/>
                      </a:pPr>
                      <a:r>
                        <a:rPr lang="en-US" sz="1150" b="1" dirty="0">
                          <a:solidFill>
                            <a:srgbClr val="1A1A1A"/>
                          </a:solidFill>
                          <a:latin typeface="Calibri" pitchFamily="34" charset="0"/>
                          <a:ea typeface="Calibri" pitchFamily="34" charset="-122"/>
                          <a:cs typeface="Calibri" pitchFamily="34" charset="-120"/>
                        </a:rPr>
                        <a:t>$539,711</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FFFFF"/>
                    </a:solidFill>
                  </a:tcPr>
                </a:tc>
                <a:tc>
                  <a:txBody>
                    <a:bodyPr/>
                    <a:lstStyle/>
                    <a:p>
                      <a:pPr marL="0" indent="0" algn="l">
                        <a:buNone/>
                      </a:pPr>
                      <a:r>
                        <a:rPr lang="en-US" sz="1050" dirty="0">
                          <a:solidFill>
                            <a:srgbClr val="1A1A1A"/>
                          </a:solidFill>
                          <a:latin typeface="Calibri" pitchFamily="34" charset="0"/>
                          <a:ea typeface="Calibri" pitchFamily="34" charset="-122"/>
                          <a:cs typeface="Calibri" pitchFamily="34" charset="-120"/>
                        </a:rPr>
                        <a:t>Land: Military Affairs, Nimbus, SBA Tower, Wings &amp; Wheels, REMAX  |  Office: FL Flyers, FACT, R. Thousand, P. Wagstaff, Aeropro</a:t>
                      </a:r>
                      <a:endParaRPr lang="en-US" sz="10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84048">
                <a:tc>
                  <a:txBody>
                    <a:bodyPr/>
                    <a:lstStyle/>
                    <a:p>
                      <a:pPr marL="0" indent="0" algn="l">
                        <a:buNone/>
                      </a:pPr>
                      <a:r>
                        <a:rPr lang="en-US" sz="1150" dirty="0">
                          <a:solidFill>
                            <a:srgbClr val="1A1A1A"/>
                          </a:solidFill>
                          <a:latin typeface="Calibri" pitchFamily="34" charset="0"/>
                          <a:ea typeface="Calibri" pitchFamily="34" charset="-122"/>
                          <a:cs typeface="Calibri" pitchFamily="34" charset="-120"/>
                        </a:rPr>
                        <a:t>Corporate Hangar Revenue</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4F6F8"/>
                    </a:solidFill>
                  </a:tcPr>
                </a:tc>
                <a:tc>
                  <a:txBody>
                    <a:bodyPr/>
                    <a:lstStyle/>
                    <a:p>
                      <a:pPr marL="0" indent="0" algn="r">
                        <a:buNone/>
                      </a:pPr>
                      <a:r>
                        <a:rPr lang="en-US" sz="1150" b="1" dirty="0">
                          <a:solidFill>
                            <a:srgbClr val="1A1A1A"/>
                          </a:solidFill>
                          <a:latin typeface="Calibri" pitchFamily="34" charset="0"/>
                          <a:ea typeface="Calibri" pitchFamily="34" charset="-122"/>
                          <a:cs typeface="Calibri" pitchFamily="34" charset="-120"/>
                        </a:rPr>
                        <a:t>$232,800</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4F6F8"/>
                    </a:solidFill>
                  </a:tcPr>
                </a:tc>
                <a:tc>
                  <a:txBody>
                    <a:bodyPr/>
                    <a:lstStyle/>
                    <a:p>
                      <a:pPr marL="0" indent="0" algn="l">
                        <a:buNone/>
                      </a:pPr>
                      <a:r>
                        <a:rPr lang="en-US" sz="1050" dirty="0">
                          <a:solidFill>
                            <a:srgbClr val="1A1A1A"/>
                          </a:solidFill>
                          <a:latin typeface="Calibri" pitchFamily="34" charset="0"/>
                          <a:ea typeface="Calibri" pitchFamily="34" charset="-122"/>
                          <a:cs typeface="Calibri" pitchFamily="34" charset="-120"/>
                        </a:rPr>
                        <a:t>SJCSO, Infinity, Ring Power</a:t>
                      </a:r>
                      <a:endParaRPr lang="en-US" sz="10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4F6F8"/>
                    </a:solidFill>
                  </a:tcPr>
                </a:tc>
                <a:extLst>
                  <a:ext uri="{0D108BD9-81ED-4DB2-BD59-A6C34878D82A}">
                    <a16:rowId xmlns:a16="http://schemas.microsoft.com/office/drawing/2014/main" val="10005"/>
                  </a:ext>
                </a:extLst>
              </a:tr>
              <a:tr h="603504">
                <a:tc>
                  <a:txBody>
                    <a:bodyPr/>
                    <a:lstStyle/>
                    <a:p>
                      <a:pPr marL="0" indent="0" algn="l">
                        <a:buNone/>
                      </a:pPr>
                      <a:r>
                        <a:rPr lang="en-US" sz="1150" dirty="0">
                          <a:solidFill>
                            <a:srgbClr val="1A1A1A"/>
                          </a:solidFill>
                          <a:latin typeface="Calibri" pitchFamily="34" charset="0"/>
                          <a:ea typeface="Calibri" pitchFamily="34" charset="-122"/>
                          <a:cs typeface="Calibri" pitchFamily="34" charset="-120"/>
                        </a:rPr>
                        <a:t>Residential &amp; Tie-Down</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FFFFF"/>
                    </a:solidFill>
                  </a:tcPr>
                </a:tc>
                <a:tc>
                  <a:txBody>
                    <a:bodyPr/>
                    <a:lstStyle/>
                    <a:p>
                      <a:pPr marL="0" indent="0" algn="r">
                        <a:buNone/>
                      </a:pPr>
                      <a:r>
                        <a:rPr lang="en-US" sz="1150" b="1" dirty="0">
                          <a:solidFill>
                            <a:srgbClr val="1A1A1A"/>
                          </a:solidFill>
                          <a:latin typeface="Calibri" pitchFamily="34" charset="0"/>
                          <a:ea typeface="Calibri" pitchFamily="34" charset="-122"/>
                          <a:cs typeface="Calibri" pitchFamily="34" charset="-120"/>
                        </a:rPr>
                        <a:t>$18,000</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FFFFF"/>
                    </a:solidFill>
                  </a:tcPr>
                </a:tc>
                <a:tc>
                  <a:txBody>
                    <a:bodyPr/>
                    <a:lstStyle/>
                    <a:p>
                      <a:pPr marL="0" indent="0" algn="l">
                        <a:buNone/>
                      </a:pPr>
                      <a:r>
                        <a:rPr lang="en-US" sz="1050" dirty="0">
                          <a:solidFill>
                            <a:srgbClr val="1A1A1A"/>
                          </a:solidFill>
                          <a:latin typeface="Calibri" pitchFamily="34" charset="0"/>
                          <a:ea typeface="Calibri" pitchFamily="34" charset="-122"/>
                          <a:cs typeface="Calibri" pitchFamily="34" charset="-120"/>
                        </a:rPr>
                        <a:t>Residential: Connel  |  Tie-down: P. Wagstaff, K. Al Shemree</a:t>
                      </a:r>
                      <a:endParaRPr lang="en-US" sz="10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84048">
                <a:tc>
                  <a:txBody>
                    <a:bodyPr/>
                    <a:lstStyle/>
                    <a:p>
                      <a:pPr marL="0" indent="0" algn="l">
                        <a:buNone/>
                      </a:pPr>
                      <a:r>
                        <a:rPr lang="en-US" sz="1150" b="1" dirty="0">
                          <a:solidFill>
                            <a:srgbClr val="12263A"/>
                          </a:solidFill>
                          <a:latin typeface="Calibri" pitchFamily="34" charset="0"/>
                          <a:ea typeface="Calibri" pitchFamily="34" charset="-122"/>
                          <a:cs typeface="Calibri" pitchFamily="34" charset="-120"/>
                        </a:rPr>
                        <a:t>Total Lease Revenue</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E4EAF1"/>
                    </a:solidFill>
                  </a:tcPr>
                </a:tc>
                <a:tc>
                  <a:txBody>
                    <a:bodyPr/>
                    <a:lstStyle/>
                    <a:p>
                      <a:pPr marL="0" indent="0" algn="r">
                        <a:buNone/>
                      </a:pPr>
                      <a:r>
                        <a:rPr lang="en-US" sz="1150" b="1" dirty="0">
                          <a:solidFill>
                            <a:srgbClr val="12263A"/>
                          </a:solidFill>
                          <a:latin typeface="Calibri" pitchFamily="34" charset="0"/>
                          <a:ea typeface="Calibri" pitchFamily="34" charset="-122"/>
                          <a:cs typeface="Calibri" pitchFamily="34" charset="-120"/>
                        </a:rPr>
                        <a:t>$4,609,833</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E4EAF1"/>
                    </a:solidFill>
                  </a:tcPr>
                </a:tc>
                <a:tc>
                  <a:txBody>
                    <a:bodyPr/>
                    <a:lstStyle/>
                    <a:p>
                      <a:pPr marL="0" indent="0" algn="l">
                        <a:buNone/>
                      </a:pPr>
                      <a:endParaRPr lang="en-US" sz="10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E4EAF1"/>
                    </a:solidFill>
                  </a:tcPr>
                </a:tc>
                <a:extLst>
                  <a:ext uri="{0D108BD9-81ED-4DB2-BD59-A6C34878D82A}">
                    <a16:rowId xmlns:a16="http://schemas.microsoft.com/office/drawing/2014/main" val="10007"/>
                  </a:ext>
                </a:extLst>
              </a:tr>
            </a:tbl>
          </a:graphicData>
        </a:graphic>
      </p:graphicFrame>
      <p:sp>
        <p:nvSpPr>
          <p:cNvPr id="5" name="Text 2"/>
          <p:cNvSpPr txBox="1"/>
          <p:nvPr/>
        </p:nvSpPr>
        <p:spPr>
          <a:xfrm>
            <a:off x="640080" y="6437376"/>
            <a:ext cx="7772400" cy="274320"/>
          </a:xfrm>
          <a:prstGeom prst="rect">
            <a:avLst/>
          </a:prstGeom>
          <a:noFill/>
          <a:ln/>
        </p:spPr>
        <p:txBody>
          <a:bodyPr wrap="square" rtlCol="0" anchor="ctr"/>
          <a:lstStyle/>
          <a:p>
            <a:pPr marL="0" indent="0">
              <a:buNone/>
            </a:pPr>
            <a:r>
              <a:rPr lang="en-US" sz="900" dirty="0">
                <a:solidFill>
                  <a:srgbClr val="6A7A8A"/>
                </a:solidFill>
                <a:latin typeface="Calibri" pitchFamily="34" charset="0"/>
                <a:ea typeface="Calibri" pitchFamily="34" charset="-122"/>
                <a:cs typeface="Calibri" pitchFamily="34" charset="-120"/>
              </a:rPr>
              <a:t>St. Augustine Airport  |  Budget Committee Meeting  |  September 15, 2026</a:t>
            </a:r>
            <a:endParaRPr lang="en-US" sz="900" dirty="0"/>
          </a:p>
        </p:txBody>
      </p:sp>
      <p:sp>
        <p:nvSpPr>
          <p:cNvPr id="6" name="Text 3"/>
          <p:cNvSpPr txBox="1"/>
          <p:nvPr/>
        </p:nvSpPr>
        <p:spPr>
          <a:xfrm>
            <a:off x="8348472" y="6437376"/>
            <a:ext cx="3200400" cy="274320"/>
          </a:xfrm>
          <a:prstGeom prst="rect">
            <a:avLst/>
          </a:prstGeom>
          <a:noFill/>
          <a:ln/>
        </p:spPr>
        <p:txBody>
          <a:bodyPr wrap="square" rtlCol="0" anchor="ctr"/>
          <a:lstStyle/>
          <a:p>
            <a:pPr marL="0" indent="0" algn="r">
              <a:buNone/>
            </a:pPr>
            <a:r>
              <a:rPr lang="en-US" sz="900" dirty="0">
                <a:solidFill>
                  <a:srgbClr val="6A7A8A"/>
                </a:solidFill>
                <a:latin typeface="Calibri" pitchFamily="34" charset="0"/>
                <a:ea typeface="Calibri" pitchFamily="34" charset="-122"/>
                <a:cs typeface="Calibri" pitchFamily="34" charset="-120"/>
              </a:rPr>
              <a:t>Board follow-up</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name="Slide 9">
    <p:spTree>
      <p:nvGrpSpPr>
        <p:cNvPr id="1" name=""/>
        <p:cNvGrpSpPr/>
        <p:nvPr/>
      </p:nvGrpSpPr>
      <p:grpSpPr>
        <a:xfrm>
          <a:off x="0" y="0"/>
          <a:ext cx="0" cy="0"/>
          <a:chOff x="0" y="0"/>
          <a:chExt cx="0" cy="0"/>
        </a:xfrm>
      </p:grpSpPr>
      <p:sp>
        <p:nvSpPr>
          <p:cNvPr id="2" name="Text 0"/>
          <p:cNvSpPr txBox="1"/>
          <p:nvPr/>
        </p:nvSpPr>
        <p:spPr>
          <a:xfrm>
            <a:off x="640080" y="402336"/>
            <a:ext cx="10908792" cy="256032"/>
          </a:xfrm>
          <a:prstGeom prst="rect">
            <a:avLst/>
          </a:prstGeom>
          <a:noFill/>
          <a:ln/>
        </p:spPr>
        <p:txBody>
          <a:bodyPr wrap="square" rtlCol="0" anchor="ctr"/>
          <a:lstStyle/>
          <a:p>
            <a:pPr marL="0" indent="0">
              <a:buNone/>
            </a:pPr>
            <a:r>
              <a:rPr lang="en-US" sz="1100" b="1" kern="0" spc="200" dirty="0">
                <a:solidFill>
                  <a:srgbClr val="B26B12"/>
                </a:solidFill>
                <a:latin typeface="Calibri" pitchFamily="34" charset="0"/>
                <a:ea typeface="Calibri" pitchFamily="34" charset="-122"/>
                <a:cs typeface="Calibri" pitchFamily="34" charset="-120"/>
              </a:rPr>
              <a:t>BOARD FOLLOW-UP</a:t>
            </a:r>
            <a:endParaRPr lang="en-US" sz="1100" dirty="0"/>
          </a:p>
        </p:txBody>
      </p:sp>
      <p:sp>
        <p:nvSpPr>
          <p:cNvPr id="3" name="Text 1"/>
          <p:cNvSpPr txBox="1"/>
          <p:nvPr/>
        </p:nvSpPr>
        <p:spPr>
          <a:xfrm>
            <a:off x="640080" y="676656"/>
            <a:ext cx="10908792" cy="640080"/>
          </a:xfrm>
          <a:prstGeom prst="rect">
            <a:avLst/>
          </a:prstGeom>
          <a:noFill/>
          <a:ln/>
        </p:spPr>
        <p:txBody>
          <a:bodyPr wrap="square" rtlCol="0" anchor="ctr"/>
          <a:lstStyle/>
          <a:p>
            <a:pPr marL="0" indent="0">
              <a:buNone/>
            </a:pPr>
            <a:r>
              <a:rPr lang="en-US" sz="2900" b="1" dirty="0">
                <a:solidFill>
                  <a:srgbClr val="12263A"/>
                </a:solidFill>
                <a:latin typeface="Cambria" pitchFamily="34" charset="0"/>
                <a:ea typeface="Cambria" pitchFamily="34" charset="-122"/>
                <a:cs typeface="Cambria" pitchFamily="34" charset="-120"/>
              </a:rPr>
              <a:t>Professional services by category</a:t>
            </a:r>
            <a:endParaRPr lang="en-US" sz="29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640080" y="1554480"/>
          <a:ext cx="10908792" cy="4023360"/>
        </p:xfrm>
        <a:graphic>
          <a:graphicData uri="http://schemas.openxmlformats.org/drawingml/2006/table">
            <a:tbl>
              <a:tblPr/>
              <a:tblGrid>
                <a:gridCol w="347472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6062472">
                  <a:extLst>
                    <a:ext uri="{9D8B030D-6E8A-4147-A177-3AD203B41FA5}">
                      <a16:colId xmlns:a16="http://schemas.microsoft.com/office/drawing/2014/main" val="20002"/>
                    </a:ext>
                  </a:extLst>
                </a:gridCol>
              </a:tblGrid>
              <a:tr h="402336">
                <a:tc>
                  <a:txBody>
                    <a:bodyPr/>
                    <a:lstStyle/>
                    <a:p>
                      <a:pPr marL="0" indent="0" algn="l">
                        <a:buNone/>
                      </a:pPr>
                      <a:r>
                        <a:rPr lang="en-US" sz="1150" b="1" dirty="0">
                          <a:solidFill>
                            <a:srgbClr val="FFFFFF"/>
                          </a:solidFill>
                          <a:latin typeface="Calibri" pitchFamily="34" charset="0"/>
                          <a:ea typeface="Calibri" pitchFamily="34" charset="-122"/>
                          <a:cs typeface="Calibri" pitchFamily="34" charset="-120"/>
                        </a:rPr>
                        <a:t>Category</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12263A"/>
                    </a:solidFill>
                  </a:tcPr>
                </a:tc>
                <a:tc>
                  <a:txBody>
                    <a:bodyPr/>
                    <a:lstStyle/>
                    <a:p>
                      <a:pPr marL="0" indent="0" algn="r">
                        <a:buNone/>
                      </a:pPr>
                      <a:r>
                        <a:rPr lang="en-US" sz="1150" b="1" dirty="0">
                          <a:solidFill>
                            <a:srgbClr val="FFFFFF"/>
                          </a:solidFill>
                          <a:latin typeface="Calibri" pitchFamily="34" charset="0"/>
                          <a:ea typeface="Calibri" pitchFamily="34" charset="-122"/>
                          <a:cs typeface="Calibri" pitchFamily="34" charset="-120"/>
                        </a:rPr>
                        <a:t>FY 26/27</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12263A"/>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What it covers</a:t>
                      </a:r>
                      <a:endParaRPr lang="en-US" sz="110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12263A"/>
                    </a:solidFill>
                  </a:tcPr>
                </a:tc>
                <a:extLst>
                  <a:ext uri="{0D108BD9-81ED-4DB2-BD59-A6C34878D82A}">
                    <a16:rowId xmlns:a16="http://schemas.microsoft.com/office/drawing/2014/main" val="10000"/>
                  </a:ext>
                </a:extLst>
              </a:tr>
              <a:tr h="402336">
                <a:tc>
                  <a:txBody>
                    <a:bodyPr/>
                    <a:lstStyle/>
                    <a:p>
                      <a:pPr marL="0" indent="0" algn="l">
                        <a:buNone/>
                      </a:pPr>
                      <a:r>
                        <a:rPr lang="en-US" sz="1150" dirty="0">
                          <a:solidFill>
                            <a:srgbClr val="1A1A1A"/>
                          </a:solidFill>
                          <a:latin typeface="Calibri" pitchFamily="34" charset="0"/>
                          <a:ea typeface="Calibri" pitchFamily="34" charset="-122"/>
                          <a:cs typeface="Calibri" pitchFamily="34" charset="-120"/>
                        </a:rPr>
                        <a:t>Legal Services (incl. public records)</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4F6F8"/>
                    </a:solidFill>
                  </a:tcPr>
                </a:tc>
                <a:tc>
                  <a:txBody>
                    <a:bodyPr/>
                    <a:lstStyle/>
                    <a:p>
                      <a:pPr marL="0" indent="0" algn="r">
                        <a:buNone/>
                      </a:pPr>
                      <a:r>
                        <a:rPr lang="en-US" sz="1150" b="1" dirty="0">
                          <a:solidFill>
                            <a:srgbClr val="1A1A1A"/>
                          </a:solidFill>
                          <a:latin typeface="Calibri" pitchFamily="34" charset="0"/>
                          <a:ea typeface="Calibri" pitchFamily="34" charset="-122"/>
                          <a:cs typeface="Calibri" pitchFamily="34" charset="-120"/>
                        </a:rPr>
                        <a:t>$413,466</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4F6F8"/>
                    </a:solidFill>
                  </a:tcPr>
                </a:tc>
                <a:tc>
                  <a:txBody>
                    <a:bodyPr/>
                    <a:lstStyle/>
                    <a:p>
                      <a:pPr marL="0" indent="0" algn="l">
                        <a:buNone/>
                      </a:pPr>
                      <a:r>
                        <a:rPr lang="en-US" sz="1100" dirty="0">
                          <a:solidFill>
                            <a:srgbClr val="1A1A1A"/>
                          </a:solidFill>
                          <a:latin typeface="Calibri" pitchFamily="34" charset="0"/>
                          <a:ea typeface="Calibri" pitchFamily="34" charset="-122"/>
                          <a:cs typeface="Calibri" pitchFamily="34" charset="-120"/>
                        </a:rPr>
                        <a:t>General counsel, litigation, and public-records requests</a:t>
                      </a:r>
                      <a:endParaRPr lang="en-US" sz="110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4F6F8"/>
                    </a:solidFill>
                  </a:tcPr>
                </a:tc>
                <a:extLst>
                  <a:ext uri="{0D108BD9-81ED-4DB2-BD59-A6C34878D82A}">
                    <a16:rowId xmlns:a16="http://schemas.microsoft.com/office/drawing/2014/main" val="10001"/>
                  </a:ext>
                </a:extLst>
              </a:tr>
              <a:tr h="402336">
                <a:tc>
                  <a:txBody>
                    <a:bodyPr/>
                    <a:lstStyle/>
                    <a:p>
                      <a:pPr marL="0" indent="0" algn="l">
                        <a:buNone/>
                      </a:pPr>
                      <a:r>
                        <a:rPr lang="en-US" sz="1150" dirty="0">
                          <a:solidFill>
                            <a:srgbClr val="1A1A1A"/>
                          </a:solidFill>
                          <a:latin typeface="Calibri" pitchFamily="34" charset="0"/>
                          <a:ea typeface="Calibri" pitchFamily="34" charset="-122"/>
                          <a:cs typeface="Calibri" pitchFamily="34" charset="-120"/>
                        </a:rPr>
                        <a:t>Engineering Services</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FFFFF"/>
                    </a:solidFill>
                  </a:tcPr>
                </a:tc>
                <a:tc>
                  <a:txBody>
                    <a:bodyPr/>
                    <a:lstStyle/>
                    <a:p>
                      <a:pPr marL="0" indent="0" algn="r">
                        <a:buNone/>
                      </a:pPr>
                      <a:r>
                        <a:rPr lang="en-US" sz="1150" b="1" dirty="0">
                          <a:solidFill>
                            <a:srgbClr val="1A1A1A"/>
                          </a:solidFill>
                          <a:latin typeface="Calibri" pitchFamily="34" charset="0"/>
                          <a:ea typeface="Calibri" pitchFamily="34" charset="-122"/>
                          <a:cs typeface="Calibri" pitchFamily="34" charset="-120"/>
                        </a:rPr>
                        <a:t>$160,000</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A1A1A"/>
                          </a:solidFill>
                          <a:latin typeface="Calibri" pitchFamily="34" charset="0"/>
                          <a:ea typeface="Calibri" pitchFamily="34" charset="-122"/>
                          <a:cs typeface="Calibri" pitchFamily="34" charset="-120"/>
                        </a:rPr>
                        <a:t>Advanced Air Mobility alternative analysis (board-directed)</a:t>
                      </a:r>
                      <a:endParaRPr lang="en-US" sz="110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pPr marL="0" indent="0" algn="l">
                        <a:buNone/>
                      </a:pPr>
                      <a:r>
                        <a:rPr lang="en-US" sz="1150" dirty="0">
                          <a:solidFill>
                            <a:srgbClr val="1A1A1A"/>
                          </a:solidFill>
                          <a:latin typeface="Calibri" pitchFamily="34" charset="0"/>
                          <a:ea typeface="Calibri" pitchFamily="34" charset="-122"/>
                          <a:cs typeface="Calibri" pitchFamily="34" charset="-120"/>
                        </a:rPr>
                        <a:t>Consulting Services</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4F6F8"/>
                    </a:solidFill>
                  </a:tcPr>
                </a:tc>
                <a:tc>
                  <a:txBody>
                    <a:bodyPr/>
                    <a:lstStyle/>
                    <a:p>
                      <a:pPr marL="0" indent="0" algn="r">
                        <a:buNone/>
                      </a:pPr>
                      <a:r>
                        <a:rPr lang="en-US" sz="1150" b="1" dirty="0">
                          <a:solidFill>
                            <a:srgbClr val="1A1A1A"/>
                          </a:solidFill>
                          <a:latin typeface="Calibri" pitchFamily="34" charset="0"/>
                          <a:ea typeface="Calibri" pitchFamily="34" charset="-122"/>
                          <a:cs typeface="Calibri" pitchFamily="34" charset="-120"/>
                        </a:rPr>
                        <a:t>$85,276</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4F6F8"/>
                    </a:solidFill>
                  </a:tcPr>
                </a:tc>
                <a:tc>
                  <a:txBody>
                    <a:bodyPr/>
                    <a:lstStyle/>
                    <a:p>
                      <a:pPr marL="0" indent="0" algn="l">
                        <a:buNone/>
                      </a:pPr>
                      <a:r>
                        <a:rPr lang="en-US" sz="1100" dirty="0">
                          <a:solidFill>
                            <a:srgbClr val="1A1A1A"/>
                          </a:solidFill>
                          <a:latin typeface="Calibri" pitchFamily="34" charset="0"/>
                          <a:ea typeface="Calibri" pitchFamily="34" charset="-122"/>
                          <a:cs typeface="Calibri" pitchFamily="34" charset="-120"/>
                        </a:rPr>
                        <a:t>Economic development and grant assistance</a:t>
                      </a:r>
                      <a:endParaRPr lang="en-US" sz="110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4F6F8"/>
                    </a:solidFill>
                  </a:tcPr>
                </a:tc>
                <a:extLst>
                  <a:ext uri="{0D108BD9-81ED-4DB2-BD59-A6C34878D82A}">
                    <a16:rowId xmlns:a16="http://schemas.microsoft.com/office/drawing/2014/main" val="10003"/>
                  </a:ext>
                </a:extLst>
              </a:tr>
              <a:tr h="402336">
                <a:tc>
                  <a:txBody>
                    <a:bodyPr/>
                    <a:lstStyle/>
                    <a:p>
                      <a:pPr marL="0" indent="0" algn="l">
                        <a:buNone/>
                      </a:pPr>
                      <a:r>
                        <a:rPr lang="en-US" sz="1150" dirty="0">
                          <a:solidFill>
                            <a:srgbClr val="1A1A1A"/>
                          </a:solidFill>
                          <a:latin typeface="Calibri" pitchFamily="34" charset="0"/>
                          <a:ea typeface="Calibri" pitchFamily="34" charset="-122"/>
                          <a:cs typeface="Calibri" pitchFamily="34" charset="-120"/>
                        </a:rPr>
                        <a:t>LEO &amp; ARFF Personnel</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FFFFF"/>
                    </a:solidFill>
                  </a:tcPr>
                </a:tc>
                <a:tc>
                  <a:txBody>
                    <a:bodyPr/>
                    <a:lstStyle/>
                    <a:p>
                      <a:pPr marL="0" indent="0" algn="r">
                        <a:buNone/>
                      </a:pPr>
                      <a:r>
                        <a:rPr lang="en-US" sz="1150" b="1" dirty="0">
                          <a:solidFill>
                            <a:srgbClr val="1A1A1A"/>
                          </a:solidFill>
                          <a:latin typeface="Calibri" pitchFamily="34" charset="0"/>
                          <a:ea typeface="Calibri" pitchFamily="34" charset="-122"/>
                          <a:cs typeface="Calibri" pitchFamily="34" charset="-120"/>
                        </a:rPr>
                        <a:t>$78,000</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A1A1A"/>
                          </a:solidFill>
                          <a:latin typeface="Calibri" pitchFamily="34" charset="0"/>
                          <a:ea typeface="Calibri" pitchFamily="34" charset="-122"/>
                          <a:cs typeface="Calibri" pitchFamily="34" charset="-120"/>
                        </a:rPr>
                        <a:t>Study ($15K) and third-quarter implementation ($63K)</a:t>
                      </a:r>
                      <a:endParaRPr lang="en-US" sz="110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02336">
                <a:tc>
                  <a:txBody>
                    <a:bodyPr/>
                    <a:lstStyle/>
                    <a:p>
                      <a:pPr marL="0" indent="0" algn="l">
                        <a:buNone/>
                      </a:pPr>
                      <a:r>
                        <a:rPr lang="en-US" sz="1150" dirty="0">
                          <a:solidFill>
                            <a:srgbClr val="1A1A1A"/>
                          </a:solidFill>
                          <a:latin typeface="Calibri" pitchFamily="34" charset="0"/>
                          <a:ea typeface="Calibri" pitchFamily="34" charset="-122"/>
                          <a:cs typeface="Calibri" pitchFamily="34" charset="-120"/>
                        </a:rPr>
                        <a:t>Appraisal Services</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4F6F8"/>
                    </a:solidFill>
                  </a:tcPr>
                </a:tc>
                <a:tc>
                  <a:txBody>
                    <a:bodyPr/>
                    <a:lstStyle/>
                    <a:p>
                      <a:pPr marL="0" indent="0" algn="r">
                        <a:buNone/>
                      </a:pPr>
                      <a:r>
                        <a:rPr lang="en-US" sz="1150" b="1" dirty="0">
                          <a:solidFill>
                            <a:srgbClr val="1A1A1A"/>
                          </a:solidFill>
                          <a:latin typeface="Calibri" pitchFamily="34" charset="0"/>
                          <a:ea typeface="Calibri" pitchFamily="34" charset="-122"/>
                          <a:cs typeface="Calibri" pitchFamily="34" charset="-120"/>
                        </a:rPr>
                        <a:t>$60,000</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4F6F8"/>
                    </a:solidFill>
                  </a:tcPr>
                </a:tc>
                <a:tc>
                  <a:txBody>
                    <a:bodyPr/>
                    <a:lstStyle/>
                    <a:p>
                      <a:pPr marL="0" indent="0" algn="l">
                        <a:buNone/>
                      </a:pPr>
                      <a:r>
                        <a:rPr lang="en-US" sz="1100" dirty="0">
                          <a:solidFill>
                            <a:srgbClr val="1A1A1A"/>
                          </a:solidFill>
                          <a:latin typeface="Calibri" pitchFamily="34" charset="0"/>
                          <a:ea typeface="Calibri" pitchFamily="34" charset="-122"/>
                          <a:cs typeface="Calibri" pitchFamily="34" charset="-120"/>
                        </a:rPr>
                        <a:t>Newly developed parcels and major-tenant lease renewals</a:t>
                      </a:r>
                      <a:endParaRPr lang="en-US" sz="110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4F6F8"/>
                    </a:solidFill>
                  </a:tcPr>
                </a:tc>
                <a:extLst>
                  <a:ext uri="{0D108BD9-81ED-4DB2-BD59-A6C34878D82A}">
                    <a16:rowId xmlns:a16="http://schemas.microsoft.com/office/drawing/2014/main" val="10005"/>
                  </a:ext>
                </a:extLst>
              </a:tr>
              <a:tr h="402336">
                <a:tc>
                  <a:txBody>
                    <a:bodyPr/>
                    <a:lstStyle/>
                    <a:p>
                      <a:pPr marL="0" indent="0" algn="l">
                        <a:buNone/>
                      </a:pPr>
                      <a:r>
                        <a:rPr lang="en-US" sz="1150" dirty="0">
                          <a:solidFill>
                            <a:srgbClr val="1A1A1A"/>
                          </a:solidFill>
                          <a:latin typeface="Calibri" pitchFamily="34" charset="0"/>
                          <a:ea typeface="Calibri" pitchFamily="34" charset="-122"/>
                          <a:cs typeface="Calibri" pitchFamily="34" charset="-120"/>
                        </a:rPr>
                        <a:t>Accounting &amp; Auditing</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FFFFF"/>
                    </a:solidFill>
                  </a:tcPr>
                </a:tc>
                <a:tc>
                  <a:txBody>
                    <a:bodyPr/>
                    <a:lstStyle/>
                    <a:p>
                      <a:pPr marL="0" indent="0" algn="r">
                        <a:buNone/>
                      </a:pPr>
                      <a:r>
                        <a:rPr lang="en-US" sz="1150" b="1" dirty="0">
                          <a:solidFill>
                            <a:srgbClr val="1A1A1A"/>
                          </a:solidFill>
                          <a:latin typeface="Calibri" pitchFamily="34" charset="0"/>
                          <a:ea typeface="Calibri" pitchFamily="34" charset="-122"/>
                          <a:cs typeface="Calibri" pitchFamily="34" charset="-120"/>
                        </a:rPr>
                        <a:t>$53,560</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A1A1A"/>
                          </a:solidFill>
                          <a:latin typeface="Calibri" pitchFamily="34" charset="0"/>
                          <a:ea typeface="Calibri" pitchFamily="34" charset="-122"/>
                          <a:cs typeface="Calibri" pitchFamily="34" charset="-120"/>
                        </a:rPr>
                        <a:t>Annual financial audit and accounting support</a:t>
                      </a:r>
                      <a:endParaRPr lang="en-US" sz="110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402336">
                <a:tc>
                  <a:txBody>
                    <a:bodyPr/>
                    <a:lstStyle/>
                    <a:p>
                      <a:pPr marL="0" indent="0" algn="l">
                        <a:buNone/>
                      </a:pPr>
                      <a:r>
                        <a:rPr lang="en-US" sz="1150" dirty="0">
                          <a:solidFill>
                            <a:srgbClr val="1A1A1A"/>
                          </a:solidFill>
                          <a:latin typeface="Calibri" pitchFamily="34" charset="0"/>
                          <a:ea typeface="Calibri" pitchFamily="34" charset="-122"/>
                          <a:cs typeface="Calibri" pitchFamily="34" charset="-120"/>
                        </a:rPr>
                        <a:t>HR Services</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4F6F8"/>
                    </a:solidFill>
                  </a:tcPr>
                </a:tc>
                <a:tc>
                  <a:txBody>
                    <a:bodyPr/>
                    <a:lstStyle/>
                    <a:p>
                      <a:pPr marL="0" indent="0" algn="r">
                        <a:buNone/>
                      </a:pPr>
                      <a:r>
                        <a:rPr lang="en-US" sz="1150" b="1" dirty="0">
                          <a:solidFill>
                            <a:srgbClr val="1A1A1A"/>
                          </a:solidFill>
                          <a:latin typeface="Calibri" pitchFamily="34" charset="0"/>
                          <a:ea typeface="Calibri" pitchFamily="34" charset="-122"/>
                          <a:cs typeface="Calibri" pitchFamily="34" charset="-120"/>
                        </a:rPr>
                        <a:t>$40,000</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4F6F8"/>
                    </a:solidFill>
                  </a:tcPr>
                </a:tc>
                <a:tc>
                  <a:txBody>
                    <a:bodyPr/>
                    <a:lstStyle/>
                    <a:p>
                      <a:pPr marL="0" indent="0" algn="l">
                        <a:buNone/>
                      </a:pPr>
                      <a:r>
                        <a:rPr lang="en-US" sz="1100" dirty="0">
                          <a:solidFill>
                            <a:srgbClr val="1A1A1A"/>
                          </a:solidFill>
                          <a:latin typeface="Calibri" pitchFamily="34" charset="0"/>
                          <a:ea typeface="Calibri" pitchFamily="34" charset="-122"/>
                          <a:cs typeface="Calibri" pitchFamily="34" charset="-120"/>
                        </a:rPr>
                        <a:t>Human-resources support</a:t>
                      </a:r>
                      <a:endParaRPr lang="en-US" sz="110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4F6F8"/>
                    </a:solidFill>
                  </a:tcPr>
                </a:tc>
                <a:extLst>
                  <a:ext uri="{0D108BD9-81ED-4DB2-BD59-A6C34878D82A}">
                    <a16:rowId xmlns:a16="http://schemas.microsoft.com/office/drawing/2014/main" val="10007"/>
                  </a:ext>
                </a:extLst>
              </a:tr>
              <a:tr h="402336">
                <a:tc>
                  <a:txBody>
                    <a:bodyPr/>
                    <a:lstStyle/>
                    <a:p>
                      <a:pPr marL="0" indent="0" algn="l">
                        <a:buNone/>
                      </a:pPr>
                      <a:r>
                        <a:rPr lang="en-US" sz="1150" dirty="0">
                          <a:solidFill>
                            <a:srgbClr val="1A1A1A"/>
                          </a:solidFill>
                          <a:latin typeface="Calibri" pitchFamily="34" charset="0"/>
                          <a:ea typeface="Calibri" pitchFamily="34" charset="-122"/>
                          <a:cs typeface="Calibri" pitchFamily="34" charset="-120"/>
                        </a:rPr>
                        <a:t>Court Reporting (Board)</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FFFFF"/>
                    </a:solidFill>
                  </a:tcPr>
                </a:tc>
                <a:tc>
                  <a:txBody>
                    <a:bodyPr/>
                    <a:lstStyle/>
                    <a:p>
                      <a:pPr marL="0" indent="0" algn="r">
                        <a:buNone/>
                      </a:pPr>
                      <a:r>
                        <a:rPr lang="en-US" sz="1150" b="1" dirty="0">
                          <a:solidFill>
                            <a:srgbClr val="1A1A1A"/>
                          </a:solidFill>
                          <a:latin typeface="Calibri" pitchFamily="34" charset="0"/>
                          <a:ea typeface="Calibri" pitchFamily="34" charset="-122"/>
                          <a:cs typeface="Calibri" pitchFamily="34" charset="-120"/>
                        </a:rPr>
                        <a:t>$7,000</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A1A1A"/>
                          </a:solidFill>
                          <a:latin typeface="Calibri" pitchFamily="34" charset="0"/>
                          <a:ea typeface="Calibri" pitchFamily="34" charset="-122"/>
                          <a:cs typeface="Calibri" pitchFamily="34" charset="-120"/>
                        </a:rPr>
                        <a:t>Board meeting reporting</a:t>
                      </a:r>
                      <a:endParaRPr lang="en-US" sz="110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402336">
                <a:tc>
                  <a:txBody>
                    <a:bodyPr/>
                    <a:lstStyle/>
                    <a:p>
                      <a:pPr marL="0" indent="0" algn="l">
                        <a:buNone/>
                      </a:pPr>
                      <a:r>
                        <a:rPr lang="en-US" sz="1150" b="1" dirty="0">
                          <a:solidFill>
                            <a:srgbClr val="12263A"/>
                          </a:solidFill>
                          <a:latin typeface="Calibri" pitchFamily="34" charset="0"/>
                          <a:ea typeface="Calibri" pitchFamily="34" charset="-122"/>
                          <a:cs typeface="Calibri" pitchFamily="34" charset="-120"/>
                        </a:rPr>
                        <a:t>Total Professional Services</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E4EAF1"/>
                    </a:solidFill>
                  </a:tcPr>
                </a:tc>
                <a:tc>
                  <a:txBody>
                    <a:bodyPr/>
                    <a:lstStyle/>
                    <a:p>
                      <a:pPr marL="0" indent="0" algn="r">
                        <a:buNone/>
                      </a:pPr>
                      <a:r>
                        <a:rPr lang="en-US" sz="1150" b="1" dirty="0">
                          <a:solidFill>
                            <a:srgbClr val="12263A"/>
                          </a:solidFill>
                          <a:latin typeface="Calibri" pitchFamily="34" charset="0"/>
                          <a:ea typeface="Calibri" pitchFamily="34" charset="-122"/>
                          <a:cs typeface="Calibri" pitchFamily="34" charset="-120"/>
                        </a:rPr>
                        <a:t>$897,302</a:t>
                      </a:r>
                      <a:endParaRPr lang="en-US" sz="115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E4EAF1"/>
                    </a:solidFill>
                  </a:tcPr>
                </a:tc>
                <a:tc>
                  <a:txBody>
                    <a:bodyPr/>
                    <a:lstStyle/>
                    <a:p>
                      <a:pPr marL="0" indent="0" algn="l">
                        <a:buNone/>
                      </a:pPr>
                      <a:endParaRPr lang="en-US" sz="1100" dirty="0">
                        <a:latin typeface="Calibri" charset="0"/>
                        <a:ea typeface="Calibri" charset="0"/>
                        <a:cs typeface="Calibri" charset="0"/>
                      </a:endParaRPr>
                    </a:p>
                  </a:txBody>
                  <a:tcPr marL="63500" marR="63500" marT="25400" marB="25400" anchor="ctr">
                    <a:lnL w="6350" cap="flat" cmpd="sng" algn="ctr">
                      <a:solidFill>
                        <a:srgbClr val="D8DEE5"/>
                      </a:solidFill>
                      <a:prstDash val="solid"/>
                      <a:round/>
                      <a:headEnd type="none" w="med" len="med"/>
                      <a:tailEnd type="none" w="med" len="med"/>
                    </a:lnL>
                    <a:lnR w="6350" cap="flat" cmpd="sng" algn="ctr">
                      <a:solidFill>
                        <a:srgbClr val="D8DEE5"/>
                      </a:solidFill>
                      <a:prstDash val="solid"/>
                      <a:round/>
                      <a:headEnd type="none" w="med" len="med"/>
                      <a:tailEnd type="none" w="med" len="med"/>
                    </a:lnR>
                    <a:lnT w="6350" cap="flat" cmpd="sng" algn="ctr">
                      <a:solidFill>
                        <a:srgbClr val="D8DEE5"/>
                      </a:solidFill>
                      <a:prstDash val="solid"/>
                      <a:round/>
                      <a:headEnd type="none" w="med" len="med"/>
                      <a:tailEnd type="none" w="med" len="med"/>
                    </a:lnT>
                    <a:lnB w="6350" cap="flat" cmpd="sng" algn="ctr">
                      <a:solidFill>
                        <a:srgbClr val="D8DEE5"/>
                      </a:solidFill>
                      <a:prstDash val="solid"/>
                      <a:round/>
                      <a:headEnd type="none" w="med" len="med"/>
                      <a:tailEnd type="none" w="med" len="med"/>
                    </a:lnB>
                    <a:solidFill>
                      <a:srgbClr val="E4EAF1"/>
                    </a:solidFill>
                  </a:tcPr>
                </a:tc>
                <a:extLst>
                  <a:ext uri="{0D108BD9-81ED-4DB2-BD59-A6C34878D82A}">
                    <a16:rowId xmlns:a16="http://schemas.microsoft.com/office/drawing/2014/main" val="10009"/>
                  </a:ext>
                </a:extLst>
              </a:tr>
            </a:tbl>
          </a:graphicData>
        </a:graphic>
      </p:graphicFrame>
      <p:sp>
        <p:nvSpPr>
          <p:cNvPr id="5" name="Text 2"/>
          <p:cNvSpPr txBox="1"/>
          <p:nvPr/>
        </p:nvSpPr>
        <p:spPr>
          <a:xfrm>
            <a:off x="640080" y="6437376"/>
            <a:ext cx="7772400" cy="274320"/>
          </a:xfrm>
          <a:prstGeom prst="rect">
            <a:avLst/>
          </a:prstGeom>
          <a:noFill/>
          <a:ln/>
        </p:spPr>
        <p:txBody>
          <a:bodyPr wrap="square" rtlCol="0" anchor="ctr"/>
          <a:lstStyle/>
          <a:p>
            <a:pPr marL="0" indent="0">
              <a:buNone/>
            </a:pPr>
            <a:r>
              <a:rPr lang="en-US" sz="900" dirty="0">
                <a:solidFill>
                  <a:srgbClr val="6A7A8A"/>
                </a:solidFill>
                <a:latin typeface="Calibri" pitchFamily="34" charset="0"/>
                <a:ea typeface="Calibri" pitchFamily="34" charset="-122"/>
                <a:cs typeface="Calibri" pitchFamily="34" charset="-120"/>
              </a:rPr>
              <a:t>St. Augustine Airport  |  Budget Committee Meeting  |  September 15, 2026</a:t>
            </a:r>
            <a:endParaRPr lang="en-US" sz="900" dirty="0"/>
          </a:p>
        </p:txBody>
      </p:sp>
      <p:sp>
        <p:nvSpPr>
          <p:cNvPr id="6" name="Text 3"/>
          <p:cNvSpPr txBox="1"/>
          <p:nvPr/>
        </p:nvSpPr>
        <p:spPr>
          <a:xfrm>
            <a:off x="8348472" y="6437376"/>
            <a:ext cx="3200400" cy="274320"/>
          </a:xfrm>
          <a:prstGeom prst="rect">
            <a:avLst/>
          </a:prstGeom>
          <a:noFill/>
          <a:ln/>
        </p:spPr>
        <p:txBody>
          <a:bodyPr wrap="square" rtlCol="0" anchor="ctr"/>
          <a:lstStyle/>
          <a:p>
            <a:pPr marL="0" indent="0" algn="r">
              <a:buNone/>
            </a:pPr>
            <a:r>
              <a:rPr lang="en-US" sz="900" dirty="0">
                <a:solidFill>
                  <a:srgbClr val="6A7A8A"/>
                </a:solidFill>
                <a:latin typeface="Calibri" pitchFamily="34" charset="0"/>
                <a:ea typeface="Calibri" pitchFamily="34" charset="-122"/>
                <a:cs typeface="Calibri" pitchFamily="34" charset="-120"/>
              </a:rPr>
              <a:t>Board follow-up</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B22CB2B4EC0945BAE405080738A402" ma:contentTypeVersion="13" ma:contentTypeDescription="Create a new document." ma:contentTypeScope="" ma:versionID="b405460d54aefad155eed97d87d47a25">
  <xsd:schema xmlns:xsd="http://www.w3.org/2001/XMLSchema" xmlns:xs="http://www.w3.org/2001/XMLSchema" xmlns:p="http://schemas.microsoft.com/office/2006/metadata/properties" xmlns:ns2="796ac905-6883-45fd-b4f1-572a5eea7db8" xmlns:ns3="efd67bb8-4ed5-4000-854a-ee9d8ec9f801" targetNamespace="http://schemas.microsoft.com/office/2006/metadata/properties" ma:root="true" ma:fieldsID="97e7593367605d0c1e13c94ea9e67b4f" ns2:_="" ns3:_="">
    <xsd:import namespace="796ac905-6883-45fd-b4f1-572a5eea7db8"/>
    <xsd:import namespace="efd67bb8-4ed5-4000-854a-ee9d8ec9f80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GenerationTime" minOccurs="0"/>
                <xsd:element ref="ns2:MediaServiceEventHashCode" minOccurs="0"/>
                <xsd:element ref="ns2:MediaLengthInSeconds" minOccurs="0"/>
                <xsd:element ref="ns2:MediaServiceDateTaken" minOccurs="0"/>
                <xsd:element ref="ns2:MediaServiceBillingMetadata"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6ac905-6883-45fd-b4f1-572a5eea7d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cdd8373-1e77-4826-8aae-b71c56444298"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d67bb8-4ed5-4000-854a-ee9d8ec9f80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d6714d4-ae91-4097-a5d0-44107964700c}" ma:internalName="TaxCatchAll" ma:showField="CatchAllData" ma:web="efd67bb8-4ed5-4000-854a-ee9d8ec9f80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fd67bb8-4ed5-4000-854a-ee9d8ec9f801" xsi:nil="true"/>
    <lcf76f155ced4ddcb4097134ff3c332f xmlns="796ac905-6883-45fd-b4f1-572a5eea7db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12D0564-4DF2-4392-B841-E3EC1FE36867}"/>
</file>

<file path=customXml/itemProps2.xml><?xml version="1.0" encoding="utf-8"?>
<ds:datastoreItem xmlns:ds="http://schemas.openxmlformats.org/officeDocument/2006/customXml" ds:itemID="{7CE589A4-8BC2-4BE6-ADFD-AC248E319E37}"/>
</file>

<file path=customXml/itemProps3.xml><?xml version="1.0" encoding="utf-8"?>
<ds:datastoreItem xmlns:ds="http://schemas.openxmlformats.org/officeDocument/2006/customXml" ds:itemID="{8F2D6ED6-E0BA-4964-B720-53D2CB6BDD68}"/>
</file>

<file path=docProps/app.xml><?xml version="1.0" encoding="utf-8"?>
<Properties xmlns="http://schemas.openxmlformats.org/officeDocument/2006/extended-properties" xmlns:vt="http://schemas.openxmlformats.org/officeDocument/2006/docPropsVTypes">
  <Template/>
  <TotalTime>0</TotalTime>
  <Application>Microsoft Office PowerPoint</Application>
  <PresentationFormat>On-screen Show (4:3)</PresentationFormat>
  <ScaleCrop>false</ScaleCrop>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(anonymous)</dc:title>
  <dc:subject>(unspecified)</dc:subject>
  <dc:creator>(anonymous)</dc:creator>
  <dcterms:created xsi:type="dcterms:W3CDTF">2026-09-09T11:59:47Z</dcterms:created>
  <dcterms:modified xsi:type="dcterms:W3CDTF">2026-09-09T11:59:47Z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2026-09-02T00:00:00Z</vt:filetime>
  </property>
  <property fmtid="{D5CDD505-2E9C-101B-9397-08002B2CF9AE}" pid="3" name="Creator">
    <vt:lpwstr>(unspecified)</vt:lpwstr>
  </property>
  <property fmtid="{D5CDD505-2E9C-101B-9397-08002B2CF9AE}" pid="4" name="LastSaved">
    <vt:filetime>2026-09-09T00:00:00Z</vt:filetime>
  </property>
  <property fmtid="{D5CDD505-2E9C-101B-9397-08002B2CF9AE}" pid="5" name="Producer">
    <vt:lpwstr>ReportLab PDF Library - (opensource)</vt:lpwstr>
  </property>
  <property fmtid="{D5CDD505-2E9C-101B-9397-08002B2CF9AE}" pid="6" name="ContentTypeId">
    <vt:lpwstr>0x01010096B22CB2B4EC0945BAE405080738A402</vt:lpwstr>
  </property>
</Properties>
</file>