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xml" ContentType="application/vnd.openxmlformats-officedocument.drawingml.chart+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63" r:id="rId6"/>
  </p:sldMasterIdLst>
  <p:notesMasterIdLst>
    <p:notesMasterId r:id="rId68"/>
  </p:notesMasterIdLst>
  <p:sldIdLst>
    <p:sldId id="318" r:id="rId7"/>
    <p:sldId id="316" r:id="rId8"/>
    <p:sldId id="310" r:id="rId9"/>
    <p:sldId id="300" r:id="rId10"/>
    <p:sldId id="268" r:id="rId11"/>
    <p:sldId id="269" r:id="rId12"/>
    <p:sldId id="270" r:id="rId13"/>
    <p:sldId id="271" r:id="rId14"/>
    <p:sldId id="272" r:id="rId15"/>
    <p:sldId id="273" r:id="rId16"/>
    <p:sldId id="274" r:id="rId17"/>
    <p:sldId id="315" r:id="rId18"/>
    <p:sldId id="311" r:id="rId19"/>
    <p:sldId id="275" r:id="rId20"/>
    <p:sldId id="276" r:id="rId21"/>
    <p:sldId id="277" r:id="rId22"/>
    <p:sldId id="278" r:id="rId23"/>
    <p:sldId id="279" r:id="rId24"/>
    <p:sldId id="280" r:id="rId25"/>
    <p:sldId id="281" r:id="rId26"/>
    <p:sldId id="282" r:id="rId27"/>
    <p:sldId id="283" r:id="rId28"/>
    <p:sldId id="284" r:id="rId29"/>
    <p:sldId id="285" r:id="rId30"/>
    <p:sldId id="312" r:id="rId31"/>
    <p:sldId id="313" r:id="rId32"/>
    <p:sldId id="256" r:id="rId33"/>
    <p:sldId id="257" r:id="rId34"/>
    <p:sldId id="299" r:id="rId35"/>
    <p:sldId id="289" r:id="rId36"/>
    <p:sldId id="290" r:id="rId37"/>
    <p:sldId id="291" r:id="rId38"/>
    <p:sldId id="293" r:id="rId39"/>
    <p:sldId id="294" r:id="rId40"/>
    <p:sldId id="295" r:id="rId41"/>
    <p:sldId id="296" r:id="rId42"/>
    <p:sldId id="297" r:id="rId43"/>
    <p:sldId id="298" r:id="rId44"/>
    <p:sldId id="260" r:id="rId45"/>
    <p:sldId id="261" r:id="rId46"/>
    <p:sldId id="262" r:id="rId47"/>
    <p:sldId id="263" r:id="rId48"/>
    <p:sldId id="264" r:id="rId49"/>
    <p:sldId id="265" r:id="rId50"/>
    <p:sldId id="302" r:id="rId51"/>
    <p:sldId id="303" r:id="rId52"/>
    <p:sldId id="259" r:id="rId53"/>
    <p:sldId id="304" r:id="rId54"/>
    <p:sldId id="266" r:id="rId55"/>
    <p:sldId id="267" r:id="rId56"/>
    <p:sldId id="305" r:id="rId57"/>
    <p:sldId id="306" r:id="rId58"/>
    <p:sldId id="307" r:id="rId59"/>
    <p:sldId id="308" r:id="rId60"/>
    <p:sldId id="309" r:id="rId61"/>
    <p:sldId id="286" r:id="rId62"/>
    <p:sldId id="287" r:id="rId63"/>
    <p:sldId id="288" r:id="rId64"/>
    <p:sldId id="314" r:id="rId65"/>
    <p:sldId id="301" r:id="rId66"/>
    <p:sldId id="317"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B0A838-E59F-44D5-B729-172BA137E827}" v="19" dt="2026-07-15T00:01:01.2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8" d="100"/>
          <a:sy n="98" d="100"/>
        </p:scale>
        <p:origin x="96"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Santiago" userId="1760116d-0902-4299-8a52-775027b459d7" providerId="ADAL" clId="{2E56A7EB-3F96-4E0B-B019-8BE38BDF37A0}"/>
    <pc:docChg chg="addSld modSld sldOrd">
      <pc:chgData name="Linda Santiago" userId="1760116d-0902-4299-8a52-775027b459d7" providerId="ADAL" clId="{2E56A7EB-3F96-4E0B-B019-8BE38BDF37A0}" dt="2026-07-15T00:01:01.227" v="20"/>
      <pc:docMkLst>
        <pc:docMk/>
      </pc:docMkLst>
      <pc:sldChg chg="addSp modSp">
        <pc:chgData name="Linda Santiago" userId="1760116d-0902-4299-8a52-775027b459d7" providerId="ADAL" clId="{2E56A7EB-3F96-4E0B-B019-8BE38BDF37A0}" dt="2026-07-14T23:13:46.972" v="3"/>
        <pc:sldMkLst>
          <pc:docMk/>
          <pc:sldMk cId="2680341753" sldId="257"/>
        </pc:sldMkLst>
        <pc:graphicFrameChg chg="add mod">
          <ac:chgData name="Linda Santiago" userId="1760116d-0902-4299-8a52-775027b459d7" providerId="ADAL" clId="{2E56A7EB-3F96-4E0B-B019-8BE38BDF37A0}" dt="2026-07-14T23:12:22.647" v="1"/>
          <ac:graphicFrameMkLst>
            <pc:docMk/>
            <pc:sldMk cId="2680341753" sldId="257"/>
            <ac:graphicFrameMk id="6" creationId="{E95DBAC0-32B5-368B-F935-9085C030BF1C}"/>
          </ac:graphicFrameMkLst>
        </pc:graphicFrameChg>
        <pc:graphicFrameChg chg="add mod">
          <ac:chgData name="Linda Santiago" userId="1760116d-0902-4299-8a52-775027b459d7" providerId="ADAL" clId="{2E56A7EB-3F96-4E0B-B019-8BE38BDF37A0}" dt="2026-07-14T23:13:46.972" v="3"/>
          <ac:graphicFrameMkLst>
            <pc:docMk/>
            <pc:sldMk cId="2680341753" sldId="257"/>
            <ac:graphicFrameMk id="7" creationId="{BDB3F904-CCE0-9A20-A36B-96B83665B472}"/>
          </ac:graphicFrameMkLst>
        </pc:graphicFrameChg>
      </pc:sldChg>
      <pc:sldChg chg="add">
        <pc:chgData name="Linda Santiago" userId="1760116d-0902-4299-8a52-775027b459d7" providerId="ADAL" clId="{2E56A7EB-3F96-4E0B-B019-8BE38BDF37A0}" dt="2026-07-14T23:44:06.083" v="12"/>
        <pc:sldMkLst>
          <pc:docMk/>
          <pc:sldMk cId="865813326" sldId="259"/>
        </pc:sldMkLst>
      </pc:sldChg>
      <pc:sldChg chg="add">
        <pc:chgData name="Linda Santiago" userId="1760116d-0902-4299-8a52-775027b459d7" providerId="ADAL" clId="{2E56A7EB-3F96-4E0B-B019-8BE38BDF37A0}" dt="2026-07-14T23:15:12.991" v="4"/>
        <pc:sldMkLst>
          <pc:docMk/>
          <pc:sldMk cId="0" sldId="260"/>
        </pc:sldMkLst>
      </pc:sldChg>
      <pc:sldChg chg="add">
        <pc:chgData name="Linda Santiago" userId="1760116d-0902-4299-8a52-775027b459d7" providerId="ADAL" clId="{2E56A7EB-3F96-4E0B-B019-8BE38BDF37A0}" dt="2026-07-14T23:15:12.991" v="4"/>
        <pc:sldMkLst>
          <pc:docMk/>
          <pc:sldMk cId="0" sldId="261"/>
        </pc:sldMkLst>
      </pc:sldChg>
      <pc:sldChg chg="add">
        <pc:chgData name="Linda Santiago" userId="1760116d-0902-4299-8a52-775027b459d7" providerId="ADAL" clId="{2E56A7EB-3F96-4E0B-B019-8BE38BDF37A0}" dt="2026-07-14T23:15:12.991" v="4"/>
        <pc:sldMkLst>
          <pc:docMk/>
          <pc:sldMk cId="0" sldId="262"/>
        </pc:sldMkLst>
      </pc:sldChg>
      <pc:sldChg chg="add">
        <pc:chgData name="Linda Santiago" userId="1760116d-0902-4299-8a52-775027b459d7" providerId="ADAL" clId="{2E56A7EB-3F96-4E0B-B019-8BE38BDF37A0}" dt="2026-07-14T23:15:12.991" v="4"/>
        <pc:sldMkLst>
          <pc:docMk/>
          <pc:sldMk cId="0" sldId="263"/>
        </pc:sldMkLst>
      </pc:sldChg>
      <pc:sldChg chg="add">
        <pc:chgData name="Linda Santiago" userId="1760116d-0902-4299-8a52-775027b459d7" providerId="ADAL" clId="{2E56A7EB-3F96-4E0B-B019-8BE38BDF37A0}" dt="2026-07-14T23:15:12.991" v="4"/>
        <pc:sldMkLst>
          <pc:docMk/>
          <pc:sldMk cId="0" sldId="264"/>
        </pc:sldMkLst>
      </pc:sldChg>
      <pc:sldChg chg="add">
        <pc:chgData name="Linda Santiago" userId="1760116d-0902-4299-8a52-775027b459d7" providerId="ADAL" clId="{2E56A7EB-3F96-4E0B-B019-8BE38BDF37A0}" dt="2026-07-14T23:15:12.991" v="4"/>
        <pc:sldMkLst>
          <pc:docMk/>
          <pc:sldMk cId="0" sldId="265"/>
        </pc:sldMkLst>
      </pc:sldChg>
      <pc:sldChg chg="add">
        <pc:chgData name="Linda Santiago" userId="1760116d-0902-4299-8a52-775027b459d7" providerId="ADAL" clId="{2E56A7EB-3F96-4E0B-B019-8BE38BDF37A0}" dt="2026-07-14T23:44:06.083" v="12"/>
        <pc:sldMkLst>
          <pc:docMk/>
          <pc:sldMk cId="1803790224" sldId="266"/>
        </pc:sldMkLst>
      </pc:sldChg>
      <pc:sldChg chg="add">
        <pc:chgData name="Linda Santiago" userId="1760116d-0902-4299-8a52-775027b459d7" providerId="ADAL" clId="{2E56A7EB-3F96-4E0B-B019-8BE38BDF37A0}" dt="2026-07-14T23:44:06.083" v="12"/>
        <pc:sldMkLst>
          <pc:docMk/>
          <pc:sldMk cId="614656143" sldId="267"/>
        </pc:sldMkLst>
      </pc:sldChg>
      <pc:sldChg chg="add">
        <pc:chgData name="Linda Santiago" userId="1760116d-0902-4299-8a52-775027b459d7" providerId="ADAL" clId="{2E56A7EB-3F96-4E0B-B019-8BE38BDF37A0}" dt="2026-07-14T23:26:54.628" v="5"/>
        <pc:sldMkLst>
          <pc:docMk/>
          <pc:sldMk cId="0" sldId="268"/>
        </pc:sldMkLst>
      </pc:sldChg>
      <pc:sldChg chg="add">
        <pc:chgData name="Linda Santiago" userId="1760116d-0902-4299-8a52-775027b459d7" providerId="ADAL" clId="{2E56A7EB-3F96-4E0B-B019-8BE38BDF37A0}" dt="2026-07-14T23:26:54.628" v="5"/>
        <pc:sldMkLst>
          <pc:docMk/>
          <pc:sldMk cId="0" sldId="269"/>
        </pc:sldMkLst>
      </pc:sldChg>
      <pc:sldChg chg="add">
        <pc:chgData name="Linda Santiago" userId="1760116d-0902-4299-8a52-775027b459d7" providerId="ADAL" clId="{2E56A7EB-3F96-4E0B-B019-8BE38BDF37A0}" dt="2026-07-14T23:26:54.628" v="5"/>
        <pc:sldMkLst>
          <pc:docMk/>
          <pc:sldMk cId="0" sldId="270"/>
        </pc:sldMkLst>
      </pc:sldChg>
      <pc:sldChg chg="add">
        <pc:chgData name="Linda Santiago" userId="1760116d-0902-4299-8a52-775027b459d7" providerId="ADAL" clId="{2E56A7EB-3F96-4E0B-B019-8BE38BDF37A0}" dt="2026-07-14T23:26:54.628" v="5"/>
        <pc:sldMkLst>
          <pc:docMk/>
          <pc:sldMk cId="0" sldId="271"/>
        </pc:sldMkLst>
      </pc:sldChg>
      <pc:sldChg chg="add">
        <pc:chgData name="Linda Santiago" userId="1760116d-0902-4299-8a52-775027b459d7" providerId="ADAL" clId="{2E56A7EB-3F96-4E0B-B019-8BE38BDF37A0}" dt="2026-07-14T23:26:54.628" v="5"/>
        <pc:sldMkLst>
          <pc:docMk/>
          <pc:sldMk cId="0" sldId="272"/>
        </pc:sldMkLst>
      </pc:sldChg>
      <pc:sldChg chg="add">
        <pc:chgData name="Linda Santiago" userId="1760116d-0902-4299-8a52-775027b459d7" providerId="ADAL" clId="{2E56A7EB-3F96-4E0B-B019-8BE38BDF37A0}" dt="2026-07-14T23:26:54.628" v="5"/>
        <pc:sldMkLst>
          <pc:docMk/>
          <pc:sldMk cId="0" sldId="273"/>
        </pc:sldMkLst>
      </pc:sldChg>
      <pc:sldChg chg="add">
        <pc:chgData name="Linda Santiago" userId="1760116d-0902-4299-8a52-775027b459d7" providerId="ADAL" clId="{2E56A7EB-3F96-4E0B-B019-8BE38BDF37A0}" dt="2026-07-14T23:26:54.628" v="5"/>
        <pc:sldMkLst>
          <pc:docMk/>
          <pc:sldMk cId="0" sldId="274"/>
        </pc:sldMkLst>
      </pc:sldChg>
      <pc:sldChg chg="add">
        <pc:chgData name="Linda Santiago" userId="1760116d-0902-4299-8a52-775027b459d7" providerId="ADAL" clId="{2E56A7EB-3F96-4E0B-B019-8BE38BDF37A0}" dt="2026-07-14T23:28:05.207" v="6"/>
        <pc:sldMkLst>
          <pc:docMk/>
          <pc:sldMk cId="0" sldId="275"/>
        </pc:sldMkLst>
      </pc:sldChg>
      <pc:sldChg chg="add">
        <pc:chgData name="Linda Santiago" userId="1760116d-0902-4299-8a52-775027b459d7" providerId="ADAL" clId="{2E56A7EB-3F96-4E0B-B019-8BE38BDF37A0}" dt="2026-07-14T23:28:05.207" v="6"/>
        <pc:sldMkLst>
          <pc:docMk/>
          <pc:sldMk cId="0" sldId="276"/>
        </pc:sldMkLst>
      </pc:sldChg>
      <pc:sldChg chg="add">
        <pc:chgData name="Linda Santiago" userId="1760116d-0902-4299-8a52-775027b459d7" providerId="ADAL" clId="{2E56A7EB-3F96-4E0B-B019-8BE38BDF37A0}" dt="2026-07-14T23:28:05.207" v="6"/>
        <pc:sldMkLst>
          <pc:docMk/>
          <pc:sldMk cId="0" sldId="277"/>
        </pc:sldMkLst>
      </pc:sldChg>
      <pc:sldChg chg="add">
        <pc:chgData name="Linda Santiago" userId="1760116d-0902-4299-8a52-775027b459d7" providerId="ADAL" clId="{2E56A7EB-3F96-4E0B-B019-8BE38BDF37A0}" dt="2026-07-14T23:28:05.207" v="6"/>
        <pc:sldMkLst>
          <pc:docMk/>
          <pc:sldMk cId="0" sldId="278"/>
        </pc:sldMkLst>
      </pc:sldChg>
      <pc:sldChg chg="add">
        <pc:chgData name="Linda Santiago" userId="1760116d-0902-4299-8a52-775027b459d7" providerId="ADAL" clId="{2E56A7EB-3F96-4E0B-B019-8BE38BDF37A0}" dt="2026-07-14T23:28:05.207" v="6"/>
        <pc:sldMkLst>
          <pc:docMk/>
          <pc:sldMk cId="0" sldId="279"/>
        </pc:sldMkLst>
      </pc:sldChg>
      <pc:sldChg chg="add">
        <pc:chgData name="Linda Santiago" userId="1760116d-0902-4299-8a52-775027b459d7" providerId="ADAL" clId="{2E56A7EB-3F96-4E0B-B019-8BE38BDF37A0}" dt="2026-07-14T23:28:05.207" v="6"/>
        <pc:sldMkLst>
          <pc:docMk/>
          <pc:sldMk cId="0" sldId="280"/>
        </pc:sldMkLst>
      </pc:sldChg>
      <pc:sldChg chg="add">
        <pc:chgData name="Linda Santiago" userId="1760116d-0902-4299-8a52-775027b459d7" providerId="ADAL" clId="{2E56A7EB-3F96-4E0B-B019-8BE38BDF37A0}" dt="2026-07-14T23:28:05.207" v="6"/>
        <pc:sldMkLst>
          <pc:docMk/>
          <pc:sldMk cId="0" sldId="281"/>
        </pc:sldMkLst>
      </pc:sldChg>
      <pc:sldChg chg="add">
        <pc:chgData name="Linda Santiago" userId="1760116d-0902-4299-8a52-775027b459d7" providerId="ADAL" clId="{2E56A7EB-3F96-4E0B-B019-8BE38BDF37A0}" dt="2026-07-14T23:28:05.207" v="6"/>
        <pc:sldMkLst>
          <pc:docMk/>
          <pc:sldMk cId="0" sldId="282"/>
        </pc:sldMkLst>
      </pc:sldChg>
      <pc:sldChg chg="add">
        <pc:chgData name="Linda Santiago" userId="1760116d-0902-4299-8a52-775027b459d7" providerId="ADAL" clId="{2E56A7EB-3F96-4E0B-B019-8BE38BDF37A0}" dt="2026-07-14T23:28:05.207" v="6"/>
        <pc:sldMkLst>
          <pc:docMk/>
          <pc:sldMk cId="0" sldId="283"/>
        </pc:sldMkLst>
      </pc:sldChg>
      <pc:sldChg chg="add">
        <pc:chgData name="Linda Santiago" userId="1760116d-0902-4299-8a52-775027b459d7" providerId="ADAL" clId="{2E56A7EB-3F96-4E0B-B019-8BE38BDF37A0}" dt="2026-07-14T23:28:05.207" v="6"/>
        <pc:sldMkLst>
          <pc:docMk/>
          <pc:sldMk cId="0" sldId="284"/>
        </pc:sldMkLst>
      </pc:sldChg>
      <pc:sldChg chg="add">
        <pc:chgData name="Linda Santiago" userId="1760116d-0902-4299-8a52-775027b459d7" providerId="ADAL" clId="{2E56A7EB-3F96-4E0B-B019-8BE38BDF37A0}" dt="2026-07-14T23:28:05.207" v="6"/>
        <pc:sldMkLst>
          <pc:docMk/>
          <pc:sldMk cId="0" sldId="285"/>
        </pc:sldMkLst>
      </pc:sldChg>
      <pc:sldChg chg="add">
        <pc:chgData name="Linda Santiago" userId="1760116d-0902-4299-8a52-775027b459d7" providerId="ADAL" clId="{2E56A7EB-3F96-4E0B-B019-8BE38BDF37A0}" dt="2026-07-14T23:34:11.241" v="7"/>
        <pc:sldMkLst>
          <pc:docMk/>
          <pc:sldMk cId="0" sldId="289"/>
        </pc:sldMkLst>
      </pc:sldChg>
      <pc:sldChg chg="add">
        <pc:chgData name="Linda Santiago" userId="1760116d-0902-4299-8a52-775027b459d7" providerId="ADAL" clId="{2E56A7EB-3F96-4E0B-B019-8BE38BDF37A0}" dt="2026-07-14T23:34:11.241" v="7"/>
        <pc:sldMkLst>
          <pc:docMk/>
          <pc:sldMk cId="0" sldId="290"/>
        </pc:sldMkLst>
      </pc:sldChg>
      <pc:sldChg chg="add">
        <pc:chgData name="Linda Santiago" userId="1760116d-0902-4299-8a52-775027b459d7" providerId="ADAL" clId="{2E56A7EB-3F96-4E0B-B019-8BE38BDF37A0}" dt="2026-07-14T23:34:11.241" v="7"/>
        <pc:sldMkLst>
          <pc:docMk/>
          <pc:sldMk cId="0" sldId="291"/>
        </pc:sldMkLst>
      </pc:sldChg>
      <pc:sldChg chg="add">
        <pc:chgData name="Linda Santiago" userId="1760116d-0902-4299-8a52-775027b459d7" providerId="ADAL" clId="{2E56A7EB-3F96-4E0B-B019-8BE38BDF37A0}" dt="2026-07-14T23:34:11.241" v="7"/>
        <pc:sldMkLst>
          <pc:docMk/>
          <pc:sldMk cId="0" sldId="292"/>
        </pc:sldMkLst>
      </pc:sldChg>
      <pc:sldChg chg="add">
        <pc:chgData name="Linda Santiago" userId="1760116d-0902-4299-8a52-775027b459d7" providerId="ADAL" clId="{2E56A7EB-3F96-4E0B-B019-8BE38BDF37A0}" dt="2026-07-14T23:34:11.241" v="7"/>
        <pc:sldMkLst>
          <pc:docMk/>
          <pc:sldMk cId="0" sldId="293"/>
        </pc:sldMkLst>
      </pc:sldChg>
      <pc:sldChg chg="add">
        <pc:chgData name="Linda Santiago" userId="1760116d-0902-4299-8a52-775027b459d7" providerId="ADAL" clId="{2E56A7EB-3F96-4E0B-B019-8BE38BDF37A0}" dt="2026-07-14T23:34:11.241" v="7"/>
        <pc:sldMkLst>
          <pc:docMk/>
          <pc:sldMk cId="0" sldId="294"/>
        </pc:sldMkLst>
      </pc:sldChg>
      <pc:sldChg chg="add">
        <pc:chgData name="Linda Santiago" userId="1760116d-0902-4299-8a52-775027b459d7" providerId="ADAL" clId="{2E56A7EB-3F96-4E0B-B019-8BE38BDF37A0}" dt="2026-07-14T23:34:11.241" v="7"/>
        <pc:sldMkLst>
          <pc:docMk/>
          <pc:sldMk cId="0" sldId="295"/>
        </pc:sldMkLst>
      </pc:sldChg>
      <pc:sldChg chg="add">
        <pc:chgData name="Linda Santiago" userId="1760116d-0902-4299-8a52-775027b459d7" providerId="ADAL" clId="{2E56A7EB-3F96-4E0B-B019-8BE38BDF37A0}" dt="2026-07-14T23:34:11.241" v="7"/>
        <pc:sldMkLst>
          <pc:docMk/>
          <pc:sldMk cId="0" sldId="296"/>
        </pc:sldMkLst>
      </pc:sldChg>
      <pc:sldChg chg="add">
        <pc:chgData name="Linda Santiago" userId="1760116d-0902-4299-8a52-775027b459d7" providerId="ADAL" clId="{2E56A7EB-3F96-4E0B-B019-8BE38BDF37A0}" dt="2026-07-14T23:34:11.241" v="7"/>
        <pc:sldMkLst>
          <pc:docMk/>
          <pc:sldMk cId="0" sldId="297"/>
        </pc:sldMkLst>
      </pc:sldChg>
      <pc:sldChg chg="add">
        <pc:chgData name="Linda Santiago" userId="1760116d-0902-4299-8a52-775027b459d7" providerId="ADAL" clId="{2E56A7EB-3F96-4E0B-B019-8BE38BDF37A0}" dt="2026-07-14T23:34:11.241" v="7"/>
        <pc:sldMkLst>
          <pc:docMk/>
          <pc:sldMk cId="0" sldId="298"/>
        </pc:sldMkLst>
      </pc:sldChg>
      <pc:sldChg chg="ord">
        <pc:chgData name="Linda Santiago" userId="1760116d-0902-4299-8a52-775027b459d7" providerId="ADAL" clId="{2E56A7EB-3F96-4E0B-B019-8BE38BDF37A0}" dt="2026-07-14T23:36:54.668" v="9"/>
        <pc:sldMkLst>
          <pc:docMk/>
          <pc:sldMk cId="3869057086" sldId="299"/>
        </pc:sldMkLst>
      </pc:sldChg>
      <pc:sldChg chg="add ord">
        <pc:chgData name="Linda Santiago" userId="1760116d-0902-4299-8a52-775027b459d7" providerId="ADAL" clId="{2E56A7EB-3F96-4E0B-B019-8BE38BDF37A0}" dt="2026-07-14T23:38:14.687" v="10"/>
        <pc:sldMkLst>
          <pc:docMk/>
          <pc:sldMk cId="0" sldId="300"/>
        </pc:sldMkLst>
      </pc:sldChg>
      <pc:sldChg chg="add">
        <pc:chgData name="Linda Santiago" userId="1760116d-0902-4299-8a52-775027b459d7" providerId="ADAL" clId="{2E56A7EB-3F96-4E0B-B019-8BE38BDF37A0}" dt="2026-07-14T23:41:39.686" v="11"/>
        <pc:sldMkLst>
          <pc:docMk/>
          <pc:sldMk cId="0" sldId="301"/>
        </pc:sldMkLst>
      </pc:sldChg>
      <pc:sldChg chg="add">
        <pc:chgData name="Linda Santiago" userId="1760116d-0902-4299-8a52-775027b459d7" providerId="ADAL" clId="{2E56A7EB-3F96-4E0B-B019-8BE38BDF37A0}" dt="2026-07-14T23:44:06.083" v="12"/>
        <pc:sldMkLst>
          <pc:docMk/>
          <pc:sldMk cId="3677657398" sldId="302"/>
        </pc:sldMkLst>
      </pc:sldChg>
      <pc:sldChg chg="add">
        <pc:chgData name="Linda Santiago" userId="1760116d-0902-4299-8a52-775027b459d7" providerId="ADAL" clId="{2E56A7EB-3F96-4E0B-B019-8BE38BDF37A0}" dt="2026-07-14T23:44:06.083" v="12"/>
        <pc:sldMkLst>
          <pc:docMk/>
          <pc:sldMk cId="2025973881" sldId="303"/>
        </pc:sldMkLst>
      </pc:sldChg>
      <pc:sldChg chg="add">
        <pc:chgData name="Linda Santiago" userId="1760116d-0902-4299-8a52-775027b459d7" providerId="ADAL" clId="{2E56A7EB-3F96-4E0B-B019-8BE38BDF37A0}" dt="2026-07-14T23:44:06.083" v="12"/>
        <pc:sldMkLst>
          <pc:docMk/>
          <pc:sldMk cId="264995880" sldId="304"/>
        </pc:sldMkLst>
      </pc:sldChg>
      <pc:sldChg chg="add">
        <pc:chgData name="Linda Santiago" userId="1760116d-0902-4299-8a52-775027b459d7" providerId="ADAL" clId="{2E56A7EB-3F96-4E0B-B019-8BE38BDF37A0}" dt="2026-07-14T23:44:06.083" v="12"/>
        <pc:sldMkLst>
          <pc:docMk/>
          <pc:sldMk cId="3107286856" sldId="305"/>
        </pc:sldMkLst>
      </pc:sldChg>
      <pc:sldChg chg="add">
        <pc:chgData name="Linda Santiago" userId="1760116d-0902-4299-8a52-775027b459d7" providerId="ADAL" clId="{2E56A7EB-3F96-4E0B-B019-8BE38BDF37A0}" dt="2026-07-14T23:44:06.083" v="12"/>
        <pc:sldMkLst>
          <pc:docMk/>
          <pc:sldMk cId="3566717739" sldId="306"/>
        </pc:sldMkLst>
      </pc:sldChg>
      <pc:sldChg chg="add">
        <pc:chgData name="Linda Santiago" userId="1760116d-0902-4299-8a52-775027b459d7" providerId="ADAL" clId="{2E56A7EB-3F96-4E0B-B019-8BE38BDF37A0}" dt="2026-07-14T23:44:06.083" v="12"/>
        <pc:sldMkLst>
          <pc:docMk/>
          <pc:sldMk cId="1424507265" sldId="307"/>
        </pc:sldMkLst>
      </pc:sldChg>
      <pc:sldChg chg="add">
        <pc:chgData name="Linda Santiago" userId="1760116d-0902-4299-8a52-775027b459d7" providerId="ADAL" clId="{2E56A7EB-3F96-4E0B-B019-8BE38BDF37A0}" dt="2026-07-14T23:44:06.083" v="12"/>
        <pc:sldMkLst>
          <pc:docMk/>
          <pc:sldMk cId="1137100075" sldId="308"/>
        </pc:sldMkLst>
      </pc:sldChg>
      <pc:sldChg chg="add">
        <pc:chgData name="Linda Santiago" userId="1760116d-0902-4299-8a52-775027b459d7" providerId="ADAL" clId="{2E56A7EB-3F96-4E0B-B019-8BE38BDF37A0}" dt="2026-07-14T23:44:06.083" v="12"/>
        <pc:sldMkLst>
          <pc:docMk/>
          <pc:sldMk cId="3335563017" sldId="309"/>
        </pc:sldMkLst>
      </pc:sldChg>
      <pc:sldChg chg="add setBg">
        <pc:chgData name="Linda Santiago" userId="1760116d-0902-4299-8a52-775027b459d7" providerId="ADAL" clId="{2E56A7EB-3F96-4E0B-B019-8BE38BDF37A0}" dt="2026-07-14T23:45:45.252" v="13"/>
        <pc:sldMkLst>
          <pc:docMk/>
          <pc:sldMk cId="0" sldId="310"/>
        </pc:sldMkLst>
      </pc:sldChg>
      <pc:sldChg chg="add setBg">
        <pc:chgData name="Linda Santiago" userId="1760116d-0902-4299-8a52-775027b459d7" providerId="ADAL" clId="{2E56A7EB-3F96-4E0B-B019-8BE38BDF37A0}" dt="2026-07-14T23:46:29.279" v="14"/>
        <pc:sldMkLst>
          <pc:docMk/>
          <pc:sldMk cId="0" sldId="311"/>
        </pc:sldMkLst>
      </pc:sldChg>
      <pc:sldChg chg="add setBg">
        <pc:chgData name="Linda Santiago" userId="1760116d-0902-4299-8a52-775027b459d7" providerId="ADAL" clId="{2E56A7EB-3F96-4E0B-B019-8BE38BDF37A0}" dt="2026-07-14T23:47:04.229" v="15"/>
        <pc:sldMkLst>
          <pc:docMk/>
          <pc:sldMk cId="0" sldId="312"/>
        </pc:sldMkLst>
      </pc:sldChg>
      <pc:sldChg chg="add setBg">
        <pc:chgData name="Linda Santiago" userId="1760116d-0902-4299-8a52-775027b459d7" providerId="ADAL" clId="{2E56A7EB-3F96-4E0B-B019-8BE38BDF37A0}" dt="2026-07-14T23:47:13.622" v="16"/>
        <pc:sldMkLst>
          <pc:docMk/>
          <pc:sldMk cId="0" sldId="313"/>
        </pc:sldMkLst>
      </pc:sldChg>
      <pc:sldChg chg="add">
        <pc:chgData name="Linda Santiago" userId="1760116d-0902-4299-8a52-775027b459d7" providerId="ADAL" clId="{2E56A7EB-3F96-4E0B-B019-8BE38BDF37A0}" dt="2026-07-14T23:51:59.100" v="17"/>
        <pc:sldMkLst>
          <pc:docMk/>
          <pc:sldMk cId="0" sldId="314"/>
        </pc:sldMkLst>
      </pc:sldChg>
      <pc:sldChg chg="add">
        <pc:chgData name="Linda Santiago" userId="1760116d-0902-4299-8a52-775027b459d7" providerId="ADAL" clId="{2E56A7EB-3F96-4E0B-B019-8BE38BDF37A0}" dt="2026-07-14T23:52:47.315" v="18"/>
        <pc:sldMkLst>
          <pc:docMk/>
          <pc:sldMk cId="0" sldId="315"/>
        </pc:sldMkLst>
      </pc:sldChg>
      <pc:sldChg chg="add">
        <pc:chgData name="Linda Santiago" userId="1760116d-0902-4299-8a52-775027b459d7" providerId="ADAL" clId="{2E56A7EB-3F96-4E0B-B019-8BE38BDF37A0}" dt="2026-07-14T23:57:28.858" v="19"/>
        <pc:sldMkLst>
          <pc:docMk/>
          <pc:sldMk cId="0" sldId="317"/>
        </pc:sldMkLst>
      </pc:sldChg>
      <pc:sldChg chg="add">
        <pc:chgData name="Linda Santiago" userId="1760116d-0902-4299-8a52-775027b459d7" providerId="ADAL" clId="{2E56A7EB-3F96-4E0B-B019-8BE38BDF37A0}" dt="2026-07-15T00:01:01.227" v="20"/>
        <pc:sldMkLst>
          <pc:docMk/>
          <pc:sldMk cId="0" sldId="318"/>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400" b="0" i="0" u="none" strike="noStrike">
                <a:solidFill>
                  <a:srgbClr val="1A2A33"/>
                </a:solidFill>
                <a:latin typeface="Cambria"/>
              </a:defRPr>
            </a:pPr>
            <a:r>
              <a:rPr lang="en-US" sz="1400" b="0" i="0" u="none" strike="noStrike">
                <a:solidFill>
                  <a:srgbClr val="1A2A33"/>
                </a:solidFill>
                <a:latin typeface="Cambria"/>
              </a:rPr>
              <a:t>Equipment Cost per Tank System</a:t>
            </a:r>
          </a:p>
        </c:rich>
      </c:tx>
      <c:overlay val="0"/>
    </c:title>
    <c:autoTitleDeleted val="0"/>
    <c:plotArea>
      <c:layout/>
      <c:barChart>
        <c:barDir val="col"/>
        <c:grouping val="clustered"/>
        <c:varyColors val="0"/>
        <c:ser>
          <c:idx val="0"/>
          <c:order val="0"/>
          <c:tx>
            <c:strRef>
              <c:f>Sheet1!$B$1</c:f>
              <c:strCache>
                <c:ptCount val="1"/>
                <c:pt idx="0">
                  <c:v>Estimated Cost ($)</c:v>
                </c:pt>
              </c:strCache>
            </c:strRef>
          </c:tx>
          <c:spPr>
            <a:solidFill>
              <a:srgbClr val="0A5478"/>
            </a:solidFill>
            <a:effectLst/>
          </c:spPr>
          <c:invertIfNegative val="0"/>
          <c:dPt>
            <c:idx val="0"/>
            <c:invertIfNegative val="0"/>
            <c:bubble3D val="0"/>
            <c:extLst>
              <c:ext xmlns:c16="http://schemas.microsoft.com/office/drawing/2014/chart" uri="{C3380CC4-5D6E-409C-BE32-E72D297353CC}">
                <c16:uniqueId val="{00000001-5E7D-4C13-A514-FF23BDCB348C}"/>
              </c:ext>
            </c:extLst>
          </c:dPt>
          <c:dPt>
            <c:idx val="1"/>
            <c:invertIfNegative val="0"/>
            <c:bubble3D val="0"/>
            <c:spPr>
              <a:solidFill>
                <a:srgbClr val="0E9CE0"/>
              </a:solidFill>
              <a:effectLst/>
            </c:spPr>
            <c:extLst>
              <c:ext xmlns:c16="http://schemas.microsoft.com/office/drawing/2014/chart" uri="{C3380CC4-5D6E-409C-BE32-E72D297353CC}">
                <c16:uniqueId val="{00000003-5E7D-4C13-A514-FF23BDCB348C}"/>
              </c:ext>
            </c:extLst>
          </c:dPt>
          <c:dLbls>
            <c:numFmt formatCode="&quot;$&quot;#,##0" sourceLinked="0"/>
            <c:spPr>
              <a:noFill/>
              <a:ln>
                <a:noFill/>
              </a:ln>
              <a:effectLst/>
            </c:spPr>
            <c:txPr>
              <a:bodyPr/>
              <a:lstStyle/>
              <a:p>
                <a:pPr>
                  <a:defRPr sz="1100" b="0" i="0" u="none" strike="noStrike">
                    <a:solidFill>
                      <a:srgbClr val="1A2A33"/>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Tank 1 System</c:v>
                </c:pt>
                <c:pt idx="1">
                  <c:v>Tank 2 System</c:v>
                </c:pt>
              </c:strCache>
            </c:strRef>
          </c:cat>
          <c:val>
            <c:numRef>
              <c:f>Sheet1!$B$2:$B$3</c:f>
              <c:numCache>
                <c:formatCode>General</c:formatCode>
                <c:ptCount val="2"/>
                <c:pt idx="0">
                  <c:v>275000</c:v>
                </c:pt>
                <c:pt idx="1">
                  <c:v>275000</c:v>
                </c:pt>
              </c:numCache>
            </c:numRef>
          </c:val>
          <c:extLst>
            <c:ext xmlns:c16="http://schemas.microsoft.com/office/drawing/2014/chart" uri="{C3380CC4-5D6E-409C-BE32-E72D297353CC}">
              <c16:uniqueId val="{00000004-5E7D-4C13-A514-FF23BDCB348C}"/>
            </c:ext>
          </c:extLst>
        </c:ser>
        <c:dLbls>
          <c:showLegendKey val="0"/>
          <c:showVal val="1"/>
          <c:showCatName val="0"/>
          <c:showSerName val="0"/>
          <c:showPercent val="0"/>
          <c:showBubbleSize val="0"/>
        </c:dLbls>
        <c:gapWidth val="120"/>
        <c:axId val="2094734554"/>
        <c:axId val="2094734552"/>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100" b="0" i="0" u="none" strike="noStrike">
                <a:solidFill>
                  <a:srgbClr val="1A2A33"/>
                </a:solidFill>
                <a:latin typeface="Calibri"/>
              </a:defRPr>
            </a:pPr>
            <a:endParaRPr lang="en-US"/>
          </a:p>
        </c:txPr>
        <c:crossAx val="2094734552"/>
        <c:crosses val="autoZero"/>
        <c:auto val="1"/>
        <c:lblAlgn val="ctr"/>
        <c:lblOffset val="100"/>
        <c:noMultiLvlLbl val="1"/>
      </c:catAx>
      <c:valAx>
        <c:axId val="2094734552"/>
        <c:scaling>
          <c:orientation val="minMax"/>
          <c:max val="330000"/>
        </c:scaling>
        <c:delete val="0"/>
        <c:axPos val="l"/>
        <c:majorGridlines>
          <c:spPr>
            <a:ln w="12700" cap="flat">
              <a:solidFill>
                <a:srgbClr val="D3E2EC"/>
              </a:solidFill>
              <a:prstDash val="solid"/>
              <a:round/>
            </a:ln>
          </c:spPr>
        </c:majorGridlines>
        <c:numFmt formatCode="&quot;$&quot;#,##0,&quot;k&quot;" sourceLinked="0"/>
        <c:majorTickMark val="out"/>
        <c:minorTickMark val="none"/>
        <c:tickLblPos val="nextTo"/>
        <c:spPr>
          <a:ln w="12700" cap="flat">
            <a:noFill/>
            <a:prstDash val="solid"/>
            <a:round/>
          </a:ln>
        </c:spPr>
        <c:txPr>
          <a:bodyPr/>
          <a:lstStyle/>
          <a:p>
            <a:pPr>
              <a:defRPr sz="1000" b="0" i="0" u="none" strike="noStrike">
                <a:solidFill>
                  <a:srgbClr val="5A6B75"/>
                </a:solidFill>
                <a:latin typeface="Calibri"/>
              </a:defRPr>
            </a:pPr>
            <a:endParaRPr lang="en-US"/>
          </a:p>
        </c:txPr>
        <c:crossAx val="2094734554"/>
        <c:crosses val="autoZero"/>
        <c:crossBetween val="between"/>
        <c:majorUnit val="100000"/>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383B50-3A7E-4951-9953-5A56DAECD1B1}"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A97B4-0DA9-4F9F-9078-7B8CB0C60BF4}" type="slidenum">
              <a:rPr lang="en-US" smtClean="0"/>
              <a:t>‹#›</a:t>
            </a:fld>
            <a:endParaRPr lang="en-US"/>
          </a:p>
        </p:txBody>
      </p:sp>
    </p:spTree>
    <p:extLst>
      <p:ext uri="{BB962C8B-B14F-4D97-AF65-F5344CB8AC3E}">
        <p14:creationId xmlns:p14="http://schemas.microsoft.com/office/powerpoint/2010/main" val="60300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Board Meeting Agenda — July 15, 2026. St. Augustine Airport. Info@SGJ-Airport.com · www.sa-airport.com</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 Board discussion — staff seeks Board direction on the preferred option for 151 Gun Club Road.</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Board action item: staff requests that the Board vote to approve an annual salary range of $110,000 to $135,000 for the Director of Operations position. The midpoint of the range is $122,500. Requested action: a motion to approve the salary range as presented.</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Business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with the ask. This is a recommendation deck: our guest badging is the one place we are more permissive than every comparable Florida airport, and it is a closable security gap.</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duty first, then gap/benchmark/fix. Boards act on clear responsibility + a low-cost fix.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Sharpen the contrast. We are alone in issuing standing guest badges; all nine peers escort.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Peer policy comparison. Our row is highlighted and the guests cell flagged: we are the only airport issuing standing guest badges — everyone else escorts.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mechanism: unvetted+unescorted access, paper-only accountability, and worst exposure at odd hours — against a backdrop of 956+ live credentials.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Grounded, not alarmist. These are the exposure categories the policy leaves open, clearly framed as illustrative rather than local incidents.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Third-party authority (GAO/TSA) makes the case credible and de-personalizes it. The 2018 aircraft-theft reference is the Sea-Tac Q400 event — a real insider case at another airport.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Unfinished Business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Escort is not a novelty — it is what every peer already does, and it delivers the accountability the current policy lacks.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Preempt the convenience objection honestly: guests stay welcome, cost is minimal, and a narrow vetted pass covers genuine recurring needs.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actual proposed policy text: badge only tenants (a) and substantiated-need non-tenants (b). The standing guest badge is removed; casual guests are escorted, genuine recurring needs go through (b) with conditions.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duty + outlier + low-cost fix, then the explicit requested motion.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Audit/Budget Committee Report</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 Reports</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A97B4-0DA9-4F9F-9078-7B8CB0C60BF4}" type="slidenum">
              <a:rPr lang="en-US" smtClean="0"/>
              <a:t>27</a:t>
            </a:fld>
            <a:endParaRPr lang="en-US"/>
          </a:p>
        </p:txBody>
      </p:sp>
    </p:spTree>
    <p:extLst>
      <p:ext uri="{BB962C8B-B14F-4D97-AF65-F5344CB8AC3E}">
        <p14:creationId xmlns:p14="http://schemas.microsoft.com/office/powerpoint/2010/main" val="790815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Board briefing on the Self-Serve Fuel Farm Replacement project: current status, operational impact, funding requirements, and governance implications.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Tank 1 was permanently closed in July 2025 after extensive corrosion damage; the FL DEP closure process is underway. Tank 2 recently failed — a leak at the primary pump required immediate shutdown. Both tanks are now non-operational.</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Action item: the Executive Director's employment contract is presented for the Board's review, discussion, and vote. Steps: (1) review the proposed terms; (2) discuss and raise questions or revisions; (3) vote to approve, amend, or defer. Key elements under review include contract term, compensation, benefits, duties and authority, performance evaluation, and termination and severance provisions.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GrayMar Environmental Services completed fuel removal and proper disposal — the first required step in the FL DEP closure process. Next: approved technical vendor drains and removes external components, closure inspection prep, 30-day notice to FL DEP prior to physical removal, and site cleared for temporary tank installation.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Passero deliverables July 8-10: Phase 1 bid documents; mechanical plans for one 12,000-gallon replacement self-serve tank system; and an Opinion of Probable Cost of $275,000 per tank for equipment only, excluding installation, testing, certification, and registration.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Scope refocused from a single 20,000-gallon tank to two independent 12,000-gallon systems, enabling immediate action and preserving long-term operational resilience. Phase 1 replaces Tank 1; Phase 2 removes Tank 2, installs a temporary self-serve tank in the interim, then installs the second system. Both phases maintain system redundancy.</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$275,000 per tank Opinion of Probable Cost covers equipment procurement only. Additional costs: full installation and civil work, start-up testing and commissioning, FL DEP certification and registration, and temporary tank procurement and setup. Total project cost will exceed $550,000; Board approval of supplemental funding will be required at a later date.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positive developments: Atlantic Aviation offered Avgas discounts to tenants; the airport team sourced and secured a temporary self-serve system despite advice that one was unlikely to be found; and the two-system approach allows the project to move straight to bid.</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Summary of the briefing. Board action item: approval of supplemental funding will be required at a later date, once installation, testing, and ancillary costs are defined.</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present three options for the future disposition and management of 151 Gun Club Road for Board discussion and direction.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B9CA36-F557-4B3D-865E-6E7891B3C329}"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15116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C407C-148C-ECA9-81C6-08DC0F3C3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693F1-6379-D575-015F-024160B8A3C5}"/>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2B890CFE-D59B-1EEB-63BF-24BE656E97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D2328E-D71C-4E46-5889-1524B6CA44E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B9CA36-F557-4B3D-865E-6E7891B3C329}"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81448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0D021-576D-466B-B3D8-F6A85FBB2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0E0C4-3BC8-1B4A-1C30-C16A03381B0A}"/>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6A227EC7-9443-D6D9-B898-EBC8E34C58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994DE4-1A95-CDEB-0C2B-77C734B190E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B9CA36-F557-4B3D-865E-6E7891B3C329}"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39355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A029D-308B-41BF-E1CF-C0E9A7F92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AA723E-4419-CE0A-5305-75DDA1A26C5C}"/>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C14D84DC-4A83-6B1C-34DA-9E4E926058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75F2AB-546F-C356-766E-3E0BE94F36E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B9CA36-F557-4B3D-865E-6E7891B3C329}"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562845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13453-124F-2237-BAE1-BC3861D8C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0D1A9-EDC4-0946-ED51-13C2EFA7240D}"/>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EEFCA1BA-A9F0-1679-EEF6-8EF3FC13C4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BBC69C-645F-8297-9A27-0AD3B724D12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B9CA36-F557-4B3D-865E-6E7891B3C329}"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11200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222A4-8C7D-97E4-56F1-009A7E5F8D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7A3D7C-38DD-9D83-75CF-AF70FEEF98A4}"/>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9BB4F476-EF64-5976-D954-5B419D212E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49CE35-6A5C-31B9-A64E-998650471D8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B9CA36-F557-4B3D-865E-6E7891B3C329}"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40185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91F59-5DD0-8177-C71D-46A00AF4E3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2DC59-3227-5077-B8B2-8CCC7B2474EB}"/>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53F8D818-F0E8-5A83-0F64-EE4C69CD4B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2638CF-3C78-DC54-6E7F-180848E086A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B9CA36-F557-4B3D-865E-6E7891B3C329}"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14319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F7F4A-39F1-C6BC-41B6-B4C91956C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3CFEFB-1B08-55DA-C3BA-6029F908E6C5}"/>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745A65D7-351A-2C0C-5F43-E883E7638F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4D54B8-F1D5-AB1D-5FFF-5EB82AB9449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B9CA36-F557-4B3D-865E-6E7891B3C329}"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129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briefing outlines three options and the considerations associated with each, to support Board discussion.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904CB-35EF-3D56-B536-A576B821DA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1FF22-4E58-C470-9B89-B0949D15FCF7}"/>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6E2F5457-FF22-C2A8-8B0F-8C601697F8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68BB73-29A7-F826-8AD4-22432CCF3C4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B9CA36-F557-4B3D-865E-6E7891B3C329}"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3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65423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 Reports — presented by Jeffrey Kempf, Deputy General Counsel, followed by Chad Roberts, Aviation Attorney.</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Board Member Comments — Chairman Nick Primrose, Vice Chair Mario Dipola, Secretary/Treasurer Michelle Cash-Chapman, Jerry Dedge, and Daniel Bean.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meetings: Audit/Budget Committee Meeting, Wednesday, 12 August 2026 at 8:00 AM, Airport Conference Center; Regular Board Meeting, Wednesday, 12 August 2026 at 9:00 AM, Airport Conference Center. Adjournment.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Comparison of the three options across control, planning horizon, and key trade-offs.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81E6-AA12-EFD0-2615-EAA0D5A1D8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A6F7FAC-DF05-3229-0025-C1909658AE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E05B07-1518-BF8D-8587-60574A5AFBF6}"/>
              </a:ext>
            </a:extLst>
          </p:cNvPr>
          <p:cNvSpPr>
            <a:spLocks noGrp="1"/>
          </p:cNvSpPr>
          <p:nvPr>
            <p:ph type="dt" sz="half" idx="10"/>
          </p:nvPr>
        </p:nvSpPr>
        <p:spPr/>
        <p:txBody>
          <a:bodyPr/>
          <a:lstStyle/>
          <a:p>
            <a:fld id="{893E9C5C-FAF8-4C31-B1E9-82D0B2CCEF15}" type="datetimeFigureOut">
              <a:rPr lang="en-US" smtClean="0"/>
              <a:t>7/14/2026</a:t>
            </a:fld>
            <a:endParaRPr lang="en-US"/>
          </a:p>
        </p:txBody>
      </p:sp>
      <p:sp>
        <p:nvSpPr>
          <p:cNvPr id="5" name="Footer Placeholder 4">
            <a:extLst>
              <a:ext uri="{FF2B5EF4-FFF2-40B4-BE49-F238E27FC236}">
                <a16:creationId xmlns:a16="http://schemas.microsoft.com/office/drawing/2014/main" id="{7C6A1DB4-37E0-5523-90B4-D91C31C1CB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6F3AB7-B003-1E17-E4B3-E06CA8C093BC}"/>
              </a:ext>
            </a:extLst>
          </p:cNvPr>
          <p:cNvSpPr>
            <a:spLocks noGrp="1"/>
          </p:cNvSpPr>
          <p:nvPr>
            <p:ph type="sldNum" sz="quarter" idx="12"/>
          </p:nvPr>
        </p:nvSpPr>
        <p:spPr/>
        <p:txBody>
          <a:bodyPr/>
          <a:lstStyle/>
          <a:p>
            <a:fld id="{602DC1E1-983D-4DAC-AD1E-E600B3FC52C5}" type="slidenum">
              <a:rPr lang="en-US" smtClean="0"/>
              <a:t>‹#›</a:t>
            </a:fld>
            <a:endParaRPr lang="en-US"/>
          </a:p>
        </p:txBody>
      </p:sp>
    </p:spTree>
    <p:extLst>
      <p:ext uri="{BB962C8B-B14F-4D97-AF65-F5344CB8AC3E}">
        <p14:creationId xmlns:p14="http://schemas.microsoft.com/office/powerpoint/2010/main" val="25448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DF87C-56C4-3F24-4EBB-39046929AF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D8565D-27F4-ED81-FC4D-7EBCB37E8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0A36C3-F9DD-5C1B-0465-AA5748C7C1BD}"/>
              </a:ext>
            </a:extLst>
          </p:cNvPr>
          <p:cNvSpPr>
            <a:spLocks noGrp="1"/>
          </p:cNvSpPr>
          <p:nvPr>
            <p:ph type="dt" sz="half" idx="10"/>
          </p:nvPr>
        </p:nvSpPr>
        <p:spPr/>
        <p:txBody>
          <a:bodyPr/>
          <a:lstStyle/>
          <a:p>
            <a:fld id="{893E9C5C-FAF8-4C31-B1E9-82D0B2CCEF15}" type="datetimeFigureOut">
              <a:rPr lang="en-US" smtClean="0"/>
              <a:t>7/14/2026</a:t>
            </a:fld>
            <a:endParaRPr lang="en-US"/>
          </a:p>
        </p:txBody>
      </p:sp>
      <p:sp>
        <p:nvSpPr>
          <p:cNvPr id="5" name="Footer Placeholder 4">
            <a:extLst>
              <a:ext uri="{FF2B5EF4-FFF2-40B4-BE49-F238E27FC236}">
                <a16:creationId xmlns:a16="http://schemas.microsoft.com/office/drawing/2014/main" id="{2B150711-C500-8544-8050-8DC6A0A9C2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D1234A-27E9-BC06-ED13-FD183AD53C11}"/>
              </a:ext>
            </a:extLst>
          </p:cNvPr>
          <p:cNvSpPr>
            <a:spLocks noGrp="1"/>
          </p:cNvSpPr>
          <p:nvPr>
            <p:ph type="sldNum" sz="quarter" idx="12"/>
          </p:nvPr>
        </p:nvSpPr>
        <p:spPr/>
        <p:txBody>
          <a:bodyPr/>
          <a:lstStyle/>
          <a:p>
            <a:fld id="{602DC1E1-983D-4DAC-AD1E-E600B3FC52C5}" type="slidenum">
              <a:rPr lang="en-US" smtClean="0"/>
              <a:t>‹#›</a:t>
            </a:fld>
            <a:endParaRPr lang="en-US"/>
          </a:p>
        </p:txBody>
      </p:sp>
    </p:spTree>
    <p:extLst>
      <p:ext uri="{BB962C8B-B14F-4D97-AF65-F5344CB8AC3E}">
        <p14:creationId xmlns:p14="http://schemas.microsoft.com/office/powerpoint/2010/main" val="3586209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0C8B97-DDB8-B0C9-1A59-82C238B072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48982D0-F00F-1AD6-BC55-2190909A27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CCBEB7-6ABE-11C8-DB31-0D81ABFD58AA}"/>
              </a:ext>
            </a:extLst>
          </p:cNvPr>
          <p:cNvSpPr>
            <a:spLocks noGrp="1"/>
          </p:cNvSpPr>
          <p:nvPr>
            <p:ph type="dt" sz="half" idx="10"/>
          </p:nvPr>
        </p:nvSpPr>
        <p:spPr/>
        <p:txBody>
          <a:bodyPr/>
          <a:lstStyle/>
          <a:p>
            <a:fld id="{893E9C5C-FAF8-4C31-B1E9-82D0B2CCEF15}" type="datetimeFigureOut">
              <a:rPr lang="en-US" smtClean="0"/>
              <a:t>7/14/2026</a:t>
            </a:fld>
            <a:endParaRPr lang="en-US"/>
          </a:p>
        </p:txBody>
      </p:sp>
      <p:sp>
        <p:nvSpPr>
          <p:cNvPr id="5" name="Footer Placeholder 4">
            <a:extLst>
              <a:ext uri="{FF2B5EF4-FFF2-40B4-BE49-F238E27FC236}">
                <a16:creationId xmlns:a16="http://schemas.microsoft.com/office/drawing/2014/main" id="{576901A0-F922-1A7C-A6F6-4A3CC428C6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E9FE99-D95A-901A-BD4F-71FB5FE9936F}"/>
              </a:ext>
            </a:extLst>
          </p:cNvPr>
          <p:cNvSpPr>
            <a:spLocks noGrp="1"/>
          </p:cNvSpPr>
          <p:nvPr>
            <p:ph type="sldNum" sz="quarter" idx="12"/>
          </p:nvPr>
        </p:nvSpPr>
        <p:spPr/>
        <p:txBody>
          <a:bodyPr/>
          <a:lstStyle/>
          <a:p>
            <a:fld id="{602DC1E1-983D-4DAC-AD1E-E600B3FC52C5}" type="slidenum">
              <a:rPr lang="en-US" smtClean="0"/>
              <a:t>‹#›</a:t>
            </a:fld>
            <a:endParaRPr lang="en-US"/>
          </a:p>
        </p:txBody>
      </p:sp>
    </p:spTree>
    <p:extLst>
      <p:ext uri="{BB962C8B-B14F-4D97-AF65-F5344CB8AC3E}">
        <p14:creationId xmlns:p14="http://schemas.microsoft.com/office/powerpoint/2010/main" val="2505757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master 1">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FEFEF"/>
          </a:solidFill>
          <a:ln/>
        </p:spPr>
        <p:txBody>
          <a:bodyPr/>
          <a:lstStyle/>
          <a:p>
            <a:endParaRPr lang="en-US" sz="2400"/>
          </a:p>
        </p:txBody>
      </p:sp>
      <p:sp>
        <p:nvSpPr>
          <p:cNvPr id="3" name="Shape 1"/>
          <p:cNvSpPr/>
          <p:nvPr/>
        </p:nvSpPr>
        <p:spPr>
          <a:xfrm>
            <a:off x="0" y="0"/>
            <a:ext cx="12192000" cy="6858000"/>
          </a:xfrm>
          <a:prstGeom prst="rect">
            <a:avLst/>
          </a:prstGeom>
          <a:solidFill>
            <a:srgbClr val="FCFCFC"/>
          </a:solidFill>
          <a:ln/>
        </p:spPr>
        <p:txBody>
          <a:bodyPr/>
          <a:lstStyle/>
          <a:p>
            <a:endParaRPr lang="en-US" sz="2400"/>
          </a:p>
        </p:txBody>
      </p:sp>
      <p:pic>
        <p:nvPicPr>
          <p:cNvPr id="4" name="Image 0" descr="preencoded.png">
            <a:hlinkClick r:id="rId2"/>
          </p:cNvPr>
          <p:cNvPicPr>
            <a:picLocks noChangeAspect="1"/>
          </p:cNvPicPr>
          <p:nvPr/>
        </p:nvPicPr>
        <p:blipFill>
          <a:blip r:embed="rId3"/>
          <a:stretch>
            <a:fillRect/>
          </a:stretch>
        </p:blipFill>
        <p:spPr>
          <a:xfrm>
            <a:off x="10705574" y="6459321"/>
            <a:ext cx="1429124" cy="341376"/>
          </a:xfrm>
          <a:prstGeom prst="rect">
            <a:avLst/>
          </a:prstGeom>
        </p:spPr>
      </p:pic>
    </p:spTree>
    <p:extLst>
      <p:ext uri="{BB962C8B-B14F-4D97-AF65-F5344CB8AC3E}">
        <p14:creationId xmlns:p14="http://schemas.microsoft.com/office/powerpoint/2010/main" val="14975111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465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2115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0C9A50-846F-4383-829D-DA598347383D}" type="datetimeFigureOut">
              <a:rPr lang="en-US" smtClean="0"/>
              <a:t>7/14/2026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065567-5AAB-4519-BF9B-59CFF1B6F5B2}" type="slidenum">
              <a:rPr lang="en-US" smtClean="0"/>
              <a:t>‹#›</a:t>
            </a:fld>
            <a:endParaRPr lang="en-US" dirty="0"/>
          </a:p>
        </p:txBody>
      </p:sp>
    </p:spTree>
    <p:extLst>
      <p:ext uri="{BB962C8B-B14F-4D97-AF65-F5344CB8AC3E}">
        <p14:creationId xmlns:p14="http://schemas.microsoft.com/office/powerpoint/2010/main" val="2144531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0C9A50-846F-4383-829D-DA598347383D}" type="datetimeFigureOut">
              <a:rPr lang="en-US" smtClean="0"/>
              <a:t>7/14/2026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065567-5AAB-4519-BF9B-59CFF1B6F5B2}" type="slidenum">
              <a:rPr lang="en-US" smtClean="0"/>
              <a:t>‹#›</a:t>
            </a:fld>
            <a:endParaRPr lang="en-US" dirty="0"/>
          </a:p>
        </p:txBody>
      </p:sp>
    </p:spTree>
    <p:extLst>
      <p:ext uri="{BB962C8B-B14F-4D97-AF65-F5344CB8AC3E}">
        <p14:creationId xmlns:p14="http://schemas.microsoft.com/office/powerpoint/2010/main" val="2479087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0C9A50-846F-4383-829D-DA598347383D}" type="datetimeFigureOut">
              <a:rPr lang="en-US" smtClean="0"/>
              <a:t>7/14/2026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065567-5AAB-4519-BF9B-59CFF1B6F5B2}" type="slidenum">
              <a:rPr lang="en-US" smtClean="0"/>
              <a:t>‹#›</a:t>
            </a:fld>
            <a:endParaRPr lang="en-US" dirty="0"/>
          </a:p>
        </p:txBody>
      </p:sp>
    </p:spTree>
    <p:extLst>
      <p:ext uri="{BB962C8B-B14F-4D97-AF65-F5344CB8AC3E}">
        <p14:creationId xmlns:p14="http://schemas.microsoft.com/office/powerpoint/2010/main" val="13652791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0C9A50-846F-4383-829D-DA598347383D}" type="datetimeFigureOut">
              <a:rPr lang="en-US" smtClean="0"/>
              <a:t>7/14/2026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065567-5AAB-4519-BF9B-59CFF1B6F5B2}" type="slidenum">
              <a:rPr lang="en-US" smtClean="0"/>
              <a:t>‹#›</a:t>
            </a:fld>
            <a:endParaRPr lang="en-US" dirty="0"/>
          </a:p>
        </p:txBody>
      </p:sp>
    </p:spTree>
    <p:extLst>
      <p:ext uri="{BB962C8B-B14F-4D97-AF65-F5344CB8AC3E}">
        <p14:creationId xmlns:p14="http://schemas.microsoft.com/office/powerpoint/2010/main" val="1895872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0C9A50-846F-4383-829D-DA598347383D}" type="datetimeFigureOut">
              <a:rPr lang="en-US" smtClean="0"/>
              <a:t>7/14/2026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D065567-5AAB-4519-BF9B-59CFF1B6F5B2}" type="slidenum">
              <a:rPr lang="en-US" smtClean="0"/>
              <a:t>‹#›</a:t>
            </a:fld>
            <a:endParaRPr lang="en-US" dirty="0"/>
          </a:p>
        </p:txBody>
      </p:sp>
    </p:spTree>
    <p:extLst>
      <p:ext uri="{BB962C8B-B14F-4D97-AF65-F5344CB8AC3E}">
        <p14:creationId xmlns:p14="http://schemas.microsoft.com/office/powerpoint/2010/main" val="1429559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5B3C0-6E26-51A8-0D7F-72B347D605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D7DBFC-1C7F-E52C-EE6F-9B1D381EF2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ADF469-F7BC-93B5-6483-57B17B6BA72E}"/>
              </a:ext>
            </a:extLst>
          </p:cNvPr>
          <p:cNvSpPr>
            <a:spLocks noGrp="1"/>
          </p:cNvSpPr>
          <p:nvPr>
            <p:ph type="dt" sz="half" idx="10"/>
          </p:nvPr>
        </p:nvSpPr>
        <p:spPr/>
        <p:txBody>
          <a:bodyPr/>
          <a:lstStyle/>
          <a:p>
            <a:fld id="{893E9C5C-FAF8-4C31-B1E9-82D0B2CCEF15}" type="datetimeFigureOut">
              <a:rPr lang="en-US" smtClean="0"/>
              <a:t>7/14/2026</a:t>
            </a:fld>
            <a:endParaRPr lang="en-US"/>
          </a:p>
        </p:txBody>
      </p:sp>
      <p:sp>
        <p:nvSpPr>
          <p:cNvPr id="5" name="Footer Placeholder 4">
            <a:extLst>
              <a:ext uri="{FF2B5EF4-FFF2-40B4-BE49-F238E27FC236}">
                <a16:creationId xmlns:a16="http://schemas.microsoft.com/office/drawing/2014/main" id="{1550347E-D24C-B114-C1AA-62E590F2D2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7EC4C5-EC10-34C7-4EB6-4F6D8BB9D240}"/>
              </a:ext>
            </a:extLst>
          </p:cNvPr>
          <p:cNvSpPr>
            <a:spLocks noGrp="1"/>
          </p:cNvSpPr>
          <p:nvPr>
            <p:ph type="sldNum" sz="quarter" idx="12"/>
          </p:nvPr>
        </p:nvSpPr>
        <p:spPr/>
        <p:txBody>
          <a:bodyPr/>
          <a:lstStyle/>
          <a:p>
            <a:fld id="{602DC1E1-983D-4DAC-AD1E-E600B3FC52C5}" type="slidenum">
              <a:rPr lang="en-US" smtClean="0"/>
              <a:t>‹#›</a:t>
            </a:fld>
            <a:endParaRPr lang="en-US"/>
          </a:p>
        </p:txBody>
      </p:sp>
    </p:spTree>
    <p:extLst>
      <p:ext uri="{BB962C8B-B14F-4D97-AF65-F5344CB8AC3E}">
        <p14:creationId xmlns:p14="http://schemas.microsoft.com/office/powerpoint/2010/main" val="18332281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0C9A50-846F-4383-829D-DA598347383D}" type="datetimeFigureOut">
              <a:rPr lang="en-US" smtClean="0"/>
              <a:t>7/14/2026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D065567-5AAB-4519-BF9B-59CFF1B6F5B2}" type="slidenum">
              <a:rPr lang="en-US" smtClean="0"/>
              <a:t>‹#›</a:t>
            </a:fld>
            <a:endParaRPr lang="en-US" dirty="0"/>
          </a:p>
        </p:txBody>
      </p:sp>
    </p:spTree>
    <p:extLst>
      <p:ext uri="{BB962C8B-B14F-4D97-AF65-F5344CB8AC3E}">
        <p14:creationId xmlns:p14="http://schemas.microsoft.com/office/powerpoint/2010/main" val="14909671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0C9A50-846F-4383-829D-DA598347383D}" type="datetimeFigureOut">
              <a:rPr lang="en-US" smtClean="0"/>
              <a:t>7/14/2026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D065567-5AAB-4519-BF9B-59CFF1B6F5B2}" type="slidenum">
              <a:rPr lang="en-US" smtClean="0"/>
              <a:t>‹#›</a:t>
            </a:fld>
            <a:endParaRPr lang="en-US" dirty="0"/>
          </a:p>
        </p:txBody>
      </p:sp>
    </p:spTree>
    <p:extLst>
      <p:ext uri="{BB962C8B-B14F-4D97-AF65-F5344CB8AC3E}">
        <p14:creationId xmlns:p14="http://schemas.microsoft.com/office/powerpoint/2010/main" val="435421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0C9A50-846F-4383-829D-DA598347383D}" type="datetimeFigureOut">
              <a:rPr lang="en-US" smtClean="0"/>
              <a:t>7/14/2026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065567-5AAB-4519-BF9B-59CFF1B6F5B2}" type="slidenum">
              <a:rPr lang="en-US" smtClean="0"/>
              <a:t>‹#›</a:t>
            </a:fld>
            <a:endParaRPr lang="en-US" dirty="0"/>
          </a:p>
        </p:txBody>
      </p:sp>
    </p:spTree>
    <p:extLst>
      <p:ext uri="{BB962C8B-B14F-4D97-AF65-F5344CB8AC3E}">
        <p14:creationId xmlns:p14="http://schemas.microsoft.com/office/powerpoint/2010/main" val="18008771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0C9A50-846F-4383-829D-DA598347383D}" type="datetimeFigureOut">
              <a:rPr lang="en-US" smtClean="0"/>
              <a:t>7/14/2026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065567-5AAB-4519-BF9B-59CFF1B6F5B2}" type="slidenum">
              <a:rPr lang="en-US" smtClean="0"/>
              <a:t>‹#›</a:t>
            </a:fld>
            <a:endParaRPr lang="en-US" dirty="0"/>
          </a:p>
        </p:txBody>
      </p:sp>
    </p:spTree>
    <p:extLst>
      <p:ext uri="{BB962C8B-B14F-4D97-AF65-F5344CB8AC3E}">
        <p14:creationId xmlns:p14="http://schemas.microsoft.com/office/powerpoint/2010/main" val="3432513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0C9A50-846F-4383-829D-DA598347383D}" type="datetimeFigureOut">
              <a:rPr lang="en-US" smtClean="0"/>
              <a:t>7/14/2026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065567-5AAB-4519-BF9B-59CFF1B6F5B2}" type="slidenum">
              <a:rPr lang="en-US" smtClean="0"/>
              <a:t>‹#›</a:t>
            </a:fld>
            <a:endParaRPr lang="en-US" dirty="0"/>
          </a:p>
        </p:txBody>
      </p:sp>
    </p:spTree>
    <p:extLst>
      <p:ext uri="{BB962C8B-B14F-4D97-AF65-F5344CB8AC3E}">
        <p14:creationId xmlns:p14="http://schemas.microsoft.com/office/powerpoint/2010/main" val="17494727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0C9A50-846F-4383-829D-DA598347383D}" type="datetimeFigureOut">
              <a:rPr lang="en-US" smtClean="0"/>
              <a:t>7/14/2026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065567-5AAB-4519-BF9B-59CFF1B6F5B2}" type="slidenum">
              <a:rPr lang="en-US" smtClean="0"/>
              <a:t>‹#›</a:t>
            </a:fld>
            <a:endParaRPr lang="en-US" dirty="0"/>
          </a:p>
        </p:txBody>
      </p:sp>
    </p:spTree>
    <p:extLst>
      <p:ext uri="{BB962C8B-B14F-4D97-AF65-F5344CB8AC3E}">
        <p14:creationId xmlns:p14="http://schemas.microsoft.com/office/powerpoint/2010/main" val="3344642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7D48F-CFF9-5027-5805-61DB6088D8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832977-7AA6-50B9-3BF8-B96A8239F9D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B888EC-9735-1AAB-C417-9DAE42CB7DBA}"/>
              </a:ext>
            </a:extLst>
          </p:cNvPr>
          <p:cNvSpPr>
            <a:spLocks noGrp="1"/>
          </p:cNvSpPr>
          <p:nvPr>
            <p:ph type="dt" sz="half" idx="10"/>
          </p:nvPr>
        </p:nvSpPr>
        <p:spPr/>
        <p:txBody>
          <a:bodyPr/>
          <a:lstStyle/>
          <a:p>
            <a:fld id="{893E9C5C-FAF8-4C31-B1E9-82D0B2CCEF15}" type="datetimeFigureOut">
              <a:rPr lang="en-US" smtClean="0"/>
              <a:t>7/14/2026</a:t>
            </a:fld>
            <a:endParaRPr lang="en-US"/>
          </a:p>
        </p:txBody>
      </p:sp>
      <p:sp>
        <p:nvSpPr>
          <p:cNvPr id="5" name="Footer Placeholder 4">
            <a:extLst>
              <a:ext uri="{FF2B5EF4-FFF2-40B4-BE49-F238E27FC236}">
                <a16:creationId xmlns:a16="http://schemas.microsoft.com/office/drawing/2014/main" id="{EE9859E6-2BBB-F766-7695-3D4361276E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1AC812-3E95-C547-981A-CF89CDE1DED6}"/>
              </a:ext>
            </a:extLst>
          </p:cNvPr>
          <p:cNvSpPr>
            <a:spLocks noGrp="1"/>
          </p:cNvSpPr>
          <p:nvPr>
            <p:ph type="sldNum" sz="quarter" idx="12"/>
          </p:nvPr>
        </p:nvSpPr>
        <p:spPr/>
        <p:txBody>
          <a:bodyPr/>
          <a:lstStyle/>
          <a:p>
            <a:fld id="{602DC1E1-983D-4DAC-AD1E-E600B3FC52C5}" type="slidenum">
              <a:rPr lang="en-US" smtClean="0"/>
              <a:t>‹#›</a:t>
            </a:fld>
            <a:endParaRPr lang="en-US"/>
          </a:p>
        </p:txBody>
      </p:sp>
    </p:spTree>
    <p:extLst>
      <p:ext uri="{BB962C8B-B14F-4D97-AF65-F5344CB8AC3E}">
        <p14:creationId xmlns:p14="http://schemas.microsoft.com/office/powerpoint/2010/main" val="2571062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5B124-C556-CE59-0F93-B313629D1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2FE310-0F0C-3B9F-02DE-9369EB43D1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A9C762B-DEA6-0B34-DAEF-05FF652F83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56EE29-56C5-4A4B-FD54-7DE8DA64F413}"/>
              </a:ext>
            </a:extLst>
          </p:cNvPr>
          <p:cNvSpPr>
            <a:spLocks noGrp="1"/>
          </p:cNvSpPr>
          <p:nvPr>
            <p:ph type="dt" sz="half" idx="10"/>
          </p:nvPr>
        </p:nvSpPr>
        <p:spPr/>
        <p:txBody>
          <a:bodyPr/>
          <a:lstStyle/>
          <a:p>
            <a:fld id="{893E9C5C-FAF8-4C31-B1E9-82D0B2CCEF15}" type="datetimeFigureOut">
              <a:rPr lang="en-US" smtClean="0"/>
              <a:t>7/14/2026</a:t>
            </a:fld>
            <a:endParaRPr lang="en-US"/>
          </a:p>
        </p:txBody>
      </p:sp>
      <p:sp>
        <p:nvSpPr>
          <p:cNvPr id="6" name="Footer Placeholder 5">
            <a:extLst>
              <a:ext uri="{FF2B5EF4-FFF2-40B4-BE49-F238E27FC236}">
                <a16:creationId xmlns:a16="http://schemas.microsoft.com/office/drawing/2014/main" id="{DB25F481-4B45-4411-F975-D38C9F8EE4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335D56-A260-9B07-5CF2-A52E7206A757}"/>
              </a:ext>
            </a:extLst>
          </p:cNvPr>
          <p:cNvSpPr>
            <a:spLocks noGrp="1"/>
          </p:cNvSpPr>
          <p:nvPr>
            <p:ph type="sldNum" sz="quarter" idx="12"/>
          </p:nvPr>
        </p:nvSpPr>
        <p:spPr/>
        <p:txBody>
          <a:bodyPr/>
          <a:lstStyle/>
          <a:p>
            <a:fld id="{602DC1E1-983D-4DAC-AD1E-E600B3FC52C5}" type="slidenum">
              <a:rPr lang="en-US" smtClean="0"/>
              <a:t>‹#›</a:t>
            </a:fld>
            <a:endParaRPr lang="en-US"/>
          </a:p>
        </p:txBody>
      </p:sp>
    </p:spTree>
    <p:extLst>
      <p:ext uri="{BB962C8B-B14F-4D97-AF65-F5344CB8AC3E}">
        <p14:creationId xmlns:p14="http://schemas.microsoft.com/office/powerpoint/2010/main" val="1877038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7352C-0F30-E40A-1D3B-43A2B04C126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B52D77-C597-A3EA-2BAB-1413280D8B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8DBD7E-2011-1A40-FC5B-5EE8049292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DC9907-E770-D8EE-FBD3-A881609400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849D18-7A2B-8E53-6A6D-9710C16E96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DD4BB6-AA2F-12FE-599D-2A6856B9DABA}"/>
              </a:ext>
            </a:extLst>
          </p:cNvPr>
          <p:cNvSpPr>
            <a:spLocks noGrp="1"/>
          </p:cNvSpPr>
          <p:nvPr>
            <p:ph type="dt" sz="half" idx="10"/>
          </p:nvPr>
        </p:nvSpPr>
        <p:spPr/>
        <p:txBody>
          <a:bodyPr/>
          <a:lstStyle/>
          <a:p>
            <a:fld id="{893E9C5C-FAF8-4C31-B1E9-82D0B2CCEF15}" type="datetimeFigureOut">
              <a:rPr lang="en-US" smtClean="0"/>
              <a:t>7/14/2026</a:t>
            </a:fld>
            <a:endParaRPr lang="en-US"/>
          </a:p>
        </p:txBody>
      </p:sp>
      <p:sp>
        <p:nvSpPr>
          <p:cNvPr id="8" name="Footer Placeholder 7">
            <a:extLst>
              <a:ext uri="{FF2B5EF4-FFF2-40B4-BE49-F238E27FC236}">
                <a16:creationId xmlns:a16="http://schemas.microsoft.com/office/drawing/2014/main" id="{021CB19B-7041-F4E1-54C4-50C32F948B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818403D-2BAB-C065-B31A-DDF5D861D23B}"/>
              </a:ext>
            </a:extLst>
          </p:cNvPr>
          <p:cNvSpPr>
            <a:spLocks noGrp="1"/>
          </p:cNvSpPr>
          <p:nvPr>
            <p:ph type="sldNum" sz="quarter" idx="12"/>
          </p:nvPr>
        </p:nvSpPr>
        <p:spPr/>
        <p:txBody>
          <a:bodyPr/>
          <a:lstStyle/>
          <a:p>
            <a:fld id="{602DC1E1-983D-4DAC-AD1E-E600B3FC52C5}" type="slidenum">
              <a:rPr lang="en-US" smtClean="0"/>
              <a:t>‹#›</a:t>
            </a:fld>
            <a:endParaRPr lang="en-US"/>
          </a:p>
        </p:txBody>
      </p:sp>
    </p:spTree>
    <p:extLst>
      <p:ext uri="{BB962C8B-B14F-4D97-AF65-F5344CB8AC3E}">
        <p14:creationId xmlns:p14="http://schemas.microsoft.com/office/powerpoint/2010/main" val="379813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BCE92-4AA4-8770-0B29-601222C0AC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FD0465-E694-95F6-E42E-2BE65E1A9EDA}"/>
              </a:ext>
            </a:extLst>
          </p:cNvPr>
          <p:cNvSpPr>
            <a:spLocks noGrp="1"/>
          </p:cNvSpPr>
          <p:nvPr>
            <p:ph type="dt" sz="half" idx="10"/>
          </p:nvPr>
        </p:nvSpPr>
        <p:spPr/>
        <p:txBody>
          <a:bodyPr/>
          <a:lstStyle/>
          <a:p>
            <a:fld id="{893E9C5C-FAF8-4C31-B1E9-82D0B2CCEF15}" type="datetimeFigureOut">
              <a:rPr lang="en-US" smtClean="0"/>
              <a:t>7/14/2026</a:t>
            </a:fld>
            <a:endParaRPr lang="en-US"/>
          </a:p>
        </p:txBody>
      </p:sp>
      <p:sp>
        <p:nvSpPr>
          <p:cNvPr id="4" name="Footer Placeholder 3">
            <a:extLst>
              <a:ext uri="{FF2B5EF4-FFF2-40B4-BE49-F238E27FC236}">
                <a16:creationId xmlns:a16="http://schemas.microsoft.com/office/drawing/2014/main" id="{5BC5B97B-F6DD-3E1D-031E-963E6CA7B5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89AA79-1053-B7F1-2845-E27B57AD1E3C}"/>
              </a:ext>
            </a:extLst>
          </p:cNvPr>
          <p:cNvSpPr>
            <a:spLocks noGrp="1"/>
          </p:cNvSpPr>
          <p:nvPr>
            <p:ph type="sldNum" sz="quarter" idx="12"/>
          </p:nvPr>
        </p:nvSpPr>
        <p:spPr/>
        <p:txBody>
          <a:bodyPr/>
          <a:lstStyle/>
          <a:p>
            <a:fld id="{602DC1E1-983D-4DAC-AD1E-E600B3FC52C5}" type="slidenum">
              <a:rPr lang="en-US" smtClean="0"/>
              <a:t>‹#›</a:t>
            </a:fld>
            <a:endParaRPr lang="en-US"/>
          </a:p>
        </p:txBody>
      </p:sp>
    </p:spTree>
    <p:extLst>
      <p:ext uri="{BB962C8B-B14F-4D97-AF65-F5344CB8AC3E}">
        <p14:creationId xmlns:p14="http://schemas.microsoft.com/office/powerpoint/2010/main" val="3342739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C2DB3E-3068-4982-DEB7-AC3796FB3A21}"/>
              </a:ext>
            </a:extLst>
          </p:cNvPr>
          <p:cNvSpPr>
            <a:spLocks noGrp="1"/>
          </p:cNvSpPr>
          <p:nvPr>
            <p:ph type="dt" sz="half" idx="10"/>
          </p:nvPr>
        </p:nvSpPr>
        <p:spPr/>
        <p:txBody>
          <a:bodyPr/>
          <a:lstStyle/>
          <a:p>
            <a:fld id="{893E9C5C-FAF8-4C31-B1E9-82D0B2CCEF15}" type="datetimeFigureOut">
              <a:rPr lang="en-US" smtClean="0"/>
              <a:t>7/14/2026</a:t>
            </a:fld>
            <a:endParaRPr lang="en-US"/>
          </a:p>
        </p:txBody>
      </p:sp>
      <p:sp>
        <p:nvSpPr>
          <p:cNvPr id="3" name="Footer Placeholder 2">
            <a:extLst>
              <a:ext uri="{FF2B5EF4-FFF2-40B4-BE49-F238E27FC236}">
                <a16:creationId xmlns:a16="http://schemas.microsoft.com/office/drawing/2014/main" id="{0A18FF89-798E-BC8D-C3BF-5D4FF1717B2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565469-FEB7-B8C1-3124-BCD28C5C62CB}"/>
              </a:ext>
            </a:extLst>
          </p:cNvPr>
          <p:cNvSpPr>
            <a:spLocks noGrp="1"/>
          </p:cNvSpPr>
          <p:nvPr>
            <p:ph type="sldNum" sz="quarter" idx="12"/>
          </p:nvPr>
        </p:nvSpPr>
        <p:spPr/>
        <p:txBody>
          <a:bodyPr/>
          <a:lstStyle/>
          <a:p>
            <a:fld id="{602DC1E1-983D-4DAC-AD1E-E600B3FC52C5}" type="slidenum">
              <a:rPr lang="en-US" smtClean="0"/>
              <a:t>‹#›</a:t>
            </a:fld>
            <a:endParaRPr lang="en-US"/>
          </a:p>
        </p:txBody>
      </p:sp>
    </p:spTree>
    <p:extLst>
      <p:ext uri="{BB962C8B-B14F-4D97-AF65-F5344CB8AC3E}">
        <p14:creationId xmlns:p14="http://schemas.microsoft.com/office/powerpoint/2010/main" val="409538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CCBA9-6BB9-13AD-9A0B-C68D88B59E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01B5A1-195E-C3E5-EBFA-F760915B40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8EC8B8-F8E1-A23C-DB08-5B577B3C9B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850A96-B530-6B65-1C19-F26C683B23FF}"/>
              </a:ext>
            </a:extLst>
          </p:cNvPr>
          <p:cNvSpPr>
            <a:spLocks noGrp="1"/>
          </p:cNvSpPr>
          <p:nvPr>
            <p:ph type="dt" sz="half" idx="10"/>
          </p:nvPr>
        </p:nvSpPr>
        <p:spPr/>
        <p:txBody>
          <a:bodyPr/>
          <a:lstStyle/>
          <a:p>
            <a:fld id="{893E9C5C-FAF8-4C31-B1E9-82D0B2CCEF15}" type="datetimeFigureOut">
              <a:rPr lang="en-US" smtClean="0"/>
              <a:t>7/14/2026</a:t>
            </a:fld>
            <a:endParaRPr lang="en-US"/>
          </a:p>
        </p:txBody>
      </p:sp>
      <p:sp>
        <p:nvSpPr>
          <p:cNvPr id="6" name="Footer Placeholder 5">
            <a:extLst>
              <a:ext uri="{FF2B5EF4-FFF2-40B4-BE49-F238E27FC236}">
                <a16:creationId xmlns:a16="http://schemas.microsoft.com/office/drawing/2014/main" id="{FACA879D-A88E-F4DA-4664-0C298518F2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F42B6A-62B9-6EE2-6C34-9C92C55DBCB7}"/>
              </a:ext>
            </a:extLst>
          </p:cNvPr>
          <p:cNvSpPr>
            <a:spLocks noGrp="1"/>
          </p:cNvSpPr>
          <p:nvPr>
            <p:ph type="sldNum" sz="quarter" idx="12"/>
          </p:nvPr>
        </p:nvSpPr>
        <p:spPr/>
        <p:txBody>
          <a:bodyPr/>
          <a:lstStyle/>
          <a:p>
            <a:fld id="{602DC1E1-983D-4DAC-AD1E-E600B3FC52C5}" type="slidenum">
              <a:rPr lang="en-US" smtClean="0"/>
              <a:t>‹#›</a:t>
            </a:fld>
            <a:endParaRPr lang="en-US"/>
          </a:p>
        </p:txBody>
      </p:sp>
    </p:spTree>
    <p:extLst>
      <p:ext uri="{BB962C8B-B14F-4D97-AF65-F5344CB8AC3E}">
        <p14:creationId xmlns:p14="http://schemas.microsoft.com/office/powerpoint/2010/main" val="1442837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BC620-9736-10FB-A628-ED335A890F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F5CDA6-3A96-D6DB-63DC-AA8069BA03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FE64B37-8EC4-AFE6-191E-6A0CE631C7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56D3BE-BF6A-08FC-8A7C-96F56A90CECD}"/>
              </a:ext>
            </a:extLst>
          </p:cNvPr>
          <p:cNvSpPr>
            <a:spLocks noGrp="1"/>
          </p:cNvSpPr>
          <p:nvPr>
            <p:ph type="dt" sz="half" idx="10"/>
          </p:nvPr>
        </p:nvSpPr>
        <p:spPr/>
        <p:txBody>
          <a:bodyPr/>
          <a:lstStyle/>
          <a:p>
            <a:fld id="{893E9C5C-FAF8-4C31-B1E9-82D0B2CCEF15}" type="datetimeFigureOut">
              <a:rPr lang="en-US" smtClean="0"/>
              <a:t>7/14/2026</a:t>
            </a:fld>
            <a:endParaRPr lang="en-US"/>
          </a:p>
        </p:txBody>
      </p:sp>
      <p:sp>
        <p:nvSpPr>
          <p:cNvPr id="6" name="Footer Placeholder 5">
            <a:extLst>
              <a:ext uri="{FF2B5EF4-FFF2-40B4-BE49-F238E27FC236}">
                <a16:creationId xmlns:a16="http://schemas.microsoft.com/office/drawing/2014/main" id="{E16F7474-C7CD-22D8-AA35-B25318B98A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A5AAD6-1951-0A25-52C3-71CF9C300BD7}"/>
              </a:ext>
            </a:extLst>
          </p:cNvPr>
          <p:cNvSpPr>
            <a:spLocks noGrp="1"/>
          </p:cNvSpPr>
          <p:nvPr>
            <p:ph type="sldNum" sz="quarter" idx="12"/>
          </p:nvPr>
        </p:nvSpPr>
        <p:spPr/>
        <p:txBody>
          <a:bodyPr/>
          <a:lstStyle/>
          <a:p>
            <a:fld id="{602DC1E1-983D-4DAC-AD1E-E600B3FC52C5}" type="slidenum">
              <a:rPr lang="en-US" smtClean="0"/>
              <a:t>‹#›</a:t>
            </a:fld>
            <a:endParaRPr lang="en-US"/>
          </a:p>
        </p:txBody>
      </p:sp>
    </p:spTree>
    <p:extLst>
      <p:ext uri="{BB962C8B-B14F-4D97-AF65-F5344CB8AC3E}">
        <p14:creationId xmlns:p14="http://schemas.microsoft.com/office/powerpoint/2010/main" val="3691092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0E6AE5-4FA4-8CEA-A60B-74FD06F1D7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08C85-79DA-507E-0627-EBD518E7B0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AD47A2-B77C-20A8-F644-5C649A6A82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3E9C5C-FAF8-4C31-B1E9-82D0B2CCEF15}" type="datetimeFigureOut">
              <a:rPr lang="en-US" smtClean="0"/>
              <a:t>7/14/2026</a:t>
            </a:fld>
            <a:endParaRPr lang="en-US"/>
          </a:p>
        </p:txBody>
      </p:sp>
      <p:sp>
        <p:nvSpPr>
          <p:cNvPr id="5" name="Footer Placeholder 4">
            <a:extLst>
              <a:ext uri="{FF2B5EF4-FFF2-40B4-BE49-F238E27FC236}">
                <a16:creationId xmlns:a16="http://schemas.microsoft.com/office/drawing/2014/main" id="{FD1F3F4F-9F13-F9C8-07B5-9D11172ADF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2EBC8EF-29D9-7ABC-08C6-A501351C85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02DC1E1-983D-4DAC-AD1E-E600B3FC52C5}" type="slidenum">
              <a:rPr lang="en-US" smtClean="0"/>
              <a:t>‹#›</a:t>
            </a:fld>
            <a:endParaRPr lang="en-US"/>
          </a:p>
        </p:txBody>
      </p:sp>
    </p:spTree>
    <p:extLst>
      <p:ext uri="{BB962C8B-B14F-4D97-AF65-F5344CB8AC3E}">
        <p14:creationId xmlns:p14="http://schemas.microsoft.com/office/powerpoint/2010/main" val="101941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6993627"/>
      </p:ext>
    </p:extLst>
  </p:cSld>
  <p:clrMap bg1="lt1" tx1="dk1" bg2="lt2" tx2="dk2" accent1="accent1" accent2="accent2" accent3="accent3" accent4="accent4" accent5="accent5" accent6="accent6" hlink="hlink" folHlink="folHlink"/>
  <p:sldLayoutIdLst>
    <p:sldLayoutId id="2147483662"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0C9A50-846F-4383-829D-DA598347383D}" type="datetimeFigureOut">
              <a:rPr lang="en-US" smtClean="0"/>
              <a:t>7/14/2026</a:t>
            </a:fld>
            <a:endParaRPr lang="en-US" dirty="0"/>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065567-5AAB-4519-BF9B-59CFF1B6F5B2}" type="slidenum">
              <a:rPr lang="en-US" smtClean="0"/>
              <a:t>‹#›</a:t>
            </a:fld>
            <a:endParaRPr lang="en-US" dirty="0"/>
          </a:p>
        </p:txBody>
      </p:sp>
    </p:spTree>
    <p:extLst>
      <p:ext uri="{BB962C8B-B14F-4D97-AF65-F5344CB8AC3E}">
        <p14:creationId xmlns:p14="http://schemas.microsoft.com/office/powerpoint/2010/main" val="63778649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25.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35.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42.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image" Target="../media/image45.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image" Target="../media/image48.png"/><Relationship Id="rId5" Type="http://schemas.openxmlformats.org/officeDocument/2006/relationships/image" Target="../media/image44.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image" Target="../media/image38.png"/><Relationship Id="rId5" Type="http://schemas.openxmlformats.org/officeDocument/2006/relationships/image" Target="../media/image55.pn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14.xml"/><Relationship Id="rId5" Type="http://schemas.openxmlformats.org/officeDocument/2006/relationships/image" Target="../media/image63.jpeg"/><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0.xml"/><Relationship Id="rId1" Type="http://schemas.openxmlformats.org/officeDocument/2006/relationships/slideLayout" Target="../slideLayouts/slideLayout14.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14.xml"/><Relationship Id="rId5" Type="http://schemas.openxmlformats.org/officeDocument/2006/relationships/image" Target="../media/image70.png"/><Relationship Id="rId4" Type="http://schemas.openxmlformats.org/officeDocument/2006/relationships/image" Target="../media/image69.pn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2.xml"/><Relationship Id="rId1" Type="http://schemas.openxmlformats.org/officeDocument/2006/relationships/slideLayout" Target="../slideLayouts/slideLayout14.xml"/><Relationship Id="rId5" Type="http://schemas.openxmlformats.org/officeDocument/2006/relationships/image" Target="../media/image73.png"/><Relationship Id="rId4" Type="http://schemas.openxmlformats.org/officeDocument/2006/relationships/image" Target="../media/image72.png"/></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74.png"/></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4.xml"/><Relationship Id="rId1" Type="http://schemas.openxmlformats.org/officeDocument/2006/relationships/slideLayout" Target="../slideLayouts/slideLayout14.xml"/><Relationship Id="rId6" Type="http://schemas.openxmlformats.org/officeDocument/2006/relationships/image" Target="../media/image77.jpeg"/><Relationship Id="rId5" Type="http://schemas.openxmlformats.org/officeDocument/2006/relationships/image" Target="../media/image76.png"/><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82.svg"/><Relationship Id="rId5" Type="http://schemas.openxmlformats.org/officeDocument/2006/relationships/image" Target="../media/image81.svg"/><Relationship Id="rId4" Type="http://schemas.openxmlformats.org/officeDocument/2006/relationships/image" Target="../media/image80.svg"/></Relationships>
</file>

<file path=ppt/slides/_rels/slide4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8.xml"/><Relationship Id="rId1" Type="http://schemas.openxmlformats.org/officeDocument/2006/relationships/slideLayout" Target="../slideLayouts/slideLayout12.xml"/><Relationship Id="rId5" Type="http://schemas.openxmlformats.org/officeDocument/2006/relationships/image" Target="../media/image85.svg"/><Relationship Id="rId4" Type="http://schemas.openxmlformats.org/officeDocument/2006/relationships/image" Target="../media/image84.jpeg"/></Relationships>
</file>

<file path=ppt/slides/_rels/slide4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0.xml"/><Relationship Id="rId1" Type="http://schemas.openxmlformats.org/officeDocument/2006/relationships/slideLayout" Target="../slideLayouts/slideLayout12.xml"/><Relationship Id="rId5" Type="http://schemas.openxmlformats.org/officeDocument/2006/relationships/image" Target="../media/image89.jpeg"/><Relationship Id="rId4" Type="http://schemas.openxmlformats.org/officeDocument/2006/relationships/image" Target="../media/image88.jpeg"/></Relationships>
</file>

<file path=ppt/slides/_rels/slide4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1.xml"/><Relationship Id="rId1" Type="http://schemas.openxmlformats.org/officeDocument/2006/relationships/slideLayout" Target="../slideLayouts/slideLayout14.xml"/><Relationship Id="rId5" Type="http://schemas.openxmlformats.org/officeDocument/2006/relationships/image" Target="../media/image101.png"/><Relationship Id="rId4" Type="http://schemas.openxmlformats.org/officeDocument/2006/relationships/image" Target="../media/image100.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2.xml"/><Relationship Id="rId1" Type="http://schemas.openxmlformats.org/officeDocument/2006/relationships/slideLayout" Target="../slideLayouts/slideLayout14.xml"/><Relationship Id="rId5" Type="http://schemas.openxmlformats.org/officeDocument/2006/relationships/image" Target="../media/image102.png"/><Relationship Id="rId4" Type="http://schemas.openxmlformats.org/officeDocument/2006/relationships/image" Target="../media/image14.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image" Target="../media/image103.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591056" cy="1819656"/>
          </a:xfrm>
          <a:prstGeom prst="rect">
            <a:avLst/>
          </a:prstGeom>
        </p:spPr>
      </p:pic>
      <p:pic>
        <p:nvPicPr>
          <p:cNvPr id="3" name="Image 1" descr="preencoded.png"/>
          <p:cNvPicPr>
            <a:picLocks noChangeAspect="1"/>
          </p:cNvPicPr>
          <p:nvPr/>
        </p:nvPicPr>
        <p:blipFill>
          <a:blip r:embed="rId4"/>
          <a:stretch>
            <a:fillRect/>
          </a:stretch>
        </p:blipFill>
        <p:spPr>
          <a:xfrm>
            <a:off x="10597896" y="0"/>
            <a:ext cx="1591056" cy="1819656"/>
          </a:xfrm>
          <a:prstGeom prst="rect">
            <a:avLst/>
          </a:prstGeom>
        </p:spPr>
      </p:pic>
      <p:pic>
        <p:nvPicPr>
          <p:cNvPr id="4" name="Image 2" descr="preencoded.png"/>
          <p:cNvPicPr>
            <a:picLocks noChangeAspect="1"/>
          </p:cNvPicPr>
          <p:nvPr/>
        </p:nvPicPr>
        <p:blipFill>
          <a:blip r:embed="rId5"/>
          <a:stretch>
            <a:fillRect/>
          </a:stretch>
        </p:blipFill>
        <p:spPr>
          <a:xfrm>
            <a:off x="4951476" y="420624"/>
            <a:ext cx="2286000" cy="1110248"/>
          </a:xfrm>
          <a:prstGeom prst="rect">
            <a:avLst/>
          </a:prstGeom>
        </p:spPr>
      </p:pic>
      <p:sp>
        <p:nvSpPr>
          <p:cNvPr id="5" name="Text 0"/>
          <p:cNvSpPr/>
          <p:nvPr/>
        </p:nvSpPr>
        <p:spPr>
          <a:xfrm>
            <a:off x="457200" y="1773936"/>
            <a:ext cx="11274552" cy="7132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0" cap="none" spc="100" normalizeH="0" baseline="0" noProof="0" dirty="0">
                <a:ln>
                  <a:noFill/>
                </a:ln>
                <a:solidFill>
                  <a:srgbClr val="005DB1"/>
                </a:solidFill>
                <a:effectLst/>
                <a:uLnTx/>
                <a:uFillTx/>
                <a:latin typeface="Calibri" pitchFamily="34" charset="0"/>
                <a:ea typeface="Calibri" pitchFamily="34" charset="-122"/>
                <a:cs typeface="Calibri" pitchFamily="34" charset="-120"/>
              </a:rPr>
              <a:t>BOARD MEETING</a:t>
            </a:r>
            <a:endParaRPr kumimoji="0" lang="en-US" sz="4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1"/>
          <p:cNvSpPr/>
          <p:nvPr/>
        </p:nvSpPr>
        <p:spPr>
          <a:xfrm>
            <a:off x="457200" y="2468880"/>
            <a:ext cx="11274552" cy="7132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0" cap="none" spc="100" normalizeH="0" baseline="0" noProof="0" dirty="0">
                <a:ln>
                  <a:noFill/>
                </a:ln>
                <a:solidFill>
                  <a:srgbClr val="005DB1"/>
                </a:solidFill>
                <a:effectLst/>
                <a:uLnTx/>
                <a:uFillTx/>
                <a:latin typeface="Calibri" pitchFamily="34" charset="0"/>
                <a:ea typeface="Calibri" pitchFamily="34" charset="-122"/>
                <a:cs typeface="Calibri" pitchFamily="34" charset="-120"/>
              </a:rPr>
              <a:t>AGENDA</a:t>
            </a:r>
            <a:endParaRPr kumimoji="0" lang="en-US" sz="4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2"/>
          <p:cNvSpPr/>
          <p:nvPr/>
        </p:nvSpPr>
        <p:spPr>
          <a:xfrm>
            <a:off x="4768596" y="3346704"/>
            <a:ext cx="2651760" cy="603504"/>
          </a:xfrm>
          <a:prstGeom prst="roundRect">
            <a:avLst>
              <a:gd name="adj" fmla="val 50000"/>
            </a:avLst>
          </a:prstGeom>
          <a:solidFill>
            <a:srgbClr val="005DB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3"/>
          <p:cNvSpPr/>
          <p:nvPr/>
        </p:nvSpPr>
        <p:spPr>
          <a:xfrm>
            <a:off x="4768596" y="3346704"/>
            <a:ext cx="2651760" cy="60350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July 15, 2026</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4"/>
          <p:cNvSpPr/>
          <p:nvPr/>
        </p:nvSpPr>
        <p:spPr>
          <a:xfrm>
            <a:off x="0" y="5989320"/>
            <a:ext cx="12188952" cy="868680"/>
          </a:xfrm>
          <a:prstGeom prst="rect">
            <a:avLst/>
          </a:prstGeom>
          <a:solidFill>
            <a:srgbClr val="10254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5"/>
          <p:cNvSpPr/>
          <p:nvPr/>
        </p:nvSpPr>
        <p:spPr>
          <a:xfrm>
            <a:off x="868680" y="6236208"/>
            <a:ext cx="384048" cy="384048"/>
          </a:xfrm>
          <a:prstGeom prst="ellipse">
            <a:avLst/>
          </a:prstGeom>
          <a:solidFill>
            <a:srgbClr val="102542"/>
          </a:solidFill>
          <a:ln w="15875">
            <a:solidFill>
              <a:srgbClr val="509FD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3" descr="preencoded.png"/>
          <p:cNvPicPr>
            <a:picLocks noChangeAspect="1"/>
          </p:cNvPicPr>
          <p:nvPr/>
        </p:nvPicPr>
        <p:blipFill>
          <a:blip r:embed="rId6"/>
          <a:stretch>
            <a:fillRect/>
          </a:stretch>
        </p:blipFill>
        <p:spPr>
          <a:xfrm>
            <a:off x="960120" y="6345936"/>
            <a:ext cx="201168" cy="164592"/>
          </a:xfrm>
          <a:prstGeom prst="rect">
            <a:avLst/>
          </a:prstGeom>
        </p:spPr>
      </p:pic>
      <p:sp>
        <p:nvSpPr>
          <p:cNvPr id="12" name="Text 6"/>
          <p:cNvSpPr/>
          <p:nvPr/>
        </p:nvSpPr>
        <p:spPr>
          <a:xfrm>
            <a:off x="1389888" y="5989320"/>
            <a:ext cx="3657600" cy="8686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Info@SGJ-Airport.com</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7"/>
          <p:cNvSpPr/>
          <p:nvPr/>
        </p:nvSpPr>
        <p:spPr>
          <a:xfrm>
            <a:off x="8138160" y="5989320"/>
            <a:ext cx="3200400" cy="86868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www.sa-airport.com</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8"/>
          <p:cNvSpPr/>
          <p:nvPr/>
        </p:nvSpPr>
        <p:spPr>
          <a:xfrm>
            <a:off x="11475720" y="6236208"/>
            <a:ext cx="384048" cy="384048"/>
          </a:xfrm>
          <a:prstGeom prst="ellipse">
            <a:avLst/>
          </a:prstGeom>
          <a:solidFill>
            <a:srgbClr val="102542"/>
          </a:solidFill>
          <a:ln w="15875">
            <a:solidFill>
              <a:srgbClr val="509FD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Image 4" descr="preencoded.png"/>
          <p:cNvPicPr>
            <a:picLocks noChangeAspect="1"/>
          </p:cNvPicPr>
          <p:nvPr/>
        </p:nvPicPr>
        <p:blipFill>
          <a:blip r:embed="rId7"/>
          <a:stretch>
            <a:fillRect/>
          </a:stretch>
        </p:blipFill>
        <p:spPr>
          <a:xfrm>
            <a:off x="11567160" y="6327648"/>
            <a:ext cx="201168" cy="201168"/>
          </a:xfrm>
          <a:prstGeom prst="rect">
            <a:avLst/>
          </a:prstGeom>
        </p:spPr>
      </p:pic>
      <p:sp>
        <p:nvSpPr>
          <p:cNvPr id="16" name="Shape 9"/>
          <p:cNvSpPr/>
          <p:nvPr/>
        </p:nvSpPr>
        <p:spPr>
          <a:xfrm>
            <a:off x="2907792" y="4142232"/>
            <a:ext cx="1773936" cy="1773936"/>
          </a:xfrm>
          <a:prstGeom prst="ellipse">
            <a:avLst/>
          </a:prstGeom>
          <a:solidFill>
            <a:srgbClr val="509FD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7" name="Image 5" descr="preencoded.png"/>
          <p:cNvPicPr>
            <a:picLocks noChangeAspect="1"/>
          </p:cNvPicPr>
          <p:nvPr/>
        </p:nvPicPr>
        <p:blipFill>
          <a:blip r:embed="rId8"/>
          <a:stretch>
            <a:fillRect/>
          </a:stretch>
        </p:blipFill>
        <p:spPr>
          <a:xfrm>
            <a:off x="2971800" y="4206240"/>
            <a:ext cx="1645920" cy="1645920"/>
          </a:xfrm>
          <a:prstGeom prst="ellipse">
            <a:avLst/>
          </a:prstGeom>
        </p:spPr>
      </p:pic>
      <p:sp>
        <p:nvSpPr>
          <p:cNvPr id="18" name="Shape 10"/>
          <p:cNvSpPr/>
          <p:nvPr/>
        </p:nvSpPr>
        <p:spPr>
          <a:xfrm>
            <a:off x="4956048" y="4055364"/>
            <a:ext cx="2276856" cy="2276856"/>
          </a:xfrm>
          <a:prstGeom prst="ellipse">
            <a:avLst/>
          </a:prstGeom>
          <a:solidFill>
            <a:srgbClr val="509FD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 6" descr="preencoded.png"/>
          <p:cNvPicPr>
            <a:picLocks noChangeAspect="1"/>
          </p:cNvPicPr>
          <p:nvPr/>
        </p:nvPicPr>
        <p:blipFill>
          <a:blip r:embed="rId9"/>
          <a:stretch>
            <a:fillRect/>
          </a:stretch>
        </p:blipFill>
        <p:spPr>
          <a:xfrm>
            <a:off x="5020056" y="4119372"/>
            <a:ext cx="2148840" cy="2148840"/>
          </a:xfrm>
          <a:prstGeom prst="ellipse">
            <a:avLst/>
          </a:prstGeom>
        </p:spPr>
      </p:pic>
      <p:sp>
        <p:nvSpPr>
          <p:cNvPr id="20" name="Shape 11"/>
          <p:cNvSpPr/>
          <p:nvPr/>
        </p:nvSpPr>
        <p:spPr>
          <a:xfrm>
            <a:off x="7507224" y="4142232"/>
            <a:ext cx="1773936" cy="1773936"/>
          </a:xfrm>
          <a:prstGeom prst="ellipse">
            <a:avLst/>
          </a:prstGeom>
          <a:solidFill>
            <a:srgbClr val="509FD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Image 7" descr="preencoded.png"/>
          <p:cNvPicPr>
            <a:picLocks noChangeAspect="1"/>
          </p:cNvPicPr>
          <p:nvPr/>
        </p:nvPicPr>
        <p:blipFill>
          <a:blip r:embed="rId10"/>
          <a:stretch>
            <a:fillRect/>
          </a:stretch>
        </p:blipFill>
        <p:spPr>
          <a:xfrm>
            <a:off x="7571232" y="4206240"/>
            <a:ext cx="1645920" cy="1645920"/>
          </a:xfrm>
          <a:prstGeom prst="ellipse">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640080" y="566928"/>
            <a:ext cx="7315200"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200" normalizeH="0" baseline="0" noProof="0" dirty="0">
                <a:ln>
                  <a:noFill/>
                </a:ln>
                <a:solidFill>
                  <a:srgbClr val="C99700"/>
                </a:solidFill>
                <a:effectLst/>
                <a:uLnTx/>
                <a:uFillTx/>
                <a:latin typeface="Calibri" pitchFamily="34" charset="0"/>
                <a:ea typeface="Calibri" pitchFamily="34" charset="-122"/>
                <a:cs typeface="Calibri" pitchFamily="34" charset="-120"/>
              </a:rPr>
              <a:t>OPTIONS AT A GLANCE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621792" y="987552"/>
            <a:ext cx="10972800" cy="7315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Weighing control, timing, and trade-offs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640080" y="2011680"/>
            <a:ext cx="3611880" cy="4343400"/>
          </a:xfrm>
          <a:prstGeom prst="roundRect">
            <a:avLst>
              <a:gd name="adj" fmla="val 2532"/>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640080" y="2011680"/>
            <a:ext cx="3611880" cy="960120"/>
          </a:xfrm>
          <a:prstGeom prst="roundRect">
            <a:avLst>
              <a:gd name="adj" fmla="val 9524"/>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640080" y="2514600"/>
            <a:ext cx="3611880" cy="457200"/>
          </a:xfrm>
          <a:prstGeom prst="rect">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5"/>
          <p:cNvSpPr/>
          <p:nvPr/>
        </p:nvSpPr>
        <p:spPr>
          <a:xfrm>
            <a:off x="896112" y="2231136"/>
            <a:ext cx="530352" cy="530352"/>
          </a:xfrm>
          <a:prstGeom prst="ellipse">
            <a:avLst/>
          </a:prstGeom>
          <a:solidFill>
            <a:srgbClr val="FFFFFF"/>
          </a:solidFill>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896112" y="2231136"/>
            <a:ext cx="530352" cy="53035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1</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536192" y="2011680"/>
            <a:ext cx="2606040" cy="9601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Repossession</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0" descr="preencoded.png"/>
          <p:cNvPicPr>
            <a:picLocks noChangeAspect="1"/>
          </p:cNvPicPr>
          <p:nvPr/>
        </p:nvPicPr>
        <p:blipFill>
          <a:blip r:embed="rId3"/>
          <a:stretch>
            <a:fillRect/>
          </a:stretch>
        </p:blipFill>
        <p:spPr>
          <a:xfrm>
            <a:off x="932688" y="3236976"/>
            <a:ext cx="274320" cy="274320"/>
          </a:xfrm>
          <a:prstGeom prst="rect">
            <a:avLst/>
          </a:prstGeom>
        </p:spPr>
      </p:pic>
      <p:sp>
        <p:nvSpPr>
          <p:cNvPr id="11" name="Text 8"/>
          <p:cNvSpPr/>
          <p:nvPr/>
        </p:nvSpPr>
        <p:spPr>
          <a:xfrm>
            <a:off x="1298448" y="3191256"/>
            <a:ext cx="27889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2C5282"/>
                </a:solidFill>
                <a:effectLst/>
                <a:uLnTx/>
                <a:uFillTx/>
                <a:latin typeface="Calibri" pitchFamily="34" charset="0"/>
                <a:ea typeface="Calibri" pitchFamily="34" charset="-122"/>
                <a:cs typeface="Calibri" pitchFamily="34" charset="-120"/>
              </a:rPr>
              <a:t>CONTROL</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932688" y="3566160"/>
            <a:ext cx="3026664" cy="68580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Full Authority control of the facility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Image 1" descr="preencoded.png"/>
          <p:cNvPicPr>
            <a:picLocks noChangeAspect="1"/>
          </p:cNvPicPr>
          <p:nvPr/>
        </p:nvPicPr>
        <p:blipFill>
          <a:blip r:embed="rId4"/>
          <a:stretch>
            <a:fillRect/>
          </a:stretch>
        </p:blipFill>
        <p:spPr>
          <a:xfrm>
            <a:off x="932688" y="4279392"/>
            <a:ext cx="274320" cy="274320"/>
          </a:xfrm>
          <a:prstGeom prst="rect">
            <a:avLst/>
          </a:prstGeom>
        </p:spPr>
      </p:pic>
      <p:sp>
        <p:nvSpPr>
          <p:cNvPr id="14" name="Text 10"/>
          <p:cNvSpPr/>
          <p:nvPr/>
        </p:nvSpPr>
        <p:spPr>
          <a:xfrm>
            <a:off x="1298448" y="4233672"/>
            <a:ext cx="27889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2C5282"/>
                </a:solidFill>
                <a:effectLst/>
                <a:uLnTx/>
                <a:uFillTx/>
                <a:latin typeface="Calibri" pitchFamily="34" charset="0"/>
                <a:ea typeface="Calibri" pitchFamily="34" charset="-122"/>
                <a:cs typeface="Calibri" pitchFamily="34" charset="-120"/>
              </a:rPr>
              <a:t>HORIZON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1"/>
          <p:cNvSpPr/>
          <p:nvPr/>
        </p:nvSpPr>
        <p:spPr>
          <a:xfrm>
            <a:off x="932688" y="4608576"/>
            <a:ext cx="3026664" cy="68580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Opens new use or competitive re-solicitation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 name="Image 2" descr="preencoded.png"/>
          <p:cNvPicPr>
            <a:picLocks noChangeAspect="1"/>
          </p:cNvPicPr>
          <p:nvPr/>
        </p:nvPicPr>
        <p:blipFill>
          <a:blip r:embed="rId5"/>
          <a:stretch>
            <a:fillRect/>
          </a:stretch>
        </p:blipFill>
        <p:spPr>
          <a:xfrm>
            <a:off x="932688" y="5321808"/>
            <a:ext cx="274320" cy="274320"/>
          </a:xfrm>
          <a:prstGeom prst="rect">
            <a:avLst/>
          </a:prstGeom>
        </p:spPr>
      </p:pic>
      <p:sp>
        <p:nvSpPr>
          <p:cNvPr id="17" name="Text 12"/>
          <p:cNvSpPr/>
          <p:nvPr/>
        </p:nvSpPr>
        <p:spPr>
          <a:xfrm>
            <a:off x="1298448" y="5276088"/>
            <a:ext cx="27889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2C5282"/>
                </a:solidFill>
                <a:effectLst/>
                <a:uLnTx/>
                <a:uFillTx/>
                <a:latin typeface="Calibri" pitchFamily="34" charset="0"/>
                <a:ea typeface="Calibri" pitchFamily="34" charset="-122"/>
                <a:cs typeface="Calibri" pitchFamily="34" charset="-120"/>
              </a:rPr>
              <a:t>TRADE-OFF</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3"/>
          <p:cNvSpPr/>
          <p:nvPr/>
        </p:nvSpPr>
        <p:spPr>
          <a:xfrm>
            <a:off x="932688" y="5650992"/>
            <a:ext cx="3026664" cy="68580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Higher legal, financial &amp; transition effort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4"/>
          <p:cNvSpPr/>
          <p:nvPr/>
        </p:nvSpPr>
        <p:spPr>
          <a:xfrm>
            <a:off x="4507992" y="2011680"/>
            <a:ext cx="3611880" cy="4343400"/>
          </a:xfrm>
          <a:prstGeom prst="roundRect">
            <a:avLst>
              <a:gd name="adj" fmla="val 2532"/>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5"/>
          <p:cNvSpPr/>
          <p:nvPr/>
        </p:nvSpPr>
        <p:spPr>
          <a:xfrm>
            <a:off x="4507992" y="2011680"/>
            <a:ext cx="3611880" cy="960120"/>
          </a:xfrm>
          <a:prstGeom prst="roundRect">
            <a:avLst>
              <a:gd name="adj" fmla="val 9524"/>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6"/>
          <p:cNvSpPr/>
          <p:nvPr/>
        </p:nvSpPr>
        <p:spPr>
          <a:xfrm>
            <a:off x="4507992" y="2514600"/>
            <a:ext cx="3611880" cy="457200"/>
          </a:xfrm>
          <a:prstGeom prst="rect">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Shape 17"/>
          <p:cNvSpPr/>
          <p:nvPr/>
        </p:nvSpPr>
        <p:spPr>
          <a:xfrm>
            <a:off x="4764024" y="2231136"/>
            <a:ext cx="530352" cy="530352"/>
          </a:xfrm>
          <a:prstGeom prst="ellipse">
            <a:avLst/>
          </a:prstGeom>
          <a:solidFill>
            <a:srgbClr val="FFFFFF"/>
          </a:solidFill>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18"/>
          <p:cNvSpPr/>
          <p:nvPr/>
        </p:nvSpPr>
        <p:spPr>
          <a:xfrm>
            <a:off x="4764024" y="2231136"/>
            <a:ext cx="530352" cy="53035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2</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9"/>
          <p:cNvSpPr/>
          <p:nvPr/>
        </p:nvSpPr>
        <p:spPr>
          <a:xfrm>
            <a:off x="5404104" y="2011680"/>
            <a:ext cx="2606040" cy="9601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New Agreement</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5" name="Image 3" descr="preencoded.png"/>
          <p:cNvPicPr>
            <a:picLocks noChangeAspect="1"/>
          </p:cNvPicPr>
          <p:nvPr/>
        </p:nvPicPr>
        <p:blipFill>
          <a:blip r:embed="rId3"/>
          <a:stretch>
            <a:fillRect/>
          </a:stretch>
        </p:blipFill>
        <p:spPr>
          <a:xfrm>
            <a:off x="4800600" y="3236976"/>
            <a:ext cx="274320" cy="274320"/>
          </a:xfrm>
          <a:prstGeom prst="rect">
            <a:avLst/>
          </a:prstGeom>
        </p:spPr>
      </p:pic>
      <p:sp>
        <p:nvSpPr>
          <p:cNvPr id="26" name="Text 20"/>
          <p:cNvSpPr/>
          <p:nvPr/>
        </p:nvSpPr>
        <p:spPr>
          <a:xfrm>
            <a:off x="5166360" y="3191256"/>
            <a:ext cx="27889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2C5282"/>
                </a:solidFill>
                <a:effectLst/>
                <a:uLnTx/>
                <a:uFillTx/>
                <a:latin typeface="Calibri" pitchFamily="34" charset="0"/>
                <a:ea typeface="Calibri" pitchFamily="34" charset="-122"/>
                <a:cs typeface="Calibri" pitchFamily="34" charset="-120"/>
              </a:rPr>
              <a:t>CONTROL</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1"/>
          <p:cNvSpPr/>
          <p:nvPr/>
        </p:nvSpPr>
        <p:spPr>
          <a:xfrm>
            <a:off x="4800600" y="3566160"/>
            <a:ext cx="3026664" cy="68580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Updated, negotiated terms with occupant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Image 4" descr="preencoded.png"/>
          <p:cNvPicPr>
            <a:picLocks noChangeAspect="1"/>
          </p:cNvPicPr>
          <p:nvPr/>
        </p:nvPicPr>
        <p:blipFill>
          <a:blip r:embed="rId4"/>
          <a:stretch>
            <a:fillRect/>
          </a:stretch>
        </p:blipFill>
        <p:spPr>
          <a:xfrm>
            <a:off x="4800600" y="4279392"/>
            <a:ext cx="274320" cy="274320"/>
          </a:xfrm>
          <a:prstGeom prst="rect">
            <a:avLst/>
          </a:prstGeom>
        </p:spPr>
      </p:pic>
      <p:sp>
        <p:nvSpPr>
          <p:cNvPr id="29" name="Text 22"/>
          <p:cNvSpPr/>
          <p:nvPr/>
        </p:nvSpPr>
        <p:spPr>
          <a:xfrm>
            <a:off x="5166360" y="4233672"/>
            <a:ext cx="27889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2C5282"/>
                </a:solidFill>
                <a:effectLst/>
                <a:uLnTx/>
                <a:uFillTx/>
                <a:latin typeface="Calibri" pitchFamily="34" charset="0"/>
                <a:ea typeface="Calibri" pitchFamily="34" charset="-122"/>
                <a:cs typeface="Calibri" pitchFamily="34" charset="-120"/>
              </a:rPr>
              <a:t>HORIZON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3"/>
          <p:cNvSpPr/>
          <p:nvPr/>
        </p:nvSpPr>
        <p:spPr>
          <a:xfrm>
            <a:off x="4800600" y="4608576"/>
            <a:ext cx="3026664" cy="68580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Resets the arrangement to current objectives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Image 5" descr="preencoded.png"/>
          <p:cNvPicPr>
            <a:picLocks noChangeAspect="1"/>
          </p:cNvPicPr>
          <p:nvPr/>
        </p:nvPicPr>
        <p:blipFill>
          <a:blip r:embed="rId5"/>
          <a:stretch>
            <a:fillRect/>
          </a:stretch>
        </p:blipFill>
        <p:spPr>
          <a:xfrm>
            <a:off x="4800600" y="5321808"/>
            <a:ext cx="274320" cy="274320"/>
          </a:xfrm>
          <a:prstGeom prst="rect">
            <a:avLst/>
          </a:prstGeom>
        </p:spPr>
      </p:pic>
      <p:sp>
        <p:nvSpPr>
          <p:cNvPr id="32" name="Text 24"/>
          <p:cNvSpPr/>
          <p:nvPr/>
        </p:nvSpPr>
        <p:spPr>
          <a:xfrm>
            <a:off x="5166360" y="5276088"/>
            <a:ext cx="27889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2C5282"/>
                </a:solidFill>
                <a:effectLst/>
                <a:uLnTx/>
                <a:uFillTx/>
                <a:latin typeface="Calibri" pitchFamily="34" charset="0"/>
                <a:ea typeface="Calibri" pitchFamily="34" charset="-122"/>
                <a:cs typeface="Calibri" pitchFamily="34" charset="-120"/>
              </a:rPr>
              <a:t>TRADE-OFF</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25"/>
          <p:cNvSpPr/>
          <p:nvPr/>
        </p:nvSpPr>
        <p:spPr>
          <a:xfrm>
            <a:off x="4800600" y="5650992"/>
            <a:ext cx="3026664" cy="68580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Requires negotiation and fair-value review</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26"/>
          <p:cNvSpPr/>
          <p:nvPr/>
        </p:nvSpPr>
        <p:spPr>
          <a:xfrm>
            <a:off x="8375904" y="2011680"/>
            <a:ext cx="3611880" cy="4343400"/>
          </a:xfrm>
          <a:prstGeom prst="roundRect">
            <a:avLst>
              <a:gd name="adj" fmla="val 2532"/>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Shape 27"/>
          <p:cNvSpPr/>
          <p:nvPr/>
        </p:nvSpPr>
        <p:spPr>
          <a:xfrm>
            <a:off x="8375904" y="2011680"/>
            <a:ext cx="3611880" cy="960120"/>
          </a:xfrm>
          <a:prstGeom prst="roundRect">
            <a:avLst>
              <a:gd name="adj" fmla="val 9524"/>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Shape 28"/>
          <p:cNvSpPr/>
          <p:nvPr/>
        </p:nvSpPr>
        <p:spPr>
          <a:xfrm>
            <a:off x="8375904" y="2514600"/>
            <a:ext cx="3611880" cy="457200"/>
          </a:xfrm>
          <a:prstGeom prst="rect">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Shape 29"/>
          <p:cNvSpPr/>
          <p:nvPr/>
        </p:nvSpPr>
        <p:spPr>
          <a:xfrm>
            <a:off x="8631936" y="2231136"/>
            <a:ext cx="530352" cy="530352"/>
          </a:xfrm>
          <a:prstGeom prst="ellipse">
            <a:avLst/>
          </a:prstGeom>
          <a:solidFill>
            <a:srgbClr val="FFFFFF"/>
          </a:solidFill>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 30"/>
          <p:cNvSpPr/>
          <p:nvPr/>
        </p:nvSpPr>
        <p:spPr>
          <a:xfrm>
            <a:off x="8631936" y="2231136"/>
            <a:ext cx="530352" cy="53035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3</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Text 31"/>
          <p:cNvSpPr/>
          <p:nvPr/>
        </p:nvSpPr>
        <p:spPr>
          <a:xfrm>
            <a:off x="9272016" y="2011680"/>
            <a:ext cx="2606040" cy="9601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Ratify Existing Lease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0" name="Image 6" descr="preencoded.png"/>
          <p:cNvPicPr>
            <a:picLocks noChangeAspect="1"/>
          </p:cNvPicPr>
          <p:nvPr/>
        </p:nvPicPr>
        <p:blipFill>
          <a:blip r:embed="rId3"/>
          <a:stretch>
            <a:fillRect/>
          </a:stretch>
        </p:blipFill>
        <p:spPr>
          <a:xfrm>
            <a:off x="8668512" y="3236976"/>
            <a:ext cx="274320" cy="274320"/>
          </a:xfrm>
          <a:prstGeom prst="rect">
            <a:avLst/>
          </a:prstGeom>
        </p:spPr>
      </p:pic>
      <p:sp>
        <p:nvSpPr>
          <p:cNvPr id="41" name="Text 32"/>
          <p:cNvSpPr/>
          <p:nvPr/>
        </p:nvSpPr>
        <p:spPr>
          <a:xfrm>
            <a:off x="9034272" y="3191256"/>
            <a:ext cx="27889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2C5282"/>
                </a:solidFill>
                <a:effectLst/>
                <a:uLnTx/>
                <a:uFillTx/>
                <a:latin typeface="Calibri" pitchFamily="34" charset="0"/>
                <a:ea typeface="Calibri" pitchFamily="34" charset="-122"/>
                <a:cs typeface="Calibri" pitchFamily="34" charset="-120"/>
              </a:rPr>
              <a:t>CONTROL</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33"/>
          <p:cNvSpPr/>
          <p:nvPr/>
        </p:nvSpPr>
        <p:spPr>
          <a:xfrm>
            <a:off x="8668512" y="3566160"/>
            <a:ext cx="3026664" cy="68580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Status quo maintained under current terms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3" name="Image 7" descr="preencoded.png"/>
          <p:cNvPicPr>
            <a:picLocks noChangeAspect="1"/>
          </p:cNvPicPr>
          <p:nvPr/>
        </p:nvPicPr>
        <p:blipFill>
          <a:blip r:embed="rId4"/>
          <a:stretch>
            <a:fillRect/>
          </a:stretch>
        </p:blipFill>
        <p:spPr>
          <a:xfrm>
            <a:off x="8668512" y="4279392"/>
            <a:ext cx="274320" cy="274320"/>
          </a:xfrm>
          <a:prstGeom prst="rect">
            <a:avLst/>
          </a:prstGeom>
        </p:spPr>
      </p:pic>
      <p:sp>
        <p:nvSpPr>
          <p:cNvPr id="44" name="Text 34"/>
          <p:cNvSpPr/>
          <p:nvPr/>
        </p:nvSpPr>
        <p:spPr>
          <a:xfrm>
            <a:off x="9034272" y="4233672"/>
            <a:ext cx="27889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2C5282"/>
                </a:solidFill>
                <a:effectLst/>
                <a:uLnTx/>
                <a:uFillTx/>
                <a:latin typeface="Calibri" pitchFamily="34" charset="0"/>
                <a:ea typeface="Calibri" pitchFamily="34" charset="-122"/>
                <a:cs typeface="Calibri" pitchFamily="34" charset="-120"/>
              </a:rPr>
              <a:t>HORIZON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Text 35"/>
          <p:cNvSpPr/>
          <p:nvPr/>
        </p:nvSpPr>
        <p:spPr>
          <a:xfrm>
            <a:off x="8668512" y="4608576"/>
            <a:ext cx="3026664" cy="68580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Runs through June 1, 2029</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6" name="Image 8" descr="preencoded.png"/>
          <p:cNvPicPr>
            <a:picLocks noChangeAspect="1"/>
          </p:cNvPicPr>
          <p:nvPr/>
        </p:nvPicPr>
        <p:blipFill>
          <a:blip r:embed="rId5"/>
          <a:stretch>
            <a:fillRect/>
          </a:stretch>
        </p:blipFill>
        <p:spPr>
          <a:xfrm>
            <a:off x="8668512" y="5321808"/>
            <a:ext cx="274320" cy="274320"/>
          </a:xfrm>
          <a:prstGeom prst="rect">
            <a:avLst/>
          </a:prstGeom>
        </p:spPr>
      </p:pic>
      <p:sp>
        <p:nvSpPr>
          <p:cNvPr id="47" name="Text 36"/>
          <p:cNvSpPr/>
          <p:nvPr/>
        </p:nvSpPr>
        <p:spPr>
          <a:xfrm>
            <a:off x="9034272" y="5276088"/>
            <a:ext cx="27889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00" normalizeH="0" baseline="0" noProof="0" dirty="0">
                <a:ln>
                  <a:noFill/>
                </a:ln>
                <a:solidFill>
                  <a:srgbClr val="2C5282"/>
                </a:solidFill>
                <a:effectLst/>
                <a:uLnTx/>
                <a:uFillTx/>
                <a:latin typeface="Calibri" pitchFamily="34" charset="0"/>
                <a:ea typeface="Calibri" pitchFamily="34" charset="-122"/>
                <a:cs typeface="Calibri" pitchFamily="34" charset="-120"/>
              </a:rPr>
              <a:t>TRADE-OFF</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Text 37"/>
          <p:cNvSpPr/>
          <p:nvPr/>
        </p:nvSpPr>
        <p:spPr>
          <a:xfrm>
            <a:off x="8668512" y="5650992"/>
            <a:ext cx="3026664" cy="68580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Defers the long-term use decision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3294B"/>
        </a:solidFill>
        <a:effectLst/>
      </p:bgPr>
    </p:bg>
    <p:spTree>
      <p:nvGrpSpPr>
        <p:cNvPr id="1" name=""/>
        <p:cNvGrpSpPr/>
        <p:nvPr/>
      </p:nvGrpSpPr>
      <p:grpSpPr>
        <a:xfrm>
          <a:off x="0" y="0"/>
          <a:ext cx="0" cy="0"/>
          <a:chOff x="0" y="0"/>
          <a:chExt cx="0" cy="0"/>
        </a:xfrm>
      </p:grpSpPr>
      <p:sp>
        <p:nvSpPr>
          <p:cNvPr id="2" name="Shape 0"/>
          <p:cNvSpPr/>
          <p:nvPr/>
        </p:nvSpPr>
        <p:spPr>
          <a:xfrm>
            <a:off x="229572" y="1536192"/>
            <a:ext cx="8229600" cy="8229600"/>
          </a:xfrm>
          <a:prstGeom prst="roundRect">
            <a:avLst>
              <a:gd name="adj" fmla="val 3333"/>
            </a:avLst>
          </a:prstGeom>
          <a:solidFill>
            <a:srgbClr val="1D3E6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822960" y="914400"/>
            <a:ext cx="1188720" cy="1188720"/>
          </a:xfrm>
          <a:prstGeom prst="ellipse">
            <a:avLst/>
          </a:prstGeom>
          <a:solidFill>
            <a:srgbClr val="1D3E6B"/>
          </a:solidFill>
          <a:ln w="19050">
            <a:solidFill>
              <a:srgbClr val="C997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0" descr="preencoded.png"/>
          <p:cNvPicPr>
            <a:picLocks noChangeAspect="1"/>
          </p:cNvPicPr>
          <p:nvPr/>
        </p:nvPicPr>
        <p:blipFill>
          <a:blip r:embed="rId3"/>
          <a:stretch>
            <a:fillRect/>
          </a:stretch>
        </p:blipFill>
        <p:spPr>
          <a:xfrm>
            <a:off x="1115568" y="1207008"/>
            <a:ext cx="603504" cy="603504"/>
          </a:xfrm>
          <a:prstGeom prst="rect">
            <a:avLst/>
          </a:prstGeom>
        </p:spPr>
      </p:pic>
      <p:sp>
        <p:nvSpPr>
          <p:cNvPr id="5" name="Text 2"/>
          <p:cNvSpPr/>
          <p:nvPr/>
        </p:nvSpPr>
        <p:spPr>
          <a:xfrm>
            <a:off x="841248" y="2423160"/>
            <a:ext cx="914400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250" normalizeH="0" baseline="0" noProof="0" dirty="0">
                <a:ln>
                  <a:noFill/>
                </a:ln>
                <a:solidFill>
                  <a:srgbClr val="C99700"/>
                </a:solidFill>
                <a:effectLst/>
                <a:uLnTx/>
                <a:uFillTx/>
                <a:latin typeface="Calibri" pitchFamily="34" charset="0"/>
                <a:ea typeface="Calibri" pitchFamily="34" charset="-122"/>
                <a:cs typeface="Calibri" pitchFamily="34" charset="-120"/>
              </a:rPr>
              <a:t>STAFF RECOMMENDATION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804672" y="2880360"/>
            <a:ext cx="10515600" cy="11887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Board Discussion</a:t>
            </a:r>
            <a:endPar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841248" y="4160520"/>
            <a:ext cx="8046720" cy="1463040"/>
          </a:xfrm>
          <a:prstGeom prst="rect">
            <a:avLst/>
          </a:prstGeom>
          <a:noFill/>
          <a:ln/>
        </p:spPr>
        <p:txBody>
          <a:bodyPr wrap="square"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DCE6F2"/>
                </a:solidFill>
                <a:effectLst/>
                <a:uLnTx/>
                <a:uFillTx/>
                <a:latin typeface="Calibri" pitchFamily="34" charset="0"/>
                <a:ea typeface="Calibri" pitchFamily="34" charset="-122"/>
                <a:cs typeface="Calibri" pitchFamily="34" charset="-120"/>
              </a:rPr>
              <a:t>Staff recommends that the Board discuss the options presented and provide direction on the preferred course of action for 151 Gun Club Road.</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9098280" y="3063240"/>
            <a:ext cx="2514600" cy="658368"/>
          </a:xfrm>
          <a:prstGeom prst="roundRect">
            <a:avLst>
              <a:gd name="adj" fmla="val 16667"/>
            </a:avLst>
          </a:prstGeom>
          <a:solidFill>
            <a:srgbClr val="1D3E6B"/>
          </a:solidFill>
          <a:ln w="12700">
            <a:solidFill>
              <a:srgbClr val="2C528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6"/>
          <p:cNvSpPr/>
          <p:nvPr/>
        </p:nvSpPr>
        <p:spPr>
          <a:xfrm>
            <a:off x="9098280" y="3063240"/>
            <a:ext cx="2514600" cy="65836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1  Repossession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9098280" y="3904488"/>
            <a:ext cx="2514600" cy="658368"/>
          </a:xfrm>
          <a:prstGeom prst="roundRect">
            <a:avLst>
              <a:gd name="adj" fmla="val 16667"/>
            </a:avLst>
          </a:prstGeom>
          <a:solidFill>
            <a:srgbClr val="1D3E6B"/>
          </a:solidFill>
          <a:ln w="12700">
            <a:solidFill>
              <a:srgbClr val="2C528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8"/>
          <p:cNvSpPr/>
          <p:nvPr/>
        </p:nvSpPr>
        <p:spPr>
          <a:xfrm>
            <a:off x="9098280" y="3904488"/>
            <a:ext cx="2514600" cy="65836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  New Agreement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9098280" y="4745736"/>
            <a:ext cx="2514600" cy="658368"/>
          </a:xfrm>
          <a:prstGeom prst="roundRect">
            <a:avLst>
              <a:gd name="adj" fmla="val 16667"/>
            </a:avLst>
          </a:prstGeom>
          <a:solidFill>
            <a:srgbClr val="1D3E6B"/>
          </a:solidFill>
          <a:ln w="12700">
            <a:solidFill>
              <a:srgbClr val="2C528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0"/>
          <p:cNvSpPr/>
          <p:nvPr/>
        </p:nvSpPr>
        <p:spPr>
          <a:xfrm>
            <a:off x="9098280" y="4745736"/>
            <a:ext cx="2514600" cy="65836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3  Ratify Lease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58368" y="566928"/>
            <a:ext cx="384048" cy="384048"/>
          </a:xfrm>
          <a:prstGeom prst="rect">
            <a:avLst/>
          </a:prstGeom>
        </p:spPr>
      </p:pic>
      <p:sp>
        <p:nvSpPr>
          <p:cNvPr id="3" name="Text 0"/>
          <p:cNvSpPr/>
          <p:nvPr/>
        </p:nvSpPr>
        <p:spPr>
          <a:xfrm>
            <a:off x="1152144" y="548640"/>
            <a:ext cx="8229600" cy="4206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200" normalizeH="0" baseline="0" noProof="0" dirty="0">
                <a:ln>
                  <a:noFill/>
                </a:ln>
                <a:solidFill>
                  <a:srgbClr val="C99700"/>
                </a:solidFill>
                <a:effectLst/>
                <a:uLnTx/>
                <a:uFillTx/>
                <a:latin typeface="Calibri" pitchFamily="34" charset="0"/>
                <a:ea typeface="Calibri" pitchFamily="34" charset="-122"/>
                <a:cs typeface="Calibri" pitchFamily="34" charset="-120"/>
              </a:rPr>
              <a:t>BOARD ACTION ITEM  •  PERSONNEL</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640080" y="950976"/>
            <a:ext cx="1097280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Director of Operations Salary</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658368" y="1719072"/>
            <a:ext cx="10881360"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Staff requests that the Board vote to approve the proposed annual salary range for the Director of Operations position.</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640080" y="2286000"/>
            <a:ext cx="10908792" cy="1783080"/>
          </a:xfrm>
          <a:prstGeom prst="roundRect">
            <a:avLst>
              <a:gd name="adj" fmla="val 6154"/>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4"/>
          <p:cNvSpPr/>
          <p:nvPr/>
        </p:nvSpPr>
        <p:spPr>
          <a:xfrm>
            <a:off x="1005840" y="2862072"/>
            <a:ext cx="640080" cy="640080"/>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Image 1" descr="preencoded.png"/>
          <p:cNvPicPr>
            <a:picLocks noChangeAspect="1"/>
          </p:cNvPicPr>
          <p:nvPr/>
        </p:nvPicPr>
        <p:blipFill>
          <a:blip r:embed="rId4"/>
          <a:stretch>
            <a:fillRect/>
          </a:stretch>
        </p:blipFill>
        <p:spPr>
          <a:xfrm>
            <a:off x="1207008" y="3026664"/>
            <a:ext cx="237744" cy="310896"/>
          </a:xfrm>
          <a:prstGeom prst="rect">
            <a:avLst/>
          </a:prstGeom>
        </p:spPr>
      </p:pic>
      <p:sp>
        <p:nvSpPr>
          <p:cNvPr id="9" name="Text 5"/>
          <p:cNvSpPr/>
          <p:nvPr/>
        </p:nvSpPr>
        <p:spPr>
          <a:xfrm>
            <a:off x="1883664" y="2596896"/>
            <a:ext cx="7315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150" normalizeH="0" baseline="0" noProof="0" dirty="0">
                <a:ln>
                  <a:noFill/>
                </a:ln>
                <a:solidFill>
                  <a:srgbClr val="2C5282"/>
                </a:solidFill>
                <a:effectLst/>
                <a:uLnTx/>
                <a:uFillTx/>
                <a:latin typeface="Calibri" pitchFamily="34" charset="0"/>
                <a:ea typeface="Calibri" pitchFamily="34" charset="-122"/>
                <a:cs typeface="Calibri" pitchFamily="34" charset="-120"/>
              </a:rPr>
              <a:t>PROPOSED ANNUAL SALARY RANGE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6"/>
          <p:cNvSpPr/>
          <p:nvPr/>
        </p:nvSpPr>
        <p:spPr>
          <a:xfrm>
            <a:off x="1856232" y="2926080"/>
            <a:ext cx="731520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$110,000 – $135,000</a:t>
            </a:r>
            <a:endPar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7"/>
          <p:cNvSpPr/>
          <p:nvPr/>
        </p:nvSpPr>
        <p:spPr>
          <a:xfrm>
            <a:off x="640080" y="4251960"/>
            <a:ext cx="3538728" cy="1298448"/>
          </a:xfrm>
          <a:prstGeom prst="roundRect">
            <a:avLst>
              <a:gd name="adj" fmla="val 7042"/>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8"/>
          <p:cNvSpPr/>
          <p:nvPr/>
        </p:nvSpPr>
        <p:spPr>
          <a:xfrm>
            <a:off x="950976" y="4407408"/>
            <a:ext cx="292608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50" normalizeH="0" baseline="0" noProof="0" dirty="0">
                <a:ln>
                  <a:noFill/>
                </a:ln>
                <a:solidFill>
                  <a:srgbClr val="C99700"/>
                </a:solidFill>
                <a:effectLst/>
                <a:uLnTx/>
                <a:uFillTx/>
                <a:latin typeface="Calibri" pitchFamily="34" charset="0"/>
                <a:ea typeface="Calibri" pitchFamily="34" charset="-122"/>
                <a:cs typeface="Calibri" pitchFamily="34" charset="-120"/>
              </a:rPr>
              <a:t>MINIMUM</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932688" y="4681728"/>
            <a:ext cx="3017520" cy="47548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$110,000</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950976" y="5148072"/>
            <a:ext cx="292608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5A6472"/>
                </a:solidFill>
                <a:effectLst/>
                <a:uLnTx/>
                <a:uFillTx/>
                <a:latin typeface="Calibri" pitchFamily="34" charset="0"/>
                <a:ea typeface="Calibri" pitchFamily="34" charset="-122"/>
                <a:cs typeface="Calibri" pitchFamily="34" charset="-120"/>
              </a:rPr>
              <a:t>Starting point of range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1"/>
          <p:cNvSpPr/>
          <p:nvPr/>
        </p:nvSpPr>
        <p:spPr>
          <a:xfrm>
            <a:off x="4398264" y="4251960"/>
            <a:ext cx="3538728" cy="1298448"/>
          </a:xfrm>
          <a:prstGeom prst="roundRect">
            <a:avLst>
              <a:gd name="adj" fmla="val 7042"/>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2"/>
          <p:cNvSpPr/>
          <p:nvPr/>
        </p:nvSpPr>
        <p:spPr>
          <a:xfrm>
            <a:off x="4709160" y="4407408"/>
            <a:ext cx="292608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50" normalizeH="0" baseline="0" noProof="0" dirty="0">
                <a:ln>
                  <a:noFill/>
                </a:ln>
                <a:solidFill>
                  <a:srgbClr val="C99700"/>
                </a:solidFill>
                <a:effectLst/>
                <a:uLnTx/>
                <a:uFillTx/>
                <a:latin typeface="Calibri" pitchFamily="34" charset="0"/>
                <a:ea typeface="Calibri" pitchFamily="34" charset="-122"/>
                <a:cs typeface="Calibri" pitchFamily="34" charset="-120"/>
              </a:rPr>
              <a:t>MIDPOINT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3"/>
          <p:cNvSpPr/>
          <p:nvPr/>
        </p:nvSpPr>
        <p:spPr>
          <a:xfrm>
            <a:off x="4690872" y="4681728"/>
            <a:ext cx="3017520" cy="47548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$122,500</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4"/>
          <p:cNvSpPr/>
          <p:nvPr/>
        </p:nvSpPr>
        <p:spPr>
          <a:xfrm>
            <a:off x="4709160" y="5148072"/>
            <a:ext cx="292608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5A6472"/>
                </a:solidFill>
                <a:effectLst/>
                <a:uLnTx/>
                <a:uFillTx/>
                <a:latin typeface="Calibri" pitchFamily="34" charset="0"/>
                <a:ea typeface="Calibri" pitchFamily="34" charset="-122"/>
                <a:cs typeface="Calibri" pitchFamily="34" charset="-120"/>
              </a:rPr>
              <a:t>Mid-range reference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5"/>
          <p:cNvSpPr/>
          <p:nvPr/>
        </p:nvSpPr>
        <p:spPr>
          <a:xfrm>
            <a:off x="8156448" y="4251960"/>
            <a:ext cx="3538728" cy="1298448"/>
          </a:xfrm>
          <a:prstGeom prst="roundRect">
            <a:avLst>
              <a:gd name="adj" fmla="val 7042"/>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6"/>
          <p:cNvSpPr/>
          <p:nvPr/>
        </p:nvSpPr>
        <p:spPr>
          <a:xfrm>
            <a:off x="8467344" y="4407408"/>
            <a:ext cx="292608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50" normalizeH="0" baseline="0" noProof="0" dirty="0">
                <a:ln>
                  <a:noFill/>
                </a:ln>
                <a:solidFill>
                  <a:srgbClr val="C99700"/>
                </a:solidFill>
                <a:effectLst/>
                <a:uLnTx/>
                <a:uFillTx/>
                <a:latin typeface="Calibri" pitchFamily="34" charset="0"/>
                <a:ea typeface="Calibri" pitchFamily="34" charset="-122"/>
                <a:cs typeface="Calibri" pitchFamily="34" charset="-120"/>
              </a:rPr>
              <a:t>MAXIMUM</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7"/>
          <p:cNvSpPr/>
          <p:nvPr/>
        </p:nvSpPr>
        <p:spPr>
          <a:xfrm>
            <a:off x="8449056" y="4681728"/>
            <a:ext cx="3017520" cy="47548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$135,000</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8"/>
          <p:cNvSpPr/>
          <p:nvPr/>
        </p:nvSpPr>
        <p:spPr>
          <a:xfrm>
            <a:off x="8467344" y="5148072"/>
            <a:ext cx="292608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5A6472"/>
                </a:solidFill>
                <a:effectLst/>
                <a:uLnTx/>
                <a:uFillTx/>
                <a:latin typeface="Calibri" pitchFamily="34" charset="0"/>
                <a:ea typeface="Calibri" pitchFamily="34" charset="-122"/>
                <a:cs typeface="Calibri" pitchFamily="34" charset="-120"/>
              </a:rPr>
              <a:t>Top of range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9"/>
          <p:cNvSpPr/>
          <p:nvPr/>
        </p:nvSpPr>
        <p:spPr>
          <a:xfrm>
            <a:off x="640080" y="5742432"/>
            <a:ext cx="10908792" cy="786384"/>
          </a:xfrm>
          <a:prstGeom prst="roundRect">
            <a:avLst>
              <a:gd name="adj" fmla="val 11628"/>
            </a:avLst>
          </a:prstGeom>
          <a:solidFill>
            <a:srgbClr val="13294B"/>
          </a:solidFill>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Image 2" descr="preencoded.png"/>
          <p:cNvPicPr>
            <a:picLocks noChangeAspect="1"/>
          </p:cNvPicPr>
          <p:nvPr/>
        </p:nvPicPr>
        <p:blipFill>
          <a:blip r:embed="rId5"/>
          <a:stretch>
            <a:fillRect/>
          </a:stretch>
        </p:blipFill>
        <p:spPr>
          <a:xfrm>
            <a:off x="969264" y="5961888"/>
            <a:ext cx="347472" cy="347472"/>
          </a:xfrm>
          <a:prstGeom prst="rect">
            <a:avLst/>
          </a:prstGeom>
        </p:spPr>
      </p:pic>
      <p:sp>
        <p:nvSpPr>
          <p:cNvPr id="25" name="Text 20"/>
          <p:cNvSpPr/>
          <p:nvPr/>
        </p:nvSpPr>
        <p:spPr>
          <a:xfrm>
            <a:off x="1499616" y="5742432"/>
            <a:ext cx="9784080" cy="78638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C99700"/>
                </a:solidFill>
                <a:effectLst/>
                <a:uLnTx/>
                <a:uFillTx/>
                <a:latin typeface="Calibri" pitchFamily="34" charset="0"/>
                <a:ea typeface="Calibri" pitchFamily="34" charset="-122"/>
                <a:cs typeface="Calibri" pitchFamily="34" charset="-120"/>
              </a:rPr>
              <a:t>Requested Action:  </a:t>
            </a:r>
            <a:r>
              <a:rPr kumimoji="0" lang="en-US" sz="15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Board vote to approve a salary of $110,000 to $135,000 for the Director of Operations.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402836" y="1371600"/>
            <a:ext cx="3383280" cy="1643167"/>
          </a:xfrm>
          <a:prstGeom prst="rect">
            <a:avLst/>
          </a:prstGeom>
        </p:spPr>
      </p:pic>
      <p:sp>
        <p:nvSpPr>
          <p:cNvPr id="3" name="Text 0"/>
          <p:cNvSpPr/>
          <p:nvPr/>
        </p:nvSpPr>
        <p:spPr>
          <a:xfrm>
            <a:off x="548640" y="3611880"/>
            <a:ext cx="11091672" cy="1005840"/>
          </a:xfrm>
          <a:prstGeom prst="rect">
            <a:avLst/>
          </a:prstGeom>
          <a:noFill/>
          <a:ln/>
        </p:spPr>
        <p:txBody>
          <a:bodyPr wrap="square" rtlCol="0" anchor="ctr"/>
          <a:lstStyle/>
          <a:p>
            <a:pPr marL="0" indent="0" algn="ctr">
              <a:buNone/>
            </a:pPr>
            <a:r>
              <a:rPr lang="en-US" sz="4400" b="1" dirty="0">
                <a:solidFill>
                  <a:srgbClr val="13294B"/>
                </a:solidFill>
                <a:latin typeface="Cambria" pitchFamily="34" charset="0"/>
                <a:ea typeface="Cambria" pitchFamily="34" charset="-122"/>
                <a:cs typeface="Cambria" pitchFamily="34" charset="-120"/>
              </a:rPr>
              <a:t>New Business</a:t>
            </a:r>
            <a:endParaRPr lang="en-US" sz="4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3294B"/>
        </a:solidFill>
        <a:effectLst/>
      </p:bgPr>
    </p:bg>
    <p:spTree>
      <p:nvGrpSpPr>
        <p:cNvPr id="1" name=""/>
        <p:cNvGrpSpPr/>
        <p:nvPr/>
      </p:nvGrpSpPr>
      <p:grpSpPr>
        <a:xfrm>
          <a:off x="0" y="0"/>
          <a:ext cx="0" cy="0"/>
          <a:chOff x="0" y="0"/>
          <a:chExt cx="0" cy="0"/>
        </a:xfrm>
      </p:grpSpPr>
      <p:sp>
        <p:nvSpPr>
          <p:cNvPr id="2" name="Shape 0"/>
          <p:cNvSpPr/>
          <p:nvPr/>
        </p:nvSpPr>
        <p:spPr>
          <a:xfrm>
            <a:off x="8961120" y="-2011680"/>
            <a:ext cx="6217920" cy="6217920"/>
          </a:xfrm>
          <a:prstGeom prst="ellipse">
            <a:avLst/>
          </a:prstGeom>
          <a:solidFill>
            <a:srgbClr val="1E3A5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10241280" y="2926080"/>
            <a:ext cx="5029200" cy="5029200"/>
          </a:xfrm>
          <a:prstGeom prst="ellipse">
            <a:avLst/>
          </a:prstGeom>
          <a:solidFill>
            <a:srgbClr val="17325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hape 2"/>
          <p:cNvSpPr/>
          <p:nvPr/>
        </p:nvSpPr>
        <p:spPr>
          <a:xfrm>
            <a:off x="845820" y="1074420"/>
            <a:ext cx="1051560" cy="1051560"/>
          </a:xfrm>
          <a:prstGeom prst="ellipse">
            <a:avLst/>
          </a:prstGeom>
          <a:solidFill>
            <a:srgbClr val="E8A3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Image 0" descr="/home/claude/badgedeck/icons/unlock_navy.png"/>
          <p:cNvPicPr>
            <a:picLocks noChangeAspect="1"/>
          </p:cNvPicPr>
          <p:nvPr/>
        </p:nvPicPr>
        <p:blipFill>
          <a:blip r:embed="rId3"/>
          <a:stretch>
            <a:fillRect/>
          </a:stretch>
        </p:blipFill>
        <p:spPr>
          <a:xfrm>
            <a:off x="1108710" y="1337310"/>
            <a:ext cx="525780" cy="525780"/>
          </a:xfrm>
          <a:prstGeom prst="rect">
            <a:avLst/>
          </a:prstGeom>
        </p:spPr>
      </p:pic>
      <p:sp>
        <p:nvSpPr>
          <p:cNvPr id="6" name="Text 3"/>
          <p:cNvSpPr/>
          <p:nvPr/>
        </p:nvSpPr>
        <p:spPr>
          <a:xfrm>
            <a:off x="548640" y="2331720"/>
            <a:ext cx="82296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200" normalizeH="0" baseline="0" noProof="0" dirty="0">
                <a:ln>
                  <a:noFill/>
                </a:ln>
                <a:solidFill>
                  <a:srgbClr val="E8A33D"/>
                </a:solidFill>
                <a:effectLst/>
                <a:uLnTx/>
                <a:uFillTx/>
                <a:latin typeface="Calibri" pitchFamily="34" charset="0"/>
                <a:ea typeface="Calibri" pitchFamily="34" charset="-122"/>
                <a:cs typeface="Calibri" pitchFamily="34" charset="-120"/>
              </a:rPr>
              <a:t>BOARD BRIEFING · SECURITY REVIEW</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502920" y="2651760"/>
            <a:ext cx="10058400" cy="10058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Badge Policy Update</a:t>
            </a:r>
            <a:endParaRPr kumimoji="0" lang="en-US" sz="5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548640" y="3749040"/>
            <a:ext cx="8412480" cy="86868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CFE0EF"/>
                </a:solidFill>
                <a:effectLst/>
                <a:uLnTx/>
                <a:uFillTx/>
                <a:latin typeface="Calibri" pitchFamily="34" charset="0"/>
                <a:ea typeface="Calibri" pitchFamily="34" charset="-122"/>
                <a:cs typeface="Calibri" pitchFamily="34" charset="-120"/>
              </a:rPr>
              <a:t>Our standing guest-badge policy is out of step with every comparable Florida airport — and it is a security vulnerability we can close.</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566928" y="4892040"/>
            <a:ext cx="7863840" cy="0"/>
          </a:xfrm>
          <a:prstGeom prst="line">
            <a:avLst/>
          </a:prstGeom>
          <a:noFill/>
          <a:ln w="12700">
            <a:solidFill>
              <a:srgbClr val="35547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548640" y="5029200"/>
            <a:ext cx="85039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E8A33D"/>
                </a:solidFill>
                <a:effectLst/>
                <a:uLnTx/>
                <a:uFillTx/>
                <a:latin typeface="Calibri" pitchFamily="34" charset="0"/>
                <a:ea typeface="Calibri" pitchFamily="34" charset="-122"/>
                <a:cs typeface="Calibri" pitchFamily="34" charset="-120"/>
              </a:rPr>
              <a:t>The ask:  </a:t>
            </a:r>
            <a:r>
              <a:rPr kumimoji="0" lang="en-US" sz="1350" b="0" i="0" u="none" strike="noStrike" kern="1200" cap="none" spc="0" normalizeH="0" baseline="0" noProof="0" dirty="0">
                <a:ln>
                  <a:noFill/>
                </a:ln>
                <a:solidFill>
                  <a:srgbClr val="CFE0EF"/>
                </a:solidFill>
                <a:effectLst/>
                <a:uLnTx/>
                <a:uFillTx/>
                <a:latin typeface="Calibri" pitchFamily="34" charset="0"/>
                <a:ea typeface="Calibri" pitchFamily="34" charset="-122"/>
                <a:cs typeface="Calibri" pitchFamily="34" charset="-120"/>
              </a:rPr>
              <a:t>align guest access with our peers by moving to a tenant-escort model</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548640" y="5376672"/>
            <a:ext cx="85039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E8A33D"/>
                </a:solidFill>
                <a:effectLst/>
                <a:uLnTx/>
                <a:uFillTx/>
                <a:latin typeface="Calibri" pitchFamily="34" charset="0"/>
                <a:ea typeface="Calibri" pitchFamily="34" charset="-122"/>
                <a:cs typeface="Calibri" pitchFamily="34" charset="-120"/>
              </a:rPr>
              <a:t>Why us:  </a:t>
            </a:r>
            <a:r>
              <a:rPr kumimoji="0" lang="en-US" sz="1350" b="0" i="0" u="none" strike="noStrike" kern="1200" cap="none" spc="0" normalizeH="0" baseline="0" noProof="0" dirty="0">
                <a:ln>
                  <a:noFill/>
                </a:ln>
                <a:solidFill>
                  <a:srgbClr val="CFE0EF"/>
                </a:solidFill>
                <a:effectLst/>
                <a:uLnTx/>
                <a:uFillTx/>
                <a:latin typeface="Calibri" pitchFamily="34" charset="0"/>
                <a:ea typeface="Calibri" pitchFamily="34" charset="-122"/>
                <a:cs typeface="Calibri" pitchFamily="34" charset="-120"/>
              </a:rPr>
              <a:t>the Authority is responsible for the overall security of the airport</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dirty="0">
                <a:ln>
                  <a:noFill/>
                </a:ln>
                <a:solidFill>
                  <a:srgbClr val="E8A33D"/>
                </a:solidFill>
                <a:effectLst/>
                <a:uLnTx/>
                <a:uFillTx/>
                <a:latin typeface="Calibri" pitchFamily="34" charset="0"/>
                <a:ea typeface="Calibri" pitchFamily="34" charset="-122"/>
                <a:cs typeface="Calibri" pitchFamily="34" charset="-120"/>
              </a:rPr>
              <a:t>WHY THIS IS IN FRONT OF YOU</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713232"/>
            <a:ext cx="11064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Access control is our responsibility — and our first line of defense</a:t>
            </a:r>
            <a:endParaRPr kumimoji="0" lang="en-US" sz="3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554480"/>
            <a:ext cx="11091672" cy="1234440"/>
          </a:xfrm>
          <a:prstGeom prst="roundRect">
            <a:avLst>
              <a:gd name="adj" fmla="val 7407"/>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914400" y="1764792"/>
            <a:ext cx="822960" cy="822960"/>
          </a:xfrm>
          <a:prstGeom prst="ellipse">
            <a:avLst/>
          </a:prstGeom>
          <a:solidFill>
            <a:srgbClr val="E8A3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home/claude/badgedeck/icons/shield_navy.png"/>
          <p:cNvPicPr>
            <a:picLocks noChangeAspect="1"/>
          </p:cNvPicPr>
          <p:nvPr/>
        </p:nvPicPr>
        <p:blipFill>
          <a:blip r:embed="rId3"/>
          <a:stretch>
            <a:fillRect/>
          </a:stretch>
        </p:blipFill>
        <p:spPr>
          <a:xfrm>
            <a:off x="1120140" y="1970532"/>
            <a:ext cx="411480" cy="411480"/>
          </a:xfrm>
          <a:prstGeom prst="rect">
            <a:avLst/>
          </a:prstGeom>
        </p:spPr>
      </p:pic>
      <p:sp>
        <p:nvSpPr>
          <p:cNvPr id="7" name="Text 4"/>
          <p:cNvSpPr/>
          <p:nvPr/>
        </p:nvSpPr>
        <p:spPr>
          <a:xfrm>
            <a:off x="2011680" y="1691640"/>
            <a:ext cx="9235440" cy="96012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The Authority owns the overall security of the airfield. Who we let behind the fence — and how we account for them — is the core of that duty. Today one policy leaves that duty weaker than it needs to be.</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548640" y="3063240"/>
            <a:ext cx="3566160" cy="2651760"/>
          </a:xfrm>
          <a:prstGeom prst="roundRect">
            <a:avLst>
              <a:gd name="adj" fmla="val 3448"/>
            </a:avLst>
          </a:prstGeom>
          <a:solidFill>
            <a:srgbClr val="FFFFFF"/>
          </a:solidFill>
          <a:ln w="12700">
            <a:solidFill>
              <a:srgbClr val="E1E7EE"/>
            </a:solidFill>
            <a:prstDash val="solid"/>
          </a:ln>
          <a:effectLst>
            <a:outerShdw blurRad="101600" dist="38100" dir="5400000" algn="bl" rotWithShape="0">
              <a:srgbClr val="8899AA">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6"/>
          <p:cNvSpPr/>
          <p:nvPr/>
        </p:nvSpPr>
        <p:spPr>
          <a:xfrm>
            <a:off x="548640" y="3063240"/>
            <a:ext cx="3566160" cy="868680"/>
          </a:xfrm>
          <a:prstGeom prst="roundRect">
            <a:avLst>
              <a:gd name="adj" fmla="val 10526"/>
            </a:avLst>
          </a:prstGeom>
          <a:solidFill>
            <a:srgbClr val="F6E3E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7"/>
          <p:cNvSpPr/>
          <p:nvPr/>
        </p:nvSpPr>
        <p:spPr>
          <a:xfrm>
            <a:off x="548640" y="3520440"/>
            <a:ext cx="3566160" cy="411480"/>
          </a:xfrm>
          <a:prstGeom prst="rect">
            <a:avLst/>
          </a:prstGeom>
          <a:solidFill>
            <a:srgbClr val="F6E3E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p:cNvSpPr/>
          <p:nvPr/>
        </p:nvSpPr>
        <p:spPr>
          <a:xfrm>
            <a:off x="859536" y="3209544"/>
            <a:ext cx="658368" cy="658368"/>
          </a:xfrm>
          <a:prstGeom prst="ellipse">
            <a:avLst/>
          </a:prstGeom>
          <a:solidFill>
            <a:srgbClr val="B23A3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1" descr="/home/claude/badgedeck/icons/idcardslash_white.png"/>
          <p:cNvPicPr>
            <a:picLocks noChangeAspect="1"/>
          </p:cNvPicPr>
          <p:nvPr/>
        </p:nvPicPr>
        <p:blipFill>
          <a:blip r:embed="rId4"/>
          <a:stretch>
            <a:fillRect/>
          </a:stretch>
        </p:blipFill>
        <p:spPr>
          <a:xfrm>
            <a:off x="1024128" y="3374136"/>
            <a:ext cx="329184" cy="329184"/>
          </a:xfrm>
          <a:prstGeom prst="rect">
            <a:avLst/>
          </a:prstGeom>
        </p:spPr>
      </p:pic>
      <p:sp>
        <p:nvSpPr>
          <p:cNvPr id="13" name="Text 9"/>
          <p:cNvSpPr/>
          <p:nvPr/>
        </p:nvSpPr>
        <p:spPr>
          <a:xfrm>
            <a:off x="1600200" y="3227832"/>
            <a:ext cx="237744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The gap</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841248" y="4160520"/>
            <a:ext cx="3017520" cy="1371600"/>
          </a:xfrm>
          <a:prstGeom prst="rect">
            <a:avLst/>
          </a:prstGeom>
          <a:noFill/>
          <a:ln/>
        </p:spPr>
        <p:txBody>
          <a:bodyPr wrap="square" rtlCol="0" anchor="t"/>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We issue standing guest badges (up to 2 per lessee) that give unvetted guests their own unescorted access.</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1"/>
          <p:cNvSpPr/>
          <p:nvPr/>
        </p:nvSpPr>
        <p:spPr>
          <a:xfrm>
            <a:off x="4315968" y="3063240"/>
            <a:ext cx="3566160" cy="2651760"/>
          </a:xfrm>
          <a:prstGeom prst="roundRect">
            <a:avLst>
              <a:gd name="adj" fmla="val 3448"/>
            </a:avLst>
          </a:prstGeom>
          <a:solidFill>
            <a:srgbClr val="FFFFFF"/>
          </a:solidFill>
          <a:ln w="12700">
            <a:solidFill>
              <a:srgbClr val="E1E7EE"/>
            </a:solidFill>
            <a:prstDash val="solid"/>
          </a:ln>
          <a:effectLst>
            <a:outerShdw blurRad="101600" dist="38100" dir="5400000" algn="bl" rotWithShape="0">
              <a:srgbClr val="8899AA">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2"/>
          <p:cNvSpPr/>
          <p:nvPr/>
        </p:nvSpPr>
        <p:spPr>
          <a:xfrm>
            <a:off x="4315968" y="3063240"/>
            <a:ext cx="3566160" cy="868680"/>
          </a:xfrm>
          <a:prstGeom prst="roundRect">
            <a:avLst>
              <a:gd name="adj" fmla="val 10526"/>
            </a:avLst>
          </a:prstGeom>
          <a:solidFill>
            <a:srgbClr val="D9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3"/>
          <p:cNvSpPr/>
          <p:nvPr/>
        </p:nvSpPr>
        <p:spPr>
          <a:xfrm>
            <a:off x="4315968" y="3520440"/>
            <a:ext cx="3566160" cy="411480"/>
          </a:xfrm>
          <a:prstGeom prst="rect">
            <a:avLst/>
          </a:prstGeom>
          <a:solidFill>
            <a:srgbClr val="D9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Shape 14"/>
          <p:cNvSpPr/>
          <p:nvPr/>
        </p:nvSpPr>
        <p:spPr>
          <a:xfrm>
            <a:off x="4626864" y="3209544"/>
            <a:ext cx="658368" cy="658368"/>
          </a:xfrm>
          <a:prstGeom prst="ellipse">
            <a:avLst/>
          </a:prstGeom>
          <a:solidFill>
            <a:srgbClr val="2E6E9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 2" descr="/home/claude/badgedeck/icons/scale_white.png"/>
          <p:cNvPicPr>
            <a:picLocks noChangeAspect="1"/>
          </p:cNvPicPr>
          <p:nvPr/>
        </p:nvPicPr>
        <p:blipFill>
          <a:blip r:embed="rId5"/>
          <a:stretch>
            <a:fillRect/>
          </a:stretch>
        </p:blipFill>
        <p:spPr>
          <a:xfrm>
            <a:off x="4791456" y="3374136"/>
            <a:ext cx="329184" cy="329184"/>
          </a:xfrm>
          <a:prstGeom prst="rect">
            <a:avLst/>
          </a:prstGeom>
        </p:spPr>
      </p:pic>
      <p:sp>
        <p:nvSpPr>
          <p:cNvPr id="20" name="Text 15"/>
          <p:cNvSpPr/>
          <p:nvPr/>
        </p:nvSpPr>
        <p:spPr>
          <a:xfrm>
            <a:off x="5367528" y="3227832"/>
            <a:ext cx="237744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The benchmark</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6"/>
          <p:cNvSpPr/>
          <p:nvPr/>
        </p:nvSpPr>
        <p:spPr>
          <a:xfrm>
            <a:off x="4608576" y="4160520"/>
            <a:ext cx="3017520" cy="1371600"/>
          </a:xfrm>
          <a:prstGeom prst="rect">
            <a:avLst/>
          </a:prstGeom>
          <a:noFill/>
          <a:ln/>
        </p:spPr>
        <p:txBody>
          <a:bodyPr wrap="square" rtlCol="0" anchor="t"/>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Every Florida airport we reviewed handles guests by escort — no standing guest badge.</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17"/>
          <p:cNvSpPr/>
          <p:nvPr/>
        </p:nvSpPr>
        <p:spPr>
          <a:xfrm>
            <a:off x="8083296" y="3063240"/>
            <a:ext cx="3566160" cy="2651760"/>
          </a:xfrm>
          <a:prstGeom prst="roundRect">
            <a:avLst>
              <a:gd name="adj" fmla="val 3448"/>
            </a:avLst>
          </a:prstGeom>
          <a:solidFill>
            <a:srgbClr val="FFFFFF"/>
          </a:solidFill>
          <a:ln w="12700">
            <a:solidFill>
              <a:srgbClr val="E1E7EE"/>
            </a:solidFill>
            <a:prstDash val="solid"/>
          </a:ln>
          <a:effectLst>
            <a:outerShdw blurRad="101600" dist="38100" dir="5400000" algn="bl" rotWithShape="0">
              <a:srgbClr val="8899AA">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Shape 18"/>
          <p:cNvSpPr/>
          <p:nvPr/>
        </p:nvSpPr>
        <p:spPr>
          <a:xfrm>
            <a:off x="8083296" y="3063240"/>
            <a:ext cx="3566160" cy="868680"/>
          </a:xfrm>
          <a:prstGeom prst="roundRect">
            <a:avLst>
              <a:gd name="adj" fmla="val 10526"/>
            </a:avLst>
          </a:prstGeom>
          <a:solidFill>
            <a:srgbClr val="E4F1E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Shape 19"/>
          <p:cNvSpPr/>
          <p:nvPr/>
        </p:nvSpPr>
        <p:spPr>
          <a:xfrm>
            <a:off x="8083296" y="3520440"/>
            <a:ext cx="3566160" cy="411480"/>
          </a:xfrm>
          <a:prstGeom prst="rect">
            <a:avLst/>
          </a:prstGeom>
          <a:solidFill>
            <a:srgbClr val="E4F1E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Shape 20"/>
          <p:cNvSpPr/>
          <p:nvPr/>
        </p:nvSpPr>
        <p:spPr>
          <a:xfrm>
            <a:off x="8394192" y="3209544"/>
            <a:ext cx="658368" cy="658368"/>
          </a:xfrm>
          <a:prstGeom prst="ellipse">
            <a:avLst/>
          </a:prstGeom>
          <a:solidFill>
            <a:srgbClr val="2E8B5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6" name="Image 3" descr="/home/claude/badgedeck/icons/clipboardcheck_white.png"/>
          <p:cNvPicPr>
            <a:picLocks noChangeAspect="1"/>
          </p:cNvPicPr>
          <p:nvPr/>
        </p:nvPicPr>
        <p:blipFill>
          <a:blip r:embed="rId6"/>
          <a:stretch>
            <a:fillRect/>
          </a:stretch>
        </p:blipFill>
        <p:spPr>
          <a:xfrm>
            <a:off x="8558784" y="3374136"/>
            <a:ext cx="329184" cy="329184"/>
          </a:xfrm>
          <a:prstGeom prst="rect">
            <a:avLst/>
          </a:prstGeom>
        </p:spPr>
      </p:pic>
      <p:sp>
        <p:nvSpPr>
          <p:cNvPr id="27" name="Text 21"/>
          <p:cNvSpPr/>
          <p:nvPr/>
        </p:nvSpPr>
        <p:spPr>
          <a:xfrm>
            <a:off x="9134856" y="3227832"/>
            <a:ext cx="237744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The fix</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2"/>
          <p:cNvSpPr/>
          <p:nvPr/>
        </p:nvSpPr>
        <p:spPr>
          <a:xfrm>
            <a:off x="8375904" y="4160520"/>
            <a:ext cx="3017520" cy="1371600"/>
          </a:xfrm>
          <a:prstGeom prst="rect">
            <a:avLst/>
          </a:prstGeom>
          <a:noFill/>
          <a:ln/>
        </p:spPr>
        <p:txBody>
          <a:bodyPr wrap="square" rtlCol="0" anchor="t"/>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Adopt the peer escort model. Low cost, no equipment — a policy change we control.</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3"/>
          <p:cNvSpPr/>
          <p:nvPr/>
        </p:nvSpPr>
        <p:spPr>
          <a:xfrm>
            <a:off x="548640" y="6428232"/>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St. Augustine Airport  ·  St. Johns County Airport Authority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4"/>
          <p:cNvSpPr/>
          <p:nvPr/>
        </p:nvSpPr>
        <p:spPr>
          <a:xfrm>
            <a:off x="8534095" y="6428232"/>
            <a:ext cx="310896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Badge Policy Update  |  2 / 11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dirty="0">
                <a:ln>
                  <a:noFill/>
                </a:ln>
                <a:solidFill>
                  <a:srgbClr val="E8A33D"/>
                </a:solidFill>
                <a:effectLst/>
                <a:uLnTx/>
                <a:uFillTx/>
                <a:latin typeface="Calibri" pitchFamily="34" charset="0"/>
                <a:ea typeface="Calibri" pitchFamily="34" charset="-122"/>
                <a:cs typeface="Calibri" pitchFamily="34" charset="-120"/>
              </a:rPr>
              <a:t>THE FINDING</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713232"/>
            <a:ext cx="11064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On guest access, we are the outlier</a:t>
            </a:r>
            <a:endParaRPr kumimoji="0" lang="en-US" sz="3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645920"/>
            <a:ext cx="5440680" cy="2148840"/>
          </a:xfrm>
          <a:prstGeom prst="roundRect">
            <a:avLst>
              <a:gd name="adj" fmla="val 4255"/>
            </a:avLst>
          </a:prstGeom>
          <a:solidFill>
            <a:srgbClr val="F6E3E0"/>
          </a:solidFill>
          <a:ln w="12700">
            <a:solidFill>
              <a:srgbClr val="E4C8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45820" y="1943100"/>
            <a:ext cx="777240" cy="777240"/>
          </a:xfrm>
          <a:prstGeom prst="ellipse">
            <a:avLst/>
          </a:prstGeom>
          <a:solidFill>
            <a:srgbClr val="B23A3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home/claude/badgedeck/icons/idcardslash_white.png"/>
          <p:cNvPicPr>
            <a:picLocks noChangeAspect="1"/>
          </p:cNvPicPr>
          <p:nvPr/>
        </p:nvPicPr>
        <p:blipFill>
          <a:blip r:embed="rId3"/>
          <a:stretch>
            <a:fillRect/>
          </a:stretch>
        </p:blipFill>
        <p:spPr>
          <a:xfrm>
            <a:off x="1040130" y="2137410"/>
            <a:ext cx="388620" cy="388620"/>
          </a:xfrm>
          <a:prstGeom prst="rect">
            <a:avLst/>
          </a:prstGeom>
        </p:spPr>
      </p:pic>
      <p:sp>
        <p:nvSpPr>
          <p:cNvPr id="7" name="Text 4"/>
          <p:cNvSpPr/>
          <p:nvPr/>
        </p:nvSpPr>
        <p:spPr>
          <a:xfrm>
            <a:off x="1874520" y="1874520"/>
            <a:ext cx="393192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B23A31"/>
                </a:solidFill>
                <a:effectLst/>
                <a:uLnTx/>
                <a:uFillTx/>
                <a:latin typeface="Calibri" pitchFamily="34" charset="0"/>
                <a:ea typeface="Calibri" pitchFamily="34" charset="-122"/>
                <a:cs typeface="Calibri" pitchFamily="34" charset="-120"/>
              </a:rPr>
              <a:t>Us — St. Augustine Airport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1874520" y="2194560"/>
            <a:ext cx="39319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Standing guest badges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1874520" y="2697480"/>
            <a:ext cx="3977640" cy="96012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Up to 2 per lessee. An unvetted guest can enter and move about the airfield alone, at any hour.</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6199632" y="1645920"/>
            <a:ext cx="5440680" cy="2148840"/>
          </a:xfrm>
          <a:prstGeom prst="roundRect">
            <a:avLst>
              <a:gd name="adj" fmla="val 4255"/>
            </a:avLst>
          </a:prstGeom>
          <a:solidFill>
            <a:srgbClr val="D9E6F2"/>
          </a:solidFill>
          <a:ln w="12700">
            <a:solidFill>
              <a:srgbClr val="C6D8E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p:cNvSpPr/>
          <p:nvPr/>
        </p:nvSpPr>
        <p:spPr>
          <a:xfrm>
            <a:off x="6496812" y="1943100"/>
            <a:ext cx="777240" cy="777240"/>
          </a:xfrm>
          <a:prstGeom prst="ellipse">
            <a:avLst/>
          </a:prstGeom>
          <a:solidFill>
            <a:srgbClr val="2E6E9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1" descr="/home/claude/badgedeck/icons/users_white.png"/>
          <p:cNvPicPr>
            <a:picLocks noChangeAspect="1"/>
          </p:cNvPicPr>
          <p:nvPr/>
        </p:nvPicPr>
        <p:blipFill>
          <a:blip r:embed="rId4"/>
          <a:stretch>
            <a:fillRect/>
          </a:stretch>
        </p:blipFill>
        <p:spPr>
          <a:xfrm>
            <a:off x="6691122" y="2137410"/>
            <a:ext cx="388620" cy="388620"/>
          </a:xfrm>
          <a:prstGeom prst="rect">
            <a:avLst/>
          </a:prstGeom>
        </p:spPr>
      </p:pic>
      <p:sp>
        <p:nvSpPr>
          <p:cNvPr id="13" name="Text 9"/>
          <p:cNvSpPr/>
          <p:nvPr/>
        </p:nvSpPr>
        <p:spPr>
          <a:xfrm>
            <a:off x="7525512" y="1874520"/>
            <a:ext cx="393192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2E6E9E"/>
                </a:solidFill>
                <a:effectLst/>
                <a:uLnTx/>
                <a:uFillTx/>
                <a:latin typeface="Calibri" pitchFamily="34" charset="0"/>
                <a:ea typeface="Calibri" pitchFamily="34" charset="-122"/>
                <a:cs typeface="Calibri" pitchFamily="34" charset="-120"/>
              </a:rPr>
              <a:t>Every Florida peer we reviewed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7525512" y="2194560"/>
            <a:ext cx="39319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Escort model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1"/>
          <p:cNvSpPr/>
          <p:nvPr/>
        </p:nvSpPr>
        <p:spPr>
          <a:xfrm>
            <a:off x="7525512" y="2697480"/>
            <a:ext cx="3931920" cy="96012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Guests are accompanied by a badged tenant who stays responsible — no standing credential is issued.</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2"/>
          <p:cNvSpPr/>
          <p:nvPr/>
        </p:nvSpPr>
        <p:spPr>
          <a:xfrm>
            <a:off x="548640" y="4069080"/>
            <a:ext cx="10972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150" normalizeH="0" baseline="0" noProof="0" dirty="0">
                <a:ln>
                  <a:noFill/>
                </a:ln>
                <a:solidFill>
                  <a:srgbClr val="2E6E9E"/>
                </a:solidFill>
                <a:effectLst/>
                <a:uLnTx/>
                <a:uFillTx/>
                <a:latin typeface="Calibri" pitchFamily="34" charset="0"/>
                <a:ea typeface="Calibri" pitchFamily="34" charset="-122"/>
                <a:cs typeface="Calibri" pitchFamily="34" charset="-120"/>
              </a:rPr>
              <a:t>HANDLE GUESTS BY ESCORT — NOT STANDING BADGES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3"/>
          <p:cNvSpPr/>
          <p:nvPr/>
        </p:nvSpPr>
        <p:spPr>
          <a:xfrm>
            <a:off x="548640" y="4389120"/>
            <a:ext cx="3566160" cy="457200"/>
          </a:xfrm>
          <a:prstGeom prst="roundRect">
            <a:avLst>
              <a:gd name="adj" fmla="val 12000"/>
            </a:avLst>
          </a:prstGeom>
          <a:solidFill>
            <a:srgbClr val="FFFFFF"/>
          </a:solidFill>
          <a:ln w="12700">
            <a:solidFill>
              <a:srgbClr val="E1E7E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Image 2" descr="/home/claude/badgedeck/icons/check_green.png"/>
          <p:cNvPicPr>
            <a:picLocks noChangeAspect="1"/>
          </p:cNvPicPr>
          <p:nvPr/>
        </p:nvPicPr>
        <p:blipFill>
          <a:blip r:embed="rId5"/>
          <a:stretch>
            <a:fillRect/>
          </a:stretch>
        </p:blipFill>
        <p:spPr>
          <a:xfrm>
            <a:off x="731520" y="4526280"/>
            <a:ext cx="182880" cy="182880"/>
          </a:xfrm>
          <a:prstGeom prst="rect">
            <a:avLst/>
          </a:prstGeom>
        </p:spPr>
      </p:pic>
      <p:sp>
        <p:nvSpPr>
          <p:cNvPr id="19" name="Text 14"/>
          <p:cNvSpPr/>
          <p:nvPr/>
        </p:nvSpPr>
        <p:spPr>
          <a:xfrm>
            <a:off x="1005840" y="4389120"/>
            <a:ext cx="30175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Jacksonville / Craig</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5"/>
          <p:cNvSpPr/>
          <p:nvPr/>
        </p:nvSpPr>
        <p:spPr>
          <a:xfrm>
            <a:off x="4297680" y="4389120"/>
            <a:ext cx="3566160" cy="457200"/>
          </a:xfrm>
          <a:prstGeom prst="roundRect">
            <a:avLst>
              <a:gd name="adj" fmla="val 12000"/>
            </a:avLst>
          </a:prstGeom>
          <a:solidFill>
            <a:srgbClr val="FFFFFF"/>
          </a:solidFill>
          <a:ln w="12700">
            <a:solidFill>
              <a:srgbClr val="E1E7E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Image 3" descr="/home/claude/badgedeck/icons/check_green.png"/>
          <p:cNvPicPr>
            <a:picLocks noChangeAspect="1"/>
          </p:cNvPicPr>
          <p:nvPr/>
        </p:nvPicPr>
        <p:blipFill>
          <a:blip r:embed="rId5"/>
          <a:stretch>
            <a:fillRect/>
          </a:stretch>
        </p:blipFill>
        <p:spPr>
          <a:xfrm>
            <a:off x="4480560" y="4526280"/>
            <a:ext cx="182880" cy="182880"/>
          </a:xfrm>
          <a:prstGeom prst="rect">
            <a:avLst/>
          </a:prstGeom>
        </p:spPr>
      </p:pic>
      <p:sp>
        <p:nvSpPr>
          <p:cNvPr id="22" name="Text 16"/>
          <p:cNvSpPr/>
          <p:nvPr/>
        </p:nvSpPr>
        <p:spPr>
          <a:xfrm>
            <a:off x="4754880" y="4389120"/>
            <a:ext cx="30175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Orlando Executive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7"/>
          <p:cNvSpPr/>
          <p:nvPr/>
        </p:nvSpPr>
        <p:spPr>
          <a:xfrm>
            <a:off x="8046720" y="4389120"/>
            <a:ext cx="3566160" cy="457200"/>
          </a:xfrm>
          <a:prstGeom prst="roundRect">
            <a:avLst>
              <a:gd name="adj" fmla="val 12000"/>
            </a:avLst>
          </a:prstGeom>
          <a:solidFill>
            <a:srgbClr val="FFFFFF"/>
          </a:solidFill>
          <a:ln w="12700">
            <a:solidFill>
              <a:srgbClr val="E1E7E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Image 4" descr="/home/claude/badgedeck/icons/check_green.png"/>
          <p:cNvPicPr>
            <a:picLocks noChangeAspect="1"/>
          </p:cNvPicPr>
          <p:nvPr/>
        </p:nvPicPr>
        <p:blipFill>
          <a:blip r:embed="rId5"/>
          <a:stretch>
            <a:fillRect/>
          </a:stretch>
        </p:blipFill>
        <p:spPr>
          <a:xfrm>
            <a:off x="8229600" y="4526280"/>
            <a:ext cx="182880" cy="182880"/>
          </a:xfrm>
          <a:prstGeom prst="rect">
            <a:avLst/>
          </a:prstGeom>
        </p:spPr>
      </p:pic>
      <p:sp>
        <p:nvSpPr>
          <p:cNvPr id="25" name="Text 18"/>
          <p:cNvSpPr/>
          <p:nvPr/>
        </p:nvSpPr>
        <p:spPr>
          <a:xfrm>
            <a:off x="8503920" y="4389120"/>
            <a:ext cx="30175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Miami Executive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19"/>
          <p:cNvSpPr/>
          <p:nvPr/>
        </p:nvSpPr>
        <p:spPr>
          <a:xfrm>
            <a:off x="548640" y="4956048"/>
            <a:ext cx="3566160" cy="457200"/>
          </a:xfrm>
          <a:prstGeom prst="roundRect">
            <a:avLst>
              <a:gd name="adj" fmla="val 12000"/>
            </a:avLst>
          </a:prstGeom>
          <a:solidFill>
            <a:srgbClr val="FFFFFF"/>
          </a:solidFill>
          <a:ln w="12700">
            <a:solidFill>
              <a:srgbClr val="E1E7E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7" name="Image 5" descr="/home/claude/badgedeck/icons/check_green.png"/>
          <p:cNvPicPr>
            <a:picLocks noChangeAspect="1"/>
          </p:cNvPicPr>
          <p:nvPr/>
        </p:nvPicPr>
        <p:blipFill>
          <a:blip r:embed="rId5"/>
          <a:stretch>
            <a:fillRect/>
          </a:stretch>
        </p:blipFill>
        <p:spPr>
          <a:xfrm>
            <a:off x="731520" y="5093208"/>
            <a:ext cx="182880" cy="182880"/>
          </a:xfrm>
          <a:prstGeom prst="rect">
            <a:avLst/>
          </a:prstGeom>
        </p:spPr>
      </p:pic>
      <p:sp>
        <p:nvSpPr>
          <p:cNvPr id="28" name="Text 20"/>
          <p:cNvSpPr/>
          <p:nvPr/>
        </p:nvSpPr>
        <p:spPr>
          <a:xfrm>
            <a:off x="1005840" y="4956048"/>
            <a:ext cx="30175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Opa-locka Exec</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1"/>
          <p:cNvSpPr/>
          <p:nvPr/>
        </p:nvSpPr>
        <p:spPr>
          <a:xfrm>
            <a:off x="4297680" y="4956048"/>
            <a:ext cx="3566160" cy="457200"/>
          </a:xfrm>
          <a:prstGeom prst="roundRect">
            <a:avLst>
              <a:gd name="adj" fmla="val 12000"/>
            </a:avLst>
          </a:prstGeom>
          <a:solidFill>
            <a:srgbClr val="FFFFFF"/>
          </a:solidFill>
          <a:ln w="12700">
            <a:solidFill>
              <a:srgbClr val="E1E7E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0" name="Image 6" descr="/home/claude/badgedeck/icons/check_green.png"/>
          <p:cNvPicPr>
            <a:picLocks noChangeAspect="1"/>
          </p:cNvPicPr>
          <p:nvPr/>
        </p:nvPicPr>
        <p:blipFill>
          <a:blip r:embed="rId5"/>
          <a:stretch>
            <a:fillRect/>
          </a:stretch>
        </p:blipFill>
        <p:spPr>
          <a:xfrm>
            <a:off x="4480560" y="5093208"/>
            <a:ext cx="182880" cy="182880"/>
          </a:xfrm>
          <a:prstGeom prst="rect">
            <a:avLst/>
          </a:prstGeom>
        </p:spPr>
      </p:pic>
      <p:sp>
        <p:nvSpPr>
          <p:cNvPr id="31" name="Text 22"/>
          <p:cNvSpPr/>
          <p:nvPr/>
        </p:nvSpPr>
        <p:spPr>
          <a:xfrm>
            <a:off x="4754880" y="4956048"/>
            <a:ext cx="30175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Fort Lauderdale Exec</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hape 23"/>
          <p:cNvSpPr/>
          <p:nvPr/>
        </p:nvSpPr>
        <p:spPr>
          <a:xfrm>
            <a:off x="8046720" y="4956048"/>
            <a:ext cx="3566160" cy="457200"/>
          </a:xfrm>
          <a:prstGeom prst="roundRect">
            <a:avLst>
              <a:gd name="adj" fmla="val 12000"/>
            </a:avLst>
          </a:prstGeom>
          <a:solidFill>
            <a:srgbClr val="FFFFFF"/>
          </a:solidFill>
          <a:ln w="12700">
            <a:solidFill>
              <a:srgbClr val="E1E7E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3" name="Image 7" descr="/home/claude/badgedeck/icons/check_green.png"/>
          <p:cNvPicPr>
            <a:picLocks noChangeAspect="1"/>
          </p:cNvPicPr>
          <p:nvPr/>
        </p:nvPicPr>
        <p:blipFill>
          <a:blip r:embed="rId5"/>
          <a:stretch>
            <a:fillRect/>
          </a:stretch>
        </p:blipFill>
        <p:spPr>
          <a:xfrm>
            <a:off x="8229600" y="5093208"/>
            <a:ext cx="182880" cy="182880"/>
          </a:xfrm>
          <a:prstGeom prst="rect">
            <a:avLst/>
          </a:prstGeom>
        </p:spPr>
      </p:pic>
      <p:sp>
        <p:nvSpPr>
          <p:cNvPr id="34" name="Text 24"/>
          <p:cNvSpPr/>
          <p:nvPr/>
        </p:nvSpPr>
        <p:spPr>
          <a:xfrm>
            <a:off x="8503920" y="4956048"/>
            <a:ext cx="30175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Kissimmee Gateway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hape 25"/>
          <p:cNvSpPr/>
          <p:nvPr/>
        </p:nvSpPr>
        <p:spPr>
          <a:xfrm>
            <a:off x="548640" y="5522976"/>
            <a:ext cx="3566160" cy="457200"/>
          </a:xfrm>
          <a:prstGeom prst="roundRect">
            <a:avLst>
              <a:gd name="adj" fmla="val 12000"/>
            </a:avLst>
          </a:prstGeom>
          <a:solidFill>
            <a:srgbClr val="FFFFFF"/>
          </a:solidFill>
          <a:ln w="12700">
            <a:solidFill>
              <a:srgbClr val="E1E7E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6" name="Image 8" descr="/home/claude/badgedeck/icons/check_green.png"/>
          <p:cNvPicPr>
            <a:picLocks noChangeAspect="1"/>
          </p:cNvPicPr>
          <p:nvPr/>
        </p:nvPicPr>
        <p:blipFill>
          <a:blip r:embed="rId5"/>
          <a:stretch>
            <a:fillRect/>
          </a:stretch>
        </p:blipFill>
        <p:spPr>
          <a:xfrm>
            <a:off x="731520" y="5660136"/>
            <a:ext cx="182880" cy="182880"/>
          </a:xfrm>
          <a:prstGeom prst="rect">
            <a:avLst/>
          </a:prstGeom>
        </p:spPr>
      </p:pic>
      <p:sp>
        <p:nvSpPr>
          <p:cNvPr id="37" name="Text 26"/>
          <p:cNvSpPr/>
          <p:nvPr/>
        </p:nvSpPr>
        <p:spPr>
          <a:xfrm>
            <a:off x="1005840" y="5522976"/>
            <a:ext cx="30175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NW FL Beaches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Shape 27"/>
          <p:cNvSpPr/>
          <p:nvPr/>
        </p:nvSpPr>
        <p:spPr>
          <a:xfrm>
            <a:off x="4297680" y="5522976"/>
            <a:ext cx="3566160" cy="457200"/>
          </a:xfrm>
          <a:prstGeom prst="roundRect">
            <a:avLst>
              <a:gd name="adj" fmla="val 12000"/>
            </a:avLst>
          </a:prstGeom>
          <a:solidFill>
            <a:srgbClr val="FFFFFF"/>
          </a:solidFill>
          <a:ln w="12700">
            <a:solidFill>
              <a:srgbClr val="E1E7E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9" name="Image 9" descr="/home/claude/badgedeck/icons/check_green.png"/>
          <p:cNvPicPr>
            <a:picLocks noChangeAspect="1"/>
          </p:cNvPicPr>
          <p:nvPr/>
        </p:nvPicPr>
        <p:blipFill>
          <a:blip r:embed="rId5"/>
          <a:stretch>
            <a:fillRect/>
          </a:stretch>
        </p:blipFill>
        <p:spPr>
          <a:xfrm>
            <a:off x="4480560" y="5660136"/>
            <a:ext cx="182880" cy="182880"/>
          </a:xfrm>
          <a:prstGeom prst="rect">
            <a:avLst/>
          </a:prstGeom>
        </p:spPr>
      </p:pic>
      <p:sp>
        <p:nvSpPr>
          <p:cNvPr id="40" name="Text 28"/>
          <p:cNvSpPr/>
          <p:nvPr/>
        </p:nvSpPr>
        <p:spPr>
          <a:xfrm>
            <a:off x="4754880" y="5522976"/>
            <a:ext cx="30175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Daytona Beach</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Shape 29"/>
          <p:cNvSpPr/>
          <p:nvPr/>
        </p:nvSpPr>
        <p:spPr>
          <a:xfrm>
            <a:off x="8046720" y="5522976"/>
            <a:ext cx="3566160" cy="457200"/>
          </a:xfrm>
          <a:prstGeom prst="roundRect">
            <a:avLst>
              <a:gd name="adj" fmla="val 12000"/>
            </a:avLst>
          </a:prstGeom>
          <a:solidFill>
            <a:srgbClr val="FFFFFF"/>
          </a:solidFill>
          <a:ln w="12700">
            <a:solidFill>
              <a:srgbClr val="E1E7E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2" name="Image 10" descr="/home/claude/badgedeck/icons/check_green.png"/>
          <p:cNvPicPr>
            <a:picLocks noChangeAspect="1"/>
          </p:cNvPicPr>
          <p:nvPr/>
        </p:nvPicPr>
        <p:blipFill>
          <a:blip r:embed="rId5"/>
          <a:stretch>
            <a:fillRect/>
          </a:stretch>
        </p:blipFill>
        <p:spPr>
          <a:xfrm>
            <a:off x="8229600" y="5660136"/>
            <a:ext cx="182880" cy="182880"/>
          </a:xfrm>
          <a:prstGeom prst="rect">
            <a:avLst/>
          </a:prstGeom>
        </p:spPr>
      </p:pic>
      <p:sp>
        <p:nvSpPr>
          <p:cNvPr id="43" name="Text 30"/>
          <p:cNvSpPr/>
          <p:nvPr/>
        </p:nvSpPr>
        <p:spPr>
          <a:xfrm>
            <a:off x="8503920" y="5522976"/>
            <a:ext cx="301752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Ormond Beach</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Text 31"/>
          <p:cNvSpPr/>
          <p:nvPr/>
        </p:nvSpPr>
        <p:spPr>
          <a:xfrm>
            <a:off x="548640" y="6428232"/>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St. Augustine Airport  ·  St. Johns County Airport Authority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Text 32"/>
          <p:cNvSpPr/>
          <p:nvPr/>
        </p:nvSpPr>
        <p:spPr>
          <a:xfrm>
            <a:off x="8534095" y="6428232"/>
            <a:ext cx="310896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Badge Policy Update  |  3 / 11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dirty="0">
                <a:ln>
                  <a:noFill/>
                </a:ln>
                <a:solidFill>
                  <a:srgbClr val="E8A33D"/>
                </a:solidFill>
                <a:effectLst/>
                <a:uLnTx/>
                <a:uFillTx/>
                <a:latin typeface="Calibri" pitchFamily="34" charset="0"/>
                <a:ea typeface="Calibri" pitchFamily="34" charset="-122"/>
                <a:cs typeface="Calibri" pitchFamily="34" charset="-120"/>
              </a:rPr>
              <a:t>COMPARISON CHART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713232"/>
            <a:ext cx="11064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What each Florida airport requires</a:t>
            </a:r>
            <a:endParaRPr kumimoji="0" lang="en-US" sz="3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517904"/>
            <a:ext cx="2651760" cy="420624"/>
          </a:xfrm>
          <a:prstGeom prst="rect">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640080" y="1517904"/>
            <a:ext cx="2487168" cy="4206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Airport</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3200400" y="1517904"/>
            <a:ext cx="1463040" cy="420624"/>
          </a:xfrm>
          <a:prstGeom prst="rect">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3291840" y="1517904"/>
            <a:ext cx="1298448" cy="4206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Type</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4663440" y="1517904"/>
            <a:ext cx="2377440" cy="420624"/>
          </a:xfrm>
          <a:prstGeom prst="rect">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4754880" y="1517904"/>
            <a:ext cx="2212848" cy="4206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Guests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7040880" y="1517904"/>
            <a:ext cx="2103120" cy="420624"/>
          </a:xfrm>
          <a:prstGeom prst="rect">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7132320" y="1517904"/>
            <a:ext cx="1938528" cy="4206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Must be a tenant?</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9144000" y="1517904"/>
            <a:ext cx="2496312" cy="420624"/>
          </a:xfrm>
          <a:prstGeom prst="rect">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9235440" y="1517904"/>
            <a:ext cx="2331720" cy="4206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Requirements</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548640" y="1938528"/>
            <a:ext cx="2651760" cy="365760"/>
          </a:xfrm>
          <a:prstGeom prst="rect">
            <a:avLst/>
          </a:prstGeom>
          <a:solidFill>
            <a:srgbClr val="FBEED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640080" y="1956816"/>
            <a:ext cx="248716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C6832A"/>
                </a:solidFill>
                <a:effectLst/>
                <a:uLnTx/>
                <a:uFillTx/>
                <a:latin typeface="Calibri" pitchFamily="34" charset="0"/>
                <a:ea typeface="Calibri" pitchFamily="34" charset="-122"/>
                <a:cs typeface="Calibri" pitchFamily="34" charset="-120"/>
              </a:rPr>
              <a:t>St. Augustine Airport (SGJ)</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3200400" y="1938528"/>
            <a:ext cx="1463040" cy="365760"/>
          </a:xfrm>
          <a:prstGeom prst="rect">
            <a:avLst/>
          </a:prstGeom>
          <a:solidFill>
            <a:srgbClr val="FBEED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3291840" y="1956816"/>
            <a:ext cx="12984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Part 139 · GA</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4663440" y="1938528"/>
            <a:ext cx="2377440" cy="365760"/>
          </a:xfrm>
          <a:prstGeom prst="rect">
            <a:avLst/>
          </a:prstGeom>
          <a:solidFill>
            <a:srgbClr val="F1D3C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4754880" y="1956816"/>
            <a:ext cx="22128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B23A31"/>
                </a:solidFill>
                <a:effectLst/>
                <a:uLnTx/>
                <a:uFillTx/>
                <a:latin typeface="Calibri" pitchFamily="34" charset="0"/>
                <a:ea typeface="Calibri" pitchFamily="34" charset="-122"/>
                <a:cs typeface="Calibri" pitchFamily="34" charset="-120"/>
              </a:rPr>
              <a:t>Standing guest badges (2 / lessee)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7040880" y="1938528"/>
            <a:ext cx="2103120" cy="365760"/>
          </a:xfrm>
          <a:prstGeom prst="rect">
            <a:avLst/>
          </a:prstGeom>
          <a:solidFill>
            <a:srgbClr val="FBEED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132320" y="1956816"/>
            <a:ext cx="193852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Tenant or substantiated need</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9144000" y="1938528"/>
            <a:ext cx="2496312" cy="365760"/>
          </a:xfrm>
          <a:prstGeom prst="rect">
            <a:avLst/>
          </a:prstGeom>
          <a:solidFill>
            <a:srgbClr val="FBEED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9235440" y="1956816"/>
            <a:ext cx="2331720"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Photo ID + AOA training</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2"/>
          <p:cNvSpPr/>
          <p:nvPr/>
        </p:nvSpPr>
        <p:spPr>
          <a:xfrm>
            <a:off x="548640" y="2304288"/>
            <a:ext cx="265176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 23"/>
          <p:cNvSpPr/>
          <p:nvPr/>
        </p:nvSpPr>
        <p:spPr>
          <a:xfrm>
            <a:off x="640080" y="2322576"/>
            <a:ext cx="248716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Jacksonville Exec at Craig (CRG)</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3200400" y="2304288"/>
            <a:ext cx="146304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5"/>
          <p:cNvSpPr/>
          <p:nvPr/>
        </p:nvSpPr>
        <p:spPr>
          <a:xfrm>
            <a:off x="3291840" y="2322576"/>
            <a:ext cx="12984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GA (JAA)</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hape 26"/>
          <p:cNvSpPr/>
          <p:nvPr/>
        </p:nvSpPr>
        <p:spPr>
          <a:xfrm>
            <a:off x="4663440" y="2304288"/>
            <a:ext cx="237744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Text 27"/>
          <p:cNvSpPr/>
          <p:nvPr/>
        </p:nvSpPr>
        <p:spPr>
          <a:xfrm>
            <a:off x="4754880" y="2322576"/>
            <a:ext cx="22128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Escort — no standing badge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8"/>
          <p:cNvSpPr/>
          <p:nvPr/>
        </p:nvSpPr>
        <p:spPr>
          <a:xfrm>
            <a:off x="7040880" y="2304288"/>
            <a:ext cx="210312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9"/>
          <p:cNvSpPr/>
          <p:nvPr/>
        </p:nvSpPr>
        <p:spPr>
          <a:xfrm>
            <a:off x="7132320" y="2322576"/>
            <a:ext cx="193852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Tenant / operational need</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hape 30"/>
          <p:cNvSpPr/>
          <p:nvPr/>
        </p:nvSpPr>
        <p:spPr>
          <a:xfrm>
            <a:off x="9144000" y="2304288"/>
            <a:ext cx="2496312"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 31"/>
          <p:cNvSpPr/>
          <p:nvPr/>
        </p:nvSpPr>
        <p:spPr>
          <a:xfrm>
            <a:off x="9235440" y="2322576"/>
            <a:ext cx="2331720"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ID + training + fingerprint &amp; threat check</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32"/>
          <p:cNvSpPr/>
          <p:nvPr/>
        </p:nvSpPr>
        <p:spPr>
          <a:xfrm>
            <a:off x="548640" y="2670048"/>
            <a:ext cx="265176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 33"/>
          <p:cNvSpPr/>
          <p:nvPr/>
        </p:nvSpPr>
        <p:spPr>
          <a:xfrm>
            <a:off x="640080" y="2688336"/>
            <a:ext cx="248716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Orlando Executive (ORL)</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hape 34"/>
          <p:cNvSpPr/>
          <p:nvPr/>
        </p:nvSpPr>
        <p:spPr>
          <a:xfrm>
            <a:off x="3200400" y="2670048"/>
            <a:ext cx="146304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 35"/>
          <p:cNvSpPr/>
          <p:nvPr/>
        </p:nvSpPr>
        <p:spPr>
          <a:xfrm>
            <a:off x="3291840" y="2688336"/>
            <a:ext cx="12984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Part 139</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Shape 36"/>
          <p:cNvSpPr/>
          <p:nvPr/>
        </p:nvSpPr>
        <p:spPr>
          <a:xfrm>
            <a:off x="4663440" y="2670048"/>
            <a:ext cx="237744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Text 37"/>
          <p:cNvSpPr/>
          <p:nvPr/>
        </p:nvSpPr>
        <p:spPr>
          <a:xfrm>
            <a:off x="4754880" y="2688336"/>
            <a:ext cx="22128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Escort — no piggybacking</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Shape 38"/>
          <p:cNvSpPr/>
          <p:nvPr/>
        </p:nvSpPr>
        <p:spPr>
          <a:xfrm>
            <a:off x="7040880" y="2670048"/>
            <a:ext cx="210312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Text 39"/>
          <p:cNvSpPr/>
          <p:nvPr/>
        </p:nvSpPr>
        <p:spPr>
          <a:xfrm>
            <a:off x="7132320" y="2688336"/>
            <a:ext cx="193852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Tenant / authorized signatory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hape 40"/>
          <p:cNvSpPr/>
          <p:nvPr/>
        </p:nvSpPr>
        <p:spPr>
          <a:xfrm>
            <a:off x="9144000" y="2670048"/>
            <a:ext cx="2496312"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Text 41"/>
          <p:cNvSpPr/>
          <p:nvPr/>
        </p:nvSpPr>
        <p:spPr>
          <a:xfrm>
            <a:off x="9235440" y="2688336"/>
            <a:ext cx="2331720"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ID + training + background check</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Shape 42"/>
          <p:cNvSpPr/>
          <p:nvPr/>
        </p:nvSpPr>
        <p:spPr>
          <a:xfrm>
            <a:off x="548640" y="3035808"/>
            <a:ext cx="265176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Text 43"/>
          <p:cNvSpPr/>
          <p:nvPr/>
        </p:nvSpPr>
        <p:spPr>
          <a:xfrm>
            <a:off x="640080" y="3054096"/>
            <a:ext cx="248716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Miami Executive (TMB)</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Shape 44"/>
          <p:cNvSpPr/>
          <p:nvPr/>
        </p:nvSpPr>
        <p:spPr>
          <a:xfrm>
            <a:off x="3200400" y="3035808"/>
            <a:ext cx="146304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Text 45"/>
          <p:cNvSpPr/>
          <p:nvPr/>
        </p:nvSpPr>
        <p:spPr>
          <a:xfrm>
            <a:off x="3291840" y="3054096"/>
            <a:ext cx="12984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GA (Miami-Dade)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Shape 46"/>
          <p:cNvSpPr/>
          <p:nvPr/>
        </p:nvSpPr>
        <p:spPr>
          <a:xfrm>
            <a:off x="4663440" y="3035808"/>
            <a:ext cx="237744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Text 47"/>
          <p:cNvSpPr/>
          <p:nvPr/>
        </p:nvSpPr>
        <p:spPr>
          <a:xfrm>
            <a:off x="4754880" y="3054096"/>
            <a:ext cx="22128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Escort — tenant-responsible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Shape 48"/>
          <p:cNvSpPr/>
          <p:nvPr/>
        </p:nvSpPr>
        <p:spPr>
          <a:xfrm>
            <a:off x="7040880" y="3035808"/>
            <a:ext cx="210312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Text 49"/>
          <p:cNvSpPr/>
          <p:nvPr/>
        </p:nvSpPr>
        <p:spPr>
          <a:xfrm>
            <a:off x="7132320" y="3054096"/>
            <a:ext cx="193852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Yes — via primary tenant</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Shape 50"/>
          <p:cNvSpPr/>
          <p:nvPr/>
        </p:nvSpPr>
        <p:spPr>
          <a:xfrm>
            <a:off x="9144000" y="3035808"/>
            <a:ext cx="2496312"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Text 51"/>
          <p:cNvSpPr/>
          <p:nvPr/>
        </p:nvSpPr>
        <p:spPr>
          <a:xfrm>
            <a:off x="9235440" y="3054096"/>
            <a:ext cx="2331720"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ID + ramp &amp; security rules</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Shape 52"/>
          <p:cNvSpPr/>
          <p:nvPr/>
        </p:nvSpPr>
        <p:spPr>
          <a:xfrm>
            <a:off x="548640" y="3401568"/>
            <a:ext cx="265176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Text 53"/>
          <p:cNvSpPr/>
          <p:nvPr/>
        </p:nvSpPr>
        <p:spPr>
          <a:xfrm>
            <a:off x="640080" y="3419856"/>
            <a:ext cx="248716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Miami–Opa-locka Exec (OPF)</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Shape 54"/>
          <p:cNvSpPr/>
          <p:nvPr/>
        </p:nvSpPr>
        <p:spPr>
          <a:xfrm>
            <a:off x="3200400" y="3401568"/>
            <a:ext cx="146304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Text 55"/>
          <p:cNvSpPr/>
          <p:nvPr/>
        </p:nvSpPr>
        <p:spPr>
          <a:xfrm>
            <a:off x="3291840" y="3419856"/>
            <a:ext cx="12984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GA (Miami-Dade)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Shape 56"/>
          <p:cNvSpPr/>
          <p:nvPr/>
        </p:nvSpPr>
        <p:spPr>
          <a:xfrm>
            <a:off x="4663440" y="3401568"/>
            <a:ext cx="237744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Text 57"/>
          <p:cNvSpPr/>
          <p:nvPr/>
        </p:nvSpPr>
        <p:spPr>
          <a:xfrm>
            <a:off x="4754880" y="3419856"/>
            <a:ext cx="22128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Escort — tenant-responsible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0" name="Shape 58"/>
          <p:cNvSpPr/>
          <p:nvPr/>
        </p:nvSpPr>
        <p:spPr>
          <a:xfrm>
            <a:off x="7040880" y="3401568"/>
            <a:ext cx="210312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Text 59"/>
          <p:cNvSpPr/>
          <p:nvPr/>
        </p:nvSpPr>
        <p:spPr>
          <a:xfrm>
            <a:off x="7132320" y="3419856"/>
            <a:ext cx="193852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Yes — via primary tenant</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2" name="Shape 60"/>
          <p:cNvSpPr/>
          <p:nvPr/>
        </p:nvSpPr>
        <p:spPr>
          <a:xfrm>
            <a:off x="9144000" y="3401568"/>
            <a:ext cx="2496312"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Text 61"/>
          <p:cNvSpPr/>
          <p:nvPr/>
        </p:nvSpPr>
        <p:spPr>
          <a:xfrm>
            <a:off x="9235440" y="3419856"/>
            <a:ext cx="2331720"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ID + ramp &amp; security rules</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4" name="Shape 62"/>
          <p:cNvSpPr/>
          <p:nvPr/>
        </p:nvSpPr>
        <p:spPr>
          <a:xfrm>
            <a:off x="548640" y="3767328"/>
            <a:ext cx="265176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Text 63"/>
          <p:cNvSpPr/>
          <p:nvPr/>
        </p:nvSpPr>
        <p:spPr>
          <a:xfrm>
            <a:off x="640080" y="3785616"/>
            <a:ext cx="248716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Fort Lauderdale Exec (FXE)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6" name="Shape 64"/>
          <p:cNvSpPr/>
          <p:nvPr/>
        </p:nvSpPr>
        <p:spPr>
          <a:xfrm>
            <a:off x="3200400" y="3767328"/>
            <a:ext cx="146304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Text 65"/>
          <p:cNvSpPr/>
          <p:nvPr/>
        </p:nvSpPr>
        <p:spPr>
          <a:xfrm>
            <a:off x="3291840" y="3785616"/>
            <a:ext cx="12984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GA reliever</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8" name="Shape 66"/>
          <p:cNvSpPr/>
          <p:nvPr/>
        </p:nvSpPr>
        <p:spPr>
          <a:xfrm>
            <a:off x="4663440" y="3767328"/>
            <a:ext cx="237744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Text 67"/>
          <p:cNvSpPr/>
          <p:nvPr/>
        </p:nvSpPr>
        <p:spPr>
          <a:xfrm>
            <a:off x="4754880" y="3785616"/>
            <a:ext cx="22128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Escort — tenant-responsible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0" name="Shape 68"/>
          <p:cNvSpPr/>
          <p:nvPr/>
        </p:nvSpPr>
        <p:spPr>
          <a:xfrm>
            <a:off x="7040880" y="3767328"/>
            <a:ext cx="210312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Text 69"/>
          <p:cNvSpPr/>
          <p:nvPr/>
        </p:nvSpPr>
        <p:spPr>
          <a:xfrm>
            <a:off x="7132320" y="3785616"/>
            <a:ext cx="193852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Tenant / sponsor</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Shape 70"/>
          <p:cNvSpPr/>
          <p:nvPr/>
        </p:nvSpPr>
        <p:spPr>
          <a:xfrm>
            <a:off x="9144000" y="3767328"/>
            <a:ext cx="2496312"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Text 71"/>
          <p:cNvSpPr/>
          <p:nvPr/>
        </p:nvSpPr>
        <p:spPr>
          <a:xfrm>
            <a:off x="9235440" y="3785616"/>
            <a:ext cx="2331720"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ID + badge; 24-hr on-site security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4" name="Shape 72"/>
          <p:cNvSpPr/>
          <p:nvPr/>
        </p:nvSpPr>
        <p:spPr>
          <a:xfrm>
            <a:off x="548640" y="4133088"/>
            <a:ext cx="265176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Text 73"/>
          <p:cNvSpPr/>
          <p:nvPr/>
        </p:nvSpPr>
        <p:spPr>
          <a:xfrm>
            <a:off x="640080" y="4151376"/>
            <a:ext cx="248716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Kissimmee Gateway (ISM)</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Shape 74"/>
          <p:cNvSpPr/>
          <p:nvPr/>
        </p:nvSpPr>
        <p:spPr>
          <a:xfrm>
            <a:off x="3200400" y="4133088"/>
            <a:ext cx="146304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Text 75"/>
          <p:cNvSpPr/>
          <p:nvPr/>
        </p:nvSpPr>
        <p:spPr>
          <a:xfrm>
            <a:off x="3291840" y="4151376"/>
            <a:ext cx="12984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GA reliever</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8" name="Shape 76"/>
          <p:cNvSpPr/>
          <p:nvPr/>
        </p:nvSpPr>
        <p:spPr>
          <a:xfrm>
            <a:off x="4663440" y="4133088"/>
            <a:ext cx="237744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Text 77"/>
          <p:cNvSpPr/>
          <p:nvPr/>
        </p:nvSpPr>
        <p:spPr>
          <a:xfrm>
            <a:off x="4754880" y="4151376"/>
            <a:ext cx="22128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Escort — via FBO</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0" name="Shape 78"/>
          <p:cNvSpPr/>
          <p:nvPr/>
        </p:nvSpPr>
        <p:spPr>
          <a:xfrm>
            <a:off x="7040880" y="4133088"/>
            <a:ext cx="210312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Text 79"/>
          <p:cNvSpPr/>
          <p:nvPr/>
        </p:nvSpPr>
        <p:spPr>
          <a:xfrm>
            <a:off x="7132320" y="4151376"/>
            <a:ext cx="193852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Tenant-based</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2" name="Shape 80"/>
          <p:cNvSpPr/>
          <p:nvPr/>
        </p:nvSpPr>
        <p:spPr>
          <a:xfrm>
            <a:off x="9144000" y="4133088"/>
            <a:ext cx="2496312"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Text 81"/>
          <p:cNvSpPr/>
          <p:nvPr/>
        </p:nvSpPr>
        <p:spPr>
          <a:xfrm>
            <a:off x="9235440" y="4151376"/>
            <a:ext cx="2331720"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ID + badge (confirm details)</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 name="Shape 82"/>
          <p:cNvSpPr/>
          <p:nvPr/>
        </p:nvSpPr>
        <p:spPr>
          <a:xfrm>
            <a:off x="548640" y="4498848"/>
            <a:ext cx="265176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Text 83"/>
          <p:cNvSpPr/>
          <p:nvPr/>
        </p:nvSpPr>
        <p:spPr>
          <a:xfrm>
            <a:off x="640080" y="4517136"/>
            <a:ext cx="248716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NW Florida Beaches Intl (ECP)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6" name="Shape 84"/>
          <p:cNvSpPr/>
          <p:nvPr/>
        </p:nvSpPr>
        <p:spPr>
          <a:xfrm>
            <a:off x="3200400" y="4498848"/>
            <a:ext cx="146304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Text 85"/>
          <p:cNvSpPr/>
          <p:nvPr/>
        </p:nvSpPr>
        <p:spPr>
          <a:xfrm>
            <a:off x="3291840" y="4517136"/>
            <a:ext cx="12984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Part 139</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8" name="Shape 86"/>
          <p:cNvSpPr/>
          <p:nvPr/>
        </p:nvSpPr>
        <p:spPr>
          <a:xfrm>
            <a:off x="4663440" y="4498848"/>
            <a:ext cx="237744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Text 87"/>
          <p:cNvSpPr/>
          <p:nvPr/>
        </p:nvSpPr>
        <p:spPr>
          <a:xfrm>
            <a:off x="4754880" y="4517136"/>
            <a:ext cx="22128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Escort (rules &amp; regs)</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0" name="Shape 88"/>
          <p:cNvSpPr/>
          <p:nvPr/>
        </p:nvSpPr>
        <p:spPr>
          <a:xfrm>
            <a:off x="7040880" y="4498848"/>
            <a:ext cx="210312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Text 89"/>
          <p:cNvSpPr/>
          <p:nvPr/>
        </p:nvSpPr>
        <p:spPr>
          <a:xfrm>
            <a:off x="7132320" y="4517136"/>
            <a:ext cx="193852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Tenant / Exec Director</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2" name="Shape 90"/>
          <p:cNvSpPr/>
          <p:nvPr/>
        </p:nvSpPr>
        <p:spPr>
          <a:xfrm>
            <a:off x="9144000" y="4498848"/>
            <a:ext cx="2496312"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Text 91"/>
          <p:cNvSpPr/>
          <p:nvPr/>
        </p:nvSpPr>
        <p:spPr>
          <a:xfrm>
            <a:off x="9235440" y="4517136"/>
            <a:ext cx="2331720"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ID + badge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4" name="Shape 92"/>
          <p:cNvSpPr/>
          <p:nvPr/>
        </p:nvSpPr>
        <p:spPr>
          <a:xfrm>
            <a:off x="548640" y="4864608"/>
            <a:ext cx="265176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Text 93"/>
          <p:cNvSpPr/>
          <p:nvPr/>
        </p:nvSpPr>
        <p:spPr>
          <a:xfrm>
            <a:off x="640080" y="4882896"/>
            <a:ext cx="248716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Daytona Beach Intl (DAB)</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6" name="Shape 94"/>
          <p:cNvSpPr/>
          <p:nvPr/>
        </p:nvSpPr>
        <p:spPr>
          <a:xfrm>
            <a:off x="3200400" y="4864608"/>
            <a:ext cx="146304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Text 95"/>
          <p:cNvSpPr/>
          <p:nvPr/>
        </p:nvSpPr>
        <p:spPr>
          <a:xfrm>
            <a:off x="3291840" y="4882896"/>
            <a:ext cx="12984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Part 139</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8" name="Shape 96"/>
          <p:cNvSpPr/>
          <p:nvPr/>
        </p:nvSpPr>
        <p:spPr>
          <a:xfrm>
            <a:off x="4663440" y="4864608"/>
            <a:ext cx="237744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Text 97"/>
          <p:cNvSpPr/>
          <p:nvPr/>
        </p:nvSpPr>
        <p:spPr>
          <a:xfrm>
            <a:off x="4754880" y="4882896"/>
            <a:ext cx="22128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Escort — tenant-responsible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0" name="Shape 98"/>
          <p:cNvSpPr/>
          <p:nvPr/>
        </p:nvSpPr>
        <p:spPr>
          <a:xfrm>
            <a:off x="7040880" y="4864608"/>
            <a:ext cx="2103120"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Text 99"/>
          <p:cNvSpPr/>
          <p:nvPr/>
        </p:nvSpPr>
        <p:spPr>
          <a:xfrm>
            <a:off x="7132320" y="4882896"/>
            <a:ext cx="193852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Tenant / operational need</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2" name="Shape 100"/>
          <p:cNvSpPr/>
          <p:nvPr/>
        </p:nvSpPr>
        <p:spPr>
          <a:xfrm>
            <a:off x="9144000" y="4864608"/>
            <a:ext cx="2496312" cy="365760"/>
          </a:xfrm>
          <a:prstGeom prst="rect">
            <a:avLst/>
          </a:prstGeom>
          <a:solidFill>
            <a:srgbClr val="ECEFF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Text 101"/>
          <p:cNvSpPr/>
          <p:nvPr/>
        </p:nvSpPr>
        <p:spPr>
          <a:xfrm>
            <a:off x="9235440" y="4882896"/>
            <a:ext cx="2331720"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ID + training + fingerprint/threat check</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4" name="Shape 102"/>
          <p:cNvSpPr/>
          <p:nvPr/>
        </p:nvSpPr>
        <p:spPr>
          <a:xfrm>
            <a:off x="548640" y="5230368"/>
            <a:ext cx="265176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Text 103"/>
          <p:cNvSpPr/>
          <p:nvPr/>
        </p:nvSpPr>
        <p:spPr>
          <a:xfrm>
            <a:off x="640080" y="5248656"/>
            <a:ext cx="248716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Ormond Beach Municipal (OMN)</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6" name="Shape 104"/>
          <p:cNvSpPr/>
          <p:nvPr/>
        </p:nvSpPr>
        <p:spPr>
          <a:xfrm>
            <a:off x="3200400" y="5230368"/>
            <a:ext cx="146304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Text 105"/>
          <p:cNvSpPr/>
          <p:nvPr/>
        </p:nvSpPr>
        <p:spPr>
          <a:xfrm>
            <a:off x="3291840" y="5248656"/>
            <a:ext cx="12984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GA (municipal)</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8" name="Shape 106"/>
          <p:cNvSpPr/>
          <p:nvPr/>
        </p:nvSpPr>
        <p:spPr>
          <a:xfrm>
            <a:off x="4663440" y="5230368"/>
            <a:ext cx="237744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Text 107"/>
          <p:cNvSpPr/>
          <p:nvPr/>
        </p:nvSpPr>
        <p:spPr>
          <a:xfrm>
            <a:off x="4754880" y="5248656"/>
            <a:ext cx="221284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Escort (typical)</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0" name="Shape 108"/>
          <p:cNvSpPr/>
          <p:nvPr/>
        </p:nvSpPr>
        <p:spPr>
          <a:xfrm>
            <a:off x="7040880" y="5230368"/>
            <a:ext cx="2103120"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Text 109"/>
          <p:cNvSpPr/>
          <p:nvPr/>
        </p:nvSpPr>
        <p:spPr>
          <a:xfrm>
            <a:off x="7132320" y="5248656"/>
            <a:ext cx="1938528"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Tenant / sponsor</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2" name="Shape 110"/>
          <p:cNvSpPr/>
          <p:nvPr/>
        </p:nvSpPr>
        <p:spPr>
          <a:xfrm>
            <a:off x="9144000" y="5230368"/>
            <a:ext cx="2496312" cy="36576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Text 111"/>
          <p:cNvSpPr/>
          <p:nvPr/>
        </p:nvSpPr>
        <p:spPr>
          <a:xfrm>
            <a:off x="9235440" y="5248656"/>
            <a:ext cx="2331720" cy="329184"/>
          </a:xfrm>
          <a:prstGeom prst="rect">
            <a:avLst/>
          </a:prstGeom>
          <a:noFill/>
          <a:ln/>
        </p:spPr>
        <p:txBody>
          <a:bodyPr wrap="square"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Confirm with airport</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4" name="Shape 112"/>
          <p:cNvSpPr/>
          <p:nvPr/>
        </p:nvSpPr>
        <p:spPr>
          <a:xfrm>
            <a:off x="548640" y="1517904"/>
            <a:ext cx="11091672" cy="4078224"/>
          </a:xfrm>
          <a:prstGeom prst="rect">
            <a:avLst/>
          </a:prstGeom>
          <a:ln w="12700">
            <a:solidFill>
              <a:srgbClr val="C2CDD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Shape 113"/>
          <p:cNvSpPr/>
          <p:nvPr/>
        </p:nvSpPr>
        <p:spPr>
          <a:xfrm>
            <a:off x="3200400" y="1517904"/>
            <a:ext cx="0" cy="4078224"/>
          </a:xfrm>
          <a:prstGeom prst="line">
            <a:avLst/>
          </a:prstGeom>
          <a:noFill/>
          <a:ln w="9525">
            <a:solidFill>
              <a:srgbClr val="D7DEE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Shape 114"/>
          <p:cNvSpPr/>
          <p:nvPr/>
        </p:nvSpPr>
        <p:spPr>
          <a:xfrm>
            <a:off x="4663440" y="1517904"/>
            <a:ext cx="0" cy="4078224"/>
          </a:xfrm>
          <a:prstGeom prst="line">
            <a:avLst/>
          </a:prstGeom>
          <a:noFill/>
          <a:ln w="9525">
            <a:solidFill>
              <a:srgbClr val="D7DEE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Shape 115"/>
          <p:cNvSpPr/>
          <p:nvPr/>
        </p:nvSpPr>
        <p:spPr>
          <a:xfrm>
            <a:off x="7040880" y="1517904"/>
            <a:ext cx="0" cy="4078224"/>
          </a:xfrm>
          <a:prstGeom prst="line">
            <a:avLst/>
          </a:prstGeom>
          <a:noFill/>
          <a:ln w="9525">
            <a:solidFill>
              <a:srgbClr val="D7DEE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Shape 116"/>
          <p:cNvSpPr/>
          <p:nvPr/>
        </p:nvSpPr>
        <p:spPr>
          <a:xfrm>
            <a:off x="9144000" y="1517904"/>
            <a:ext cx="0" cy="4078224"/>
          </a:xfrm>
          <a:prstGeom prst="line">
            <a:avLst/>
          </a:prstGeom>
          <a:noFill/>
          <a:ln w="9525">
            <a:solidFill>
              <a:srgbClr val="D7DEE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Shape 117"/>
          <p:cNvSpPr/>
          <p:nvPr/>
        </p:nvSpPr>
        <p:spPr>
          <a:xfrm>
            <a:off x="548640" y="1938528"/>
            <a:ext cx="11091672" cy="365760"/>
          </a:xfrm>
          <a:prstGeom prst="rect">
            <a:avLst/>
          </a:prstGeom>
          <a:ln w="19050">
            <a:solidFill>
              <a:srgbClr val="E8A33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Text 118"/>
          <p:cNvSpPr/>
          <p:nvPr/>
        </p:nvSpPr>
        <p:spPr>
          <a:xfrm>
            <a:off x="548640" y="5669280"/>
            <a:ext cx="1106424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Every peer handles guests by escort — </a:t>
            </a:r>
            <a:r>
              <a:rPr kumimoji="0" lang="en-US" sz="1150" b="1" i="0" u="none" strike="noStrike" kern="1200" cap="none" spc="0" normalizeH="0" baseline="0" noProof="0" dirty="0">
                <a:ln>
                  <a:noFill/>
                </a:ln>
                <a:solidFill>
                  <a:srgbClr val="B23A31"/>
                </a:solidFill>
                <a:effectLst/>
                <a:uLnTx/>
                <a:uFillTx/>
                <a:latin typeface="Calibri" pitchFamily="34" charset="0"/>
                <a:ea typeface="Calibri" pitchFamily="34" charset="-122"/>
                <a:cs typeface="Calibri" pitchFamily="34" charset="-120"/>
              </a:rPr>
              <a:t>St. Augustine is the only airport issuing standing guest badges.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1" name="Text 119"/>
          <p:cNvSpPr/>
          <p:nvPr/>
        </p:nvSpPr>
        <p:spPr>
          <a:xfrm>
            <a:off x="548640" y="5943600"/>
            <a:ext cx="1106424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“Escort” = guests accompanied by a badged tenant, no standing badge issued.   “Confirm with airport” = detail not publicly published.</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2" name="Text 120"/>
          <p:cNvSpPr/>
          <p:nvPr/>
        </p:nvSpPr>
        <p:spPr>
          <a:xfrm>
            <a:off x="548640" y="6428232"/>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St. Augustine Airport  ·  St. Johns County Airport Authority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3" name="Text 121"/>
          <p:cNvSpPr/>
          <p:nvPr/>
        </p:nvSpPr>
        <p:spPr>
          <a:xfrm>
            <a:off x="8534095" y="6428232"/>
            <a:ext cx="310896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Badge Policy Update  |  4 / 11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dirty="0">
                <a:ln>
                  <a:noFill/>
                </a:ln>
                <a:solidFill>
                  <a:srgbClr val="E8A33D"/>
                </a:solidFill>
                <a:effectLst/>
                <a:uLnTx/>
                <a:uFillTx/>
                <a:latin typeface="Calibri" pitchFamily="34" charset="0"/>
                <a:ea typeface="Calibri" pitchFamily="34" charset="-122"/>
                <a:cs typeface="Calibri" pitchFamily="34" charset="-120"/>
              </a:rPr>
              <a:t>THE VULNERABILITY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713232"/>
            <a:ext cx="11064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Why a standing guest badge weakens security</a:t>
            </a:r>
            <a:endParaRPr kumimoji="0" lang="en-US" sz="3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645920"/>
            <a:ext cx="3566160" cy="2788920"/>
          </a:xfrm>
          <a:prstGeom prst="roundRect">
            <a:avLst>
              <a:gd name="adj" fmla="val 3279"/>
            </a:avLst>
          </a:prstGeom>
          <a:solidFill>
            <a:srgbClr val="FFFFFF"/>
          </a:solidFill>
          <a:ln w="12700">
            <a:solidFill>
              <a:srgbClr val="E1E7EE"/>
            </a:solidFill>
            <a:prstDash val="solid"/>
          </a:ln>
          <a:effectLst>
            <a:outerShdw blurRad="101600" dist="38100" dir="5400000" algn="bl" rotWithShape="0">
              <a:srgbClr val="8899AA">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1851660" y="1988820"/>
            <a:ext cx="960120" cy="960120"/>
          </a:xfrm>
          <a:prstGeom prst="ellipse">
            <a:avLst/>
          </a:prstGeom>
          <a:solidFill>
            <a:srgbClr val="B23A3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home/claude/badgedeck/icons/unlock_white.png"/>
          <p:cNvPicPr>
            <a:picLocks noChangeAspect="1"/>
          </p:cNvPicPr>
          <p:nvPr/>
        </p:nvPicPr>
        <p:blipFill>
          <a:blip r:embed="rId3"/>
          <a:stretch>
            <a:fillRect/>
          </a:stretch>
        </p:blipFill>
        <p:spPr>
          <a:xfrm>
            <a:off x="2091690" y="2228850"/>
            <a:ext cx="480060" cy="480060"/>
          </a:xfrm>
          <a:prstGeom prst="rect">
            <a:avLst/>
          </a:prstGeom>
        </p:spPr>
      </p:pic>
      <p:sp>
        <p:nvSpPr>
          <p:cNvPr id="7" name="Text 4"/>
          <p:cNvSpPr/>
          <p:nvPr/>
        </p:nvSpPr>
        <p:spPr>
          <a:xfrm>
            <a:off x="777240" y="3063240"/>
            <a:ext cx="3108960"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Unvetted + unescorted</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841248" y="3520440"/>
            <a:ext cx="2980944" cy="868680"/>
          </a:xfrm>
          <a:prstGeom prst="rect">
            <a:avLst/>
          </a:prstGeom>
          <a:noFill/>
          <a:ln/>
        </p:spPr>
        <p:txBody>
          <a:bodyPr wrap="square"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A guest badge hands independent, repeat airfield access to someone who may have had little or no vetting — with no one required to be present.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4315968" y="1645920"/>
            <a:ext cx="3566160" cy="2788920"/>
          </a:xfrm>
          <a:prstGeom prst="roundRect">
            <a:avLst>
              <a:gd name="adj" fmla="val 3279"/>
            </a:avLst>
          </a:prstGeom>
          <a:solidFill>
            <a:srgbClr val="FFFFFF"/>
          </a:solidFill>
          <a:ln w="12700">
            <a:solidFill>
              <a:srgbClr val="E1E7EE"/>
            </a:solidFill>
            <a:prstDash val="solid"/>
          </a:ln>
          <a:effectLst>
            <a:outerShdw blurRad="101600" dist="38100" dir="5400000" algn="bl" rotWithShape="0">
              <a:srgbClr val="8899AA">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7"/>
          <p:cNvSpPr/>
          <p:nvPr/>
        </p:nvSpPr>
        <p:spPr>
          <a:xfrm>
            <a:off x="5618988" y="1988820"/>
            <a:ext cx="960120" cy="960120"/>
          </a:xfrm>
          <a:prstGeom prst="ellipse">
            <a:avLst/>
          </a:prstGeom>
          <a:solidFill>
            <a:srgbClr val="B23A3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 descr="/home/claude/badgedeck/icons/spy_white.png"/>
          <p:cNvPicPr>
            <a:picLocks noChangeAspect="1"/>
          </p:cNvPicPr>
          <p:nvPr/>
        </p:nvPicPr>
        <p:blipFill>
          <a:blip r:embed="rId4"/>
          <a:stretch>
            <a:fillRect/>
          </a:stretch>
        </p:blipFill>
        <p:spPr>
          <a:xfrm>
            <a:off x="5859018" y="2228850"/>
            <a:ext cx="480060" cy="480060"/>
          </a:xfrm>
          <a:prstGeom prst="rect">
            <a:avLst/>
          </a:prstGeom>
        </p:spPr>
      </p:pic>
      <p:sp>
        <p:nvSpPr>
          <p:cNvPr id="12" name="Text 8"/>
          <p:cNvSpPr/>
          <p:nvPr/>
        </p:nvSpPr>
        <p:spPr>
          <a:xfrm>
            <a:off x="4544568" y="3063240"/>
            <a:ext cx="3108960"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Diffuse, paper accountability</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4608576" y="3520440"/>
            <a:ext cx="2980944" cy="868680"/>
          </a:xfrm>
          <a:prstGeom prst="rect">
            <a:avLst/>
          </a:prstGeom>
          <a:noFill/>
          <a:ln/>
        </p:spPr>
        <p:txBody>
          <a:bodyPr wrap="square"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Once the badge is handed over, the sponsoring tenant is no longer present. Accountability exists on paper, not in real time.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0"/>
          <p:cNvSpPr/>
          <p:nvPr/>
        </p:nvSpPr>
        <p:spPr>
          <a:xfrm>
            <a:off x="8083296" y="1645920"/>
            <a:ext cx="3566160" cy="2788920"/>
          </a:xfrm>
          <a:prstGeom prst="roundRect">
            <a:avLst>
              <a:gd name="adj" fmla="val 3279"/>
            </a:avLst>
          </a:prstGeom>
          <a:solidFill>
            <a:srgbClr val="FFFFFF"/>
          </a:solidFill>
          <a:ln w="12700">
            <a:solidFill>
              <a:srgbClr val="E1E7EE"/>
            </a:solidFill>
            <a:prstDash val="solid"/>
          </a:ln>
          <a:effectLst>
            <a:outerShdw blurRad="101600" dist="38100" dir="5400000" algn="bl" rotWithShape="0">
              <a:srgbClr val="8899AA">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1"/>
          <p:cNvSpPr/>
          <p:nvPr/>
        </p:nvSpPr>
        <p:spPr>
          <a:xfrm>
            <a:off x="9386316" y="1988820"/>
            <a:ext cx="960120" cy="960120"/>
          </a:xfrm>
          <a:prstGeom prst="ellipse">
            <a:avLst/>
          </a:prstGeom>
          <a:solidFill>
            <a:srgbClr val="B23A3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Image 2" descr="/home/claude/badgedeck/icons/eyeslash_white.png"/>
          <p:cNvPicPr>
            <a:picLocks noChangeAspect="1"/>
          </p:cNvPicPr>
          <p:nvPr/>
        </p:nvPicPr>
        <p:blipFill>
          <a:blip r:embed="rId5"/>
          <a:stretch>
            <a:fillRect/>
          </a:stretch>
        </p:blipFill>
        <p:spPr>
          <a:xfrm>
            <a:off x="9626346" y="2228850"/>
            <a:ext cx="480060" cy="480060"/>
          </a:xfrm>
          <a:prstGeom prst="rect">
            <a:avLst/>
          </a:prstGeom>
        </p:spPr>
      </p:pic>
      <p:sp>
        <p:nvSpPr>
          <p:cNvPr id="17" name="Text 12"/>
          <p:cNvSpPr/>
          <p:nvPr/>
        </p:nvSpPr>
        <p:spPr>
          <a:xfrm>
            <a:off x="8311896" y="3063240"/>
            <a:ext cx="3108960"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Off-hours exposure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3"/>
          <p:cNvSpPr/>
          <p:nvPr/>
        </p:nvSpPr>
        <p:spPr>
          <a:xfrm>
            <a:off x="8375904" y="3520440"/>
            <a:ext cx="2980944" cy="868680"/>
          </a:xfrm>
          <a:prstGeom prst="rect">
            <a:avLst/>
          </a:prstGeom>
          <a:noFill/>
          <a:ln/>
        </p:spPr>
        <p:txBody>
          <a:bodyPr wrap="square"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Our field is quietest at night and on weekends — exactly when a standing-badge holder can operate unobserved.</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4"/>
          <p:cNvSpPr/>
          <p:nvPr/>
        </p:nvSpPr>
        <p:spPr>
          <a:xfrm>
            <a:off x="548640" y="4754880"/>
            <a:ext cx="11091672" cy="822960"/>
          </a:xfrm>
          <a:prstGeom prst="roundRect">
            <a:avLst>
              <a:gd name="adj" fmla="val 11111"/>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5"/>
          <p:cNvSpPr/>
          <p:nvPr/>
        </p:nvSpPr>
        <p:spPr>
          <a:xfrm>
            <a:off x="777240" y="4754880"/>
            <a:ext cx="192024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E8A33D"/>
                </a:solidFill>
                <a:effectLst/>
                <a:uLnTx/>
                <a:uFillTx/>
                <a:latin typeface="Cambria" pitchFamily="34" charset="0"/>
                <a:ea typeface="Cambria" pitchFamily="34" charset="-122"/>
                <a:cs typeface="Cambria" pitchFamily="34" charset="-120"/>
              </a:rPr>
              <a:t>956+</a:t>
            </a:r>
            <a:endPar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6"/>
          <p:cNvSpPr/>
          <p:nvPr/>
        </p:nvSpPr>
        <p:spPr>
          <a:xfrm>
            <a:off x="2743200" y="4901184"/>
            <a:ext cx="0" cy="530352"/>
          </a:xfrm>
          <a:prstGeom prst="line">
            <a:avLst/>
          </a:prstGeom>
          <a:noFill/>
          <a:ln w="12700">
            <a:solidFill>
              <a:srgbClr val="35547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17"/>
          <p:cNvSpPr/>
          <p:nvPr/>
        </p:nvSpPr>
        <p:spPr>
          <a:xfrm>
            <a:off x="2971800" y="4754880"/>
            <a:ext cx="8458200" cy="822960"/>
          </a:xfrm>
          <a:prstGeom prst="rect">
            <a:avLst/>
          </a:prstGeom>
          <a:noFill/>
          <a:ln/>
        </p:spPr>
        <p:txBody>
          <a:bodyPr wrap="square" rtlCol="0" anchor="ctr"/>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badges are in circulation today.  </a:t>
            </a:r>
            <a:r>
              <a:rPr kumimoji="0" lang="en-US" sz="1300" b="0" i="0" u="none" strike="noStrike" kern="1200" cap="none" spc="0" normalizeH="0" baseline="0" noProof="0" dirty="0">
                <a:ln>
                  <a:noFill/>
                </a:ln>
                <a:solidFill>
                  <a:srgbClr val="CFE0EF"/>
                </a:solidFill>
                <a:effectLst/>
                <a:uLnTx/>
                <a:uFillTx/>
                <a:latin typeface="Calibri" pitchFamily="34" charset="0"/>
                <a:ea typeface="Calibri" pitchFamily="34" charset="-122"/>
                <a:cs typeface="Calibri" pitchFamily="34" charset="-120"/>
              </a:rPr>
              <a:t>Every one is a live key to the airfield we must vet, track, and be able to account for.</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18"/>
          <p:cNvSpPr/>
          <p:nvPr/>
        </p:nvSpPr>
        <p:spPr>
          <a:xfrm>
            <a:off x="548640" y="6428232"/>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St. Augustine Airport  ·  St. Johns County Airport Authority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9"/>
          <p:cNvSpPr/>
          <p:nvPr/>
        </p:nvSpPr>
        <p:spPr>
          <a:xfrm>
            <a:off x="8534095" y="6428232"/>
            <a:ext cx="310896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Badge Policy Update  |  5 / 11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dirty="0">
                <a:ln>
                  <a:noFill/>
                </a:ln>
                <a:solidFill>
                  <a:srgbClr val="E8A33D"/>
                </a:solidFill>
                <a:effectLst/>
                <a:uLnTx/>
                <a:uFillTx/>
                <a:latin typeface="Calibri" pitchFamily="34" charset="0"/>
                <a:ea typeface="Calibri" pitchFamily="34" charset="-122"/>
                <a:cs typeface="Calibri" pitchFamily="34" charset="-120"/>
              </a:rPr>
              <a:t>WHAT IS AT STAKE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713232"/>
            <a:ext cx="11064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What the exposure looks like</a:t>
            </a:r>
            <a:endParaRPr kumimoji="0" lang="en-US" sz="3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548640" y="1417320"/>
            <a:ext cx="11064240" cy="45720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Illustrative categories of risk that unescorted, unvetted airfield access opens up — not incidents at our field, but exposures the current policy leaves open.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548640" y="2057400"/>
            <a:ext cx="2651760" cy="3200400"/>
          </a:xfrm>
          <a:prstGeom prst="roundRect">
            <a:avLst>
              <a:gd name="adj" fmla="val 3448"/>
            </a:avLst>
          </a:prstGeom>
          <a:solidFill>
            <a:srgbClr val="FFFFFF"/>
          </a:solidFill>
          <a:ln w="12700">
            <a:solidFill>
              <a:srgbClr val="E1E7EE"/>
            </a:solidFill>
            <a:prstDash val="solid"/>
          </a:ln>
          <a:effectLst>
            <a:outerShdw blurRad="101600" dist="38100" dir="5400000" algn="bl" rotWithShape="0">
              <a:srgbClr val="8899AA">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1394460" y="2400300"/>
            <a:ext cx="960120" cy="960120"/>
          </a:xfrm>
          <a:prstGeom prst="ellipse">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0" descr="/home/claude/badgedeck/icons/planeexcl_white.png"/>
          <p:cNvPicPr>
            <a:picLocks noChangeAspect="1"/>
          </p:cNvPicPr>
          <p:nvPr/>
        </p:nvPicPr>
        <p:blipFill>
          <a:blip r:embed="rId3"/>
          <a:stretch>
            <a:fillRect/>
          </a:stretch>
        </p:blipFill>
        <p:spPr>
          <a:xfrm>
            <a:off x="1634490" y="2640330"/>
            <a:ext cx="480060" cy="480060"/>
          </a:xfrm>
          <a:prstGeom prst="rect">
            <a:avLst/>
          </a:prstGeom>
        </p:spPr>
      </p:pic>
      <p:sp>
        <p:nvSpPr>
          <p:cNvPr id="8" name="Text 5"/>
          <p:cNvSpPr/>
          <p:nvPr/>
        </p:nvSpPr>
        <p:spPr>
          <a:xfrm>
            <a:off x="777240" y="3474720"/>
            <a:ext cx="2194560" cy="64008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Aircraft theft or tampering</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822960" y="4160520"/>
            <a:ext cx="2103120" cy="1005840"/>
          </a:xfrm>
          <a:prstGeom prst="rect">
            <a:avLst/>
          </a:prstGeom>
          <a:noFill/>
          <a:ln/>
        </p:spPr>
        <p:txBody>
          <a:bodyPr wrap="square" rtlCol="0" anchor="ctr"/>
          <a:lstStyle/>
          <a:p>
            <a:pPr marL="0" marR="0" lvl="0" indent="0" algn="ctr" defTabSz="914400" rtl="0" eaLnBrk="1" fontAlgn="auto" latinLnBrk="0" hangingPunct="1">
              <a:lnSpc>
                <a:spcPct val="112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Based and transient aircraft sit unattended. Insider access to the ramp is how aircraft get stolen or sabotaged.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3374136" y="2057400"/>
            <a:ext cx="2651760" cy="3200400"/>
          </a:xfrm>
          <a:prstGeom prst="roundRect">
            <a:avLst>
              <a:gd name="adj" fmla="val 3448"/>
            </a:avLst>
          </a:prstGeom>
          <a:solidFill>
            <a:srgbClr val="FFFFFF"/>
          </a:solidFill>
          <a:ln w="12700">
            <a:solidFill>
              <a:srgbClr val="E1E7EE"/>
            </a:solidFill>
            <a:prstDash val="solid"/>
          </a:ln>
          <a:effectLst>
            <a:outerShdw blurRad="101600" dist="38100" dir="5400000" algn="bl" rotWithShape="0">
              <a:srgbClr val="8899AA">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p:cNvSpPr/>
          <p:nvPr/>
        </p:nvSpPr>
        <p:spPr>
          <a:xfrm>
            <a:off x="4219956" y="2400300"/>
            <a:ext cx="960120" cy="960120"/>
          </a:xfrm>
          <a:prstGeom prst="ellipse">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1" descr="/home/claude/badgedeck/icons/door_white.png"/>
          <p:cNvPicPr>
            <a:picLocks noChangeAspect="1"/>
          </p:cNvPicPr>
          <p:nvPr/>
        </p:nvPicPr>
        <p:blipFill>
          <a:blip r:embed="rId4"/>
          <a:stretch>
            <a:fillRect/>
          </a:stretch>
        </p:blipFill>
        <p:spPr>
          <a:xfrm>
            <a:off x="4459986" y="2640330"/>
            <a:ext cx="480060" cy="480060"/>
          </a:xfrm>
          <a:prstGeom prst="rect">
            <a:avLst/>
          </a:prstGeom>
        </p:spPr>
      </p:pic>
      <p:sp>
        <p:nvSpPr>
          <p:cNvPr id="13" name="Text 9"/>
          <p:cNvSpPr/>
          <p:nvPr/>
        </p:nvSpPr>
        <p:spPr>
          <a:xfrm>
            <a:off x="3602736" y="3474720"/>
            <a:ext cx="2194560" cy="64008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Unauthorized airside entry</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3648456" y="4160520"/>
            <a:ext cx="2103120" cy="1005840"/>
          </a:xfrm>
          <a:prstGeom prst="rect">
            <a:avLst/>
          </a:prstGeom>
          <a:noFill/>
          <a:ln/>
        </p:spPr>
        <p:txBody>
          <a:bodyPr wrap="square" rtlCol="0" anchor="ctr"/>
          <a:lstStyle/>
          <a:p>
            <a:pPr marL="0" marR="0" lvl="0" indent="0" algn="ctr" defTabSz="914400" rtl="0" eaLnBrk="1" fontAlgn="auto" latinLnBrk="0" hangingPunct="1">
              <a:lnSpc>
                <a:spcPct val="112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A standing badge is a repeatable key past the fence for someone we never fully vetted.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1"/>
          <p:cNvSpPr/>
          <p:nvPr/>
        </p:nvSpPr>
        <p:spPr>
          <a:xfrm>
            <a:off x="6199632" y="2057400"/>
            <a:ext cx="2651760" cy="3200400"/>
          </a:xfrm>
          <a:prstGeom prst="roundRect">
            <a:avLst>
              <a:gd name="adj" fmla="val 3448"/>
            </a:avLst>
          </a:prstGeom>
          <a:solidFill>
            <a:srgbClr val="FFFFFF"/>
          </a:solidFill>
          <a:ln w="12700">
            <a:solidFill>
              <a:srgbClr val="E1E7EE"/>
            </a:solidFill>
            <a:prstDash val="solid"/>
          </a:ln>
          <a:effectLst>
            <a:outerShdw blurRad="101600" dist="38100" dir="5400000" algn="bl" rotWithShape="0">
              <a:srgbClr val="8899AA">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2"/>
          <p:cNvSpPr/>
          <p:nvPr/>
        </p:nvSpPr>
        <p:spPr>
          <a:xfrm>
            <a:off x="7045452" y="2400300"/>
            <a:ext cx="960120" cy="960120"/>
          </a:xfrm>
          <a:prstGeom prst="ellipse">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7" name="Image 2" descr="/home/claude/badgedeck/icons/spy_white.png"/>
          <p:cNvPicPr>
            <a:picLocks noChangeAspect="1"/>
          </p:cNvPicPr>
          <p:nvPr/>
        </p:nvPicPr>
        <p:blipFill>
          <a:blip r:embed="rId5"/>
          <a:stretch>
            <a:fillRect/>
          </a:stretch>
        </p:blipFill>
        <p:spPr>
          <a:xfrm>
            <a:off x="7285482" y="2640330"/>
            <a:ext cx="480060" cy="480060"/>
          </a:xfrm>
          <a:prstGeom prst="rect">
            <a:avLst/>
          </a:prstGeom>
        </p:spPr>
      </p:pic>
      <p:sp>
        <p:nvSpPr>
          <p:cNvPr id="18" name="Text 13"/>
          <p:cNvSpPr/>
          <p:nvPr/>
        </p:nvSpPr>
        <p:spPr>
          <a:xfrm>
            <a:off x="6428232" y="3474720"/>
            <a:ext cx="2194560" cy="64008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Diversion &amp; smuggling</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4"/>
          <p:cNvSpPr/>
          <p:nvPr/>
        </p:nvSpPr>
        <p:spPr>
          <a:xfrm>
            <a:off x="6473952" y="4160520"/>
            <a:ext cx="2103120" cy="1005840"/>
          </a:xfrm>
          <a:prstGeom prst="rect">
            <a:avLst/>
          </a:prstGeom>
          <a:noFill/>
          <a:ln/>
        </p:spPr>
        <p:txBody>
          <a:bodyPr wrap="square" rtlCol="0" anchor="ctr"/>
          <a:lstStyle/>
          <a:p>
            <a:pPr marL="0" marR="0" lvl="0" indent="0" algn="ctr" defTabSz="914400" rtl="0" eaLnBrk="1" fontAlgn="auto" latinLnBrk="0" hangingPunct="1">
              <a:lnSpc>
                <a:spcPct val="112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Unwatched airfield access is a known vector for moving contraband, cargo, or people.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5"/>
          <p:cNvSpPr/>
          <p:nvPr/>
        </p:nvSpPr>
        <p:spPr>
          <a:xfrm>
            <a:off x="9025128" y="2057400"/>
            <a:ext cx="2651760" cy="3200400"/>
          </a:xfrm>
          <a:prstGeom prst="roundRect">
            <a:avLst>
              <a:gd name="adj" fmla="val 3448"/>
            </a:avLst>
          </a:prstGeom>
          <a:solidFill>
            <a:srgbClr val="FFFFFF"/>
          </a:solidFill>
          <a:ln w="12700">
            <a:solidFill>
              <a:srgbClr val="E1E7EE"/>
            </a:solidFill>
            <a:prstDash val="solid"/>
          </a:ln>
          <a:effectLst>
            <a:outerShdw blurRad="101600" dist="38100" dir="5400000" algn="bl" rotWithShape="0">
              <a:srgbClr val="8899AA">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6"/>
          <p:cNvSpPr/>
          <p:nvPr/>
        </p:nvSpPr>
        <p:spPr>
          <a:xfrm>
            <a:off x="9870948" y="2400300"/>
            <a:ext cx="960120" cy="960120"/>
          </a:xfrm>
          <a:prstGeom prst="ellipse">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 name="Image 3" descr="/home/claude/badgedeck/icons/circleexcl_white.png"/>
          <p:cNvPicPr>
            <a:picLocks noChangeAspect="1"/>
          </p:cNvPicPr>
          <p:nvPr/>
        </p:nvPicPr>
        <p:blipFill>
          <a:blip r:embed="rId6"/>
          <a:stretch>
            <a:fillRect/>
          </a:stretch>
        </p:blipFill>
        <p:spPr>
          <a:xfrm>
            <a:off x="10110978" y="2640330"/>
            <a:ext cx="480060" cy="480060"/>
          </a:xfrm>
          <a:prstGeom prst="rect">
            <a:avLst/>
          </a:prstGeom>
        </p:spPr>
      </p:pic>
      <p:sp>
        <p:nvSpPr>
          <p:cNvPr id="23" name="Text 17"/>
          <p:cNvSpPr/>
          <p:nvPr/>
        </p:nvSpPr>
        <p:spPr>
          <a:xfrm>
            <a:off x="9253728" y="3474720"/>
            <a:ext cx="2194560" cy="64008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Liability &amp; reputation</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8"/>
          <p:cNvSpPr/>
          <p:nvPr/>
        </p:nvSpPr>
        <p:spPr>
          <a:xfrm>
            <a:off x="9299448" y="4160520"/>
            <a:ext cx="2103120" cy="1005840"/>
          </a:xfrm>
          <a:prstGeom prst="rect">
            <a:avLst/>
          </a:prstGeom>
          <a:noFill/>
          <a:ln/>
        </p:spPr>
        <p:txBody>
          <a:bodyPr wrap="square" rtlCol="0" anchor="ctr"/>
          <a:lstStyle/>
          <a:p>
            <a:pPr marL="0" marR="0" lvl="0" indent="0" algn="ctr" defTabSz="914400" rtl="0" eaLnBrk="1" fontAlgn="auto" latinLnBrk="0" hangingPunct="1">
              <a:lnSpc>
                <a:spcPct val="112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If a badged guest causes an incident, the Authority owns the security failure — and the headlines.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19"/>
          <p:cNvSpPr/>
          <p:nvPr/>
        </p:nvSpPr>
        <p:spPr>
          <a:xfrm>
            <a:off x="548640" y="6428232"/>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St. Augustine Airport  ·  St. Johns County Airport Authority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0"/>
          <p:cNvSpPr/>
          <p:nvPr/>
        </p:nvSpPr>
        <p:spPr>
          <a:xfrm>
            <a:off x="8534095" y="6428232"/>
            <a:ext cx="310896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Badge Policy Update  |  6 / 11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7A362F-C27C-93EA-AF0A-5CE77840FC66}"/>
              </a:ext>
            </a:extLst>
          </p:cNvPr>
          <p:cNvPicPr>
            <a:picLocks noChangeAspect="1"/>
          </p:cNvPicPr>
          <p:nvPr/>
        </p:nvPicPr>
        <p:blipFill>
          <a:blip r:embed="rId2"/>
          <a:stretch>
            <a:fillRect/>
          </a:stretch>
        </p:blipFill>
        <p:spPr>
          <a:xfrm>
            <a:off x="3191810" y="404453"/>
            <a:ext cx="5991101" cy="5616007"/>
          </a:xfrm>
          <a:prstGeom prst="rect">
            <a:avLst/>
          </a:prstGeom>
        </p:spPr>
      </p:pic>
    </p:spTree>
    <p:extLst>
      <p:ext uri="{BB962C8B-B14F-4D97-AF65-F5344CB8AC3E}">
        <p14:creationId xmlns:p14="http://schemas.microsoft.com/office/powerpoint/2010/main" val="472315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3294B"/>
        </a:solidFill>
        <a:effectLst/>
      </p:bgPr>
    </p:bg>
    <p:spTree>
      <p:nvGrpSpPr>
        <p:cNvPr id="1" name=""/>
        <p:cNvGrpSpPr/>
        <p:nvPr/>
      </p:nvGrpSpPr>
      <p:grpSpPr>
        <a:xfrm>
          <a:off x="0" y="0"/>
          <a:ext cx="0" cy="0"/>
          <a:chOff x="0" y="0"/>
          <a:chExt cx="0" cy="0"/>
        </a:xfrm>
      </p:grpSpPr>
      <p:sp>
        <p:nvSpPr>
          <p:cNvPr id="2" name="Text 0"/>
          <p:cNvSpPr/>
          <p:nvPr/>
        </p:nvSpPr>
        <p:spPr>
          <a:xfrm>
            <a:off x="548640" y="502920"/>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dirty="0">
                <a:ln>
                  <a:noFill/>
                </a:ln>
                <a:solidFill>
                  <a:srgbClr val="E8A33D"/>
                </a:solidFill>
                <a:effectLst/>
                <a:uLnTx/>
                <a:uFillTx/>
                <a:latin typeface="Calibri" pitchFamily="34" charset="0"/>
                <a:ea typeface="Calibri" pitchFamily="34" charset="-122"/>
                <a:cs typeface="Calibri" pitchFamily="34" charset="-120"/>
              </a:rPr>
              <a:t>THIS IS NOT JUST OUR OPINION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777240"/>
            <a:ext cx="11064240" cy="6400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Federal security authorities flag exactly this risk</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600200"/>
            <a:ext cx="5440680" cy="1783080"/>
          </a:xfrm>
          <a:prstGeom prst="roundRect">
            <a:avLst>
              <a:gd name="adj" fmla="val 5128"/>
            </a:avLst>
          </a:prstGeom>
          <a:solidFill>
            <a:srgbClr val="1E3A5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64108" y="2057400"/>
            <a:ext cx="868680" cy="868680"/>
          </a:xfrm>
          <a:prstGeom prst="ellipse">
            <a:avLst/>
          </a:prstGeom>
          <a:solidFill>
            <a:srgbClr val="E8A3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home/claude/badgedeck/icons/spy_navy.png"/>
          <p:cNvPicPr>
            <a:picLocks noChangeAspect="1"/>
          </p:cNvPicPr>
          <p:nvPr/>
        </p:nvPicPr>
        <p:blipFill>
          <a:blip r:embed="rId3"/>
          <a:stretch>
            <a:fillRect/>
          </a:stretch>
        </p:blipFill>
        <p:spPr>
          <a:xfrm>
            <a:off x="1081278" y="2274570"/>
            <a:ext cx="434340" cy="434340"/>
          </a:xfrm>
          <a:prstGeom prst="rect">
            <a:avLst/>
          </a:prstGeom>
        </p:spPr>
      </p:pic>
      <p:sp>
        <p:nvSpPr>
          <p:cNvPr id="7" name="Text 4"/>
          <p:cNvSpPr/>
          <p:nvPr/>
        </p:nvSpPr>
        <p:spPr>
          <a:xfrm>
            <a:off x="1920240" y="1819656"/>
            <a:ext cx="384048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Insiders are a top aviation threat</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1920240" y="2258568"/>
            <a:ext cx="3840480" cy="100584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BFD2E5"/>
                </a:solidFill>
                <a:effectLst/>
                <a:uLnTx/>
                <a:uFillTx/>
                <a:latin typeface="Calibri" pitchFamily="34" charset="0"/>
                <a:ea typeface="Calibri" pitchFamily="34" charset="-122"/>
                <a:cs typeface="Calibri" pitchFamily="34" charset="-120"/>
              </a:rPr>
              <a:t>TSA has characterized the insider threat — people using authorized access and knowledge to cause harm — as one of the greatest threats to aviation.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6199632" y="1600200"/>
            <a:ext cx="5440680" cy="1783080"/>
          </a:xfrm>
          <a:prstGeom prst="roundRect">
            <a:avLst>
              <a:gd name="adj" fmla="val 5128"/>
            </a:avLst>
          </a:prstGeom>
          <a:solidFill>
            <a:srgbClr val="1E3A5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7"/>
          <p:cNvSpPr/>
          <p:nvPr/>
        </p:nvSpPr>
        <p:spPr>
          <a:xfrm>
            <a:off x="6515100" y="2057400"/>
            <a:ext cx="868680" cy="868680"/>
          </a:xfrm>
          <a:prstGeom prst="ellipse">
            <a:avLst/>
          </a:prstGeom>
          <a:solidFill>
            <a:srgbClr val="E8A3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 descr="/home/claude/badgedeck/icons/eyeslash_navy.png"/>
          <p:cNvPicPr>
            <a:picLocks noChangeAspect="1"/>
          </p:cNvPicPr>
          <p:nvPr/>
        </p:nvPicPr>
        <p:blipFill>
          <a:blip r:embed="rId4"/>
          <a:stretch>
            <a:fillRect/>
          </a:stretch>
        </p:blipFill>
        <p:spPr>
          <a:xfrm>
            <a:off x="6732270" y="2274570"/>
            <a:ext cx="434340" cy="434340"/>
          </a:xfrm>
          <a:prstGeom prst="rect">
            <a:avLst/>
          </a:prstGeom>
        </p:spPr>
      </p:pic>
      <p:sp>
        <p:nvSpPr>
          <p:cNvPr id="12" name="Text 8"/>
          <p:cNvSpPr/>
          <p:nvPr/>
        </p:nvSpPr>
        <p:spPr>
          <a:xfrm>
            <a:off x="7571232" y="1819656"/>
            <a:ext cx="384048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Small GA fields are especially exposed</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7571232" y="2258568"/>
            <a:ext cx="3840480" cy="100584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BFD2E5"/>
                </a:solidFill>
                <a:effectLst/>
                <a:uLnTx/>
                <a:uFillTx/>
                <a:latin typeface="Calibri" pitchFamily="34" charset="0"/>
                <a:ea typeface="Calibri" pitchFamily="34" charset="-122"/>
                <a:cs typeface="Calibri" pitchFamily="34" charset="-120"/>
              </a:rPr>
              <a:t>Federal reviewers note suspicious activity can go undetected at small general-aviation airports because few people are present at odd hours and surveillance is limited.</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0"/>
          <p:cNvSpPr/>
          <p:nvPr/>
        </p:nvSpPr>
        <p:spPr>
          <a:xfrm>
            <a:off x="548640" y="3621024"/>
            <a:ext cx="5440680" cy="1783080"/>
          </a:xfrm>
          <a:prstGeom prst="roundRect">
            <a:avLst>
              <a:gd name="adj" fmla="val 5128"/>
            </a:avLst>
          </a:prstGeom>
          <a:solidFill>
            <a:srgbClr val="1E3A5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1"/>
          <p:cNvSpPr/>
          <p:nvPr/>
        </p:nvSpPr>
        <p:spPr>
          <a:xfrm>
            <a:off x="864108" y="4078224"/>
            <a:ext cx="868680" cy="868680"/>
          </a:xfrm>
          <a:prstGeom prst="ellipse">
            <a:avLst/>
          </a:prstGeom>
          <a:solidFill>
            <a:srgbClr val="E8A3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Image 2" descr="/home/claude/badgedeck/icons/idcardslash_navy.png"/>
          <p:cNvPicPr>
            <a:picLocks noChangeAspect="1"/>
          </p:cNvPicPr>
          <p:nvPr/>
        </p:nvPicPr>
        <p:blipFill>
          <a:blip r:embed="rId5"/>
          <a:stretch>
            <a:fillRect/>
          </a:stretch>
        </p:blipFill>
        <p:spPr>
          <a:xfrm>
            <a:off x="1081278" y="4295394"/>
            <a:ext cx="434340" cy="434340"/>
          </a:xfrm>
          <a:prstGeom prst="rect">
            <a:avLst/>
          </a:prstGeom>
        </p:spPr>
      </p:pic>
      <p:sp>
        <p:nvSpPr>
          <p:cNvPr id="17" name="Text 12"/>
          <p:cNvSpPr/>
          <p:nvPr/>
        </p:nvSpPr>
        <p:spPr>
          <a:xfrm>
            <a:off x="1920240" y="3840480"/>
            <a:ext cx="384048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Loose credentials get exploited</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3"/>
          <p:cNvSpPr/>
          <p:nvPr/>
        </p:nvSpPr>
        <p:spPr>
          <a:xfrm>
            <a:off x="1920240" y="4279392"/>
            <a:ext cx="3840480" cy="100584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BFD2E5"/>
                </a:solidFill>
                <a:effectLst/>
                <a:uLnTx/>
                <a:uFillTx/>
                <a:latin typeface="Calibri" pitchFamily="34" charset="0"/>
                <a:ea typeface="Calibri" pitchFamily="34" charset="-122"/>
                <a:cs typeface="Calibri" pitchFamily="34" charset="-120"/>
              </a:rPr>
              <a:t>Insiders exploit loosely enforced policies; badge sharing and piggybacking are recognized warning signs. A real 2018 case saw a ground worker use insider access to steal and crash an aircraft.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4"/>
          <p:cNvSpPr/>
          <p:nvPr/>
        </p:nvSpPr>
        <p:spPr>
          <a:xfrm>
            <a:off x="6199632" y="3621024"/>
            <a:ext cx="5440680" cy="1783080"/>
          </a:xfrm>
          <a:prstGeom prst="roundRect">
            <a:avLst>
              <a:gd name="adj" fmla="val 5128"/>
            </a:avLst>
          </a:prstGeom>
          <a:solidFill>
            <a:srgbClr val="1E3A5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5"/>
          <p:cNvSpPr/>
          <p:nvPr/>
        </p:nvSpPr>
        <p:spPr>
          <a:xfrm>
            <a:off x="6515100" y="4078224"/>
            <a:ext cx="868680" cy="868680"/>
          </a:xfrm>
          <a:prstGeom prst="ellipse">
            <a:avLst/>
          </a:prstGeom>
          <a:solidFill>
            <a:srgbClr val="E8A3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Image 3" descr="/home/claude/badgedeck/icons/clipboardcheck_navy.png"/>
          <p:cNvPicPr>
            <a:picLocks noChangeAspect="1"/>
          </p:cNvPicPr>
          <p:nvPr/>
        </p:nvPicPr>
        <p:blipFill>
          <a:blip r:embed="rId6"/>
          <a:stretch>
            <a:fillRect/>
          </a:stretch>
        </p:blipFill>
        <p:spPr>
          <a:xfrm>
            <a:off x="6732270" y="4295394"/>
            <a:ext cx="434340" cy="434340"/>
          </a:xfrm>
          <a:prstGeom prst="rect">
            <a:avLst/>
          </a:prstGeom>
        </p:spPr>
      </p:pic>
      <p:sp>
        <p:nvSpPr>
          <p:cNvPr id="22" name="Text 16"/>
          <p:cNvSpPr/>
          <p:nvPr/>
        </p:nvSpPr>
        <p:spPr>
          <a:xfrm>
            <a:off x="7571232" y="3840480"/>
            <a:ext cx="384048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Accountability is the standard</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17"/>
          <p:cNvSpPr/>
          <p:nvPr/>
        </p:nvSpPr>
        <p:spPr>
          <a:xfrm>
            <a:off x="7571232" y="4279392"/>
            <a:ext cx="3840480" cy="100584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BFD2E5"/>
                </a:solidFill>
                <a:effectLst/>
                <a:uLnTx/>
                <a:uFillTx/>
                <a:latin typeface="Calibri" pitchFamily="34" charset="0"/>
                <a:ea typeface="Calibri" pitchFamily="34" charset="-122"/>
                <a:cs typeface="Calibri" pitchFamily="34" charset="-120"/>
              </a:rPr>
              <a:t>The accepted access-control standard is to minimize credentials in circulation and retrieve, audit, and revalidate them — the opposite of proliferating standing guest badges.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8"/>
          <p:cNvSpPr/>
          <p:nvPr/>
        </p:nvSpPr>
        <p:spPr>
          <a:xfrm>
            <a:off x="548640" y="5989320"/>
            <a:ext cx="109728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9FB4C9"/>
                </a:solidFill>
                <a:effectLst/>
                <a:uLnTx/>
                <a:uFillTx/>
                <a:latin typeface="Calibri" pitchFamily="34" charset="0"/>
                <a:ea typeface="Calibri" pitchFamily="34" charset="-122"/>
                <a:cs typeface="Calibri" pitchFamily="34" charset="-120"/>
              </a:rPr>
              <a:t>Sources: U.S. Government Accountability Office and TSA reporting on airport access control and insider threat.</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19"/>
          <p:cNvSpPr/>
          <p:nvPr/>
        </p:nvSpPr>
        <p:spPr>
          <a:xfrm>
            <a:off x="548640" y="6428232"/>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9FB4C9"/>
                </a:solidFill>
                <a:effectLst/>
                <a:uLnTx/>
                <a:uFillTx/>
                <a:latin typeface="Calibri" pitchFamily="34" charset="0"/>
                <a:ea typeface="Calibri" pitchFamily="34" charset="-122"/>
                <a:cs typeface="Calibri" pitchFamily="34" charset="-120"/>
              </a:rPr>
              <a:t>St. Augustine Airport  ·  St. Johns County Airport Authority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0"/>
          <p:cNvSpPr/>
          <p:nvPr/>
        </p:nvSpPr>
        <p:spPr>
          <a:xfrm>
            <a:off x="8534095" y="6428232"/>
            <a:ext cx="310896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9FB4C9"/>
                </a:solidFill>
                <a:effectLst/>
                <a:uLnTx/>
                <a:uFillTx/>
                <a:latin typeface="Calibri" pitchFamily="34" charset="0"/>
                <a:ea typeface="Calibri" pitchFamily="34" charset="-122"/>
                <a:cs typeface="Calibri" pitchFamily="34" charset="-120"/>
              </a:rPr>
              <a:t>Badge Policy Update  |  7 / 11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dirty="0">
                <a:ln>
                  <a:noFill/>
                </a:ln>
                <a:solidFill>
                  <a:srgbClr val="E8A33D"/>
                </a:solidFill>
                <a:effectLst/>
                <a:uLnTx/>
                <a:uFillTx/>
                <a:latin typeface="Calibri" pitchFamily="34" charset="0"/>
                <a:ea typeface="Calibri" pitchFamily="34" charset="-122"/>
                <a:cs typeface="Calibri" pitchFamily="34" charset="-120"/>
              </a:rPr>
              <a:t>THE PROVEN ALTERNATIVE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713232"/>
            <a:ext cx="11064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Escort is the accountable standard our peers use</a:t>
            </a:r>
            <a:endParaRPr kumimoji="0" lang="en-US" sz="3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600200"/>
            <a:ext cx="11091672" cy="1097280"/>
          </a:xfrm>
          <a:prstGeom prst="roundRect">
            <a:avLst>
              <a:gd name="adj" fmla="val 8333"/>
            </a:avLst>
          </a:prstGeom>
          <a:solidFill>
            <a:srgbClr val="E4F1E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91540" y="1760220"/>
            <a:ext cx="777240" cy="777240"/>
          </a:xfrm>
          <a:prstGeom prst="ellipse">
            <a:avLst/>
          </a:prstGeom>
          <a:solidFill>
            <a:srgbClr val="2E8B5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home/claude/badgedeck/icons/usercheck_white.png"/>
          <p:cNvPicPr>
            <a:picLocks noChangeAspect="1"/>
          </p:cNvPicPr>
          <p:nvPr/>
        </p:nvPicPr>
        <p:blipFill>
          <a:blip r:embed="rId3"/>
          <a:stretch>
            <a:fillRect/>
          </a:stretch>
        </p:blipFill>
        <p:spPr>
          <a:xfrm>
            <a:off x="1085850" y="1954530"/>
            <a:ext cx="388620" cy="388620"/>
          </a:xfrm>
          <a:prstGeom prst="rect">
            <a:avLst/>
          </a:prstGeom>
        </p:spPr>
      </p:pic>
      <p:sp>
        <p:nvSpPr>
          <p:cNvPr id="7" name="Text 4"/>
          <p:cNvSpPr/>
          <p:nvPr/>
        </p:nvSpPr>
        <p:spPr>
          <a:xfrm>
            <a:off x="1965960" y="1737360"/>
            <a:ext cx="9326880" cy="86868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Under an escort model, a guest is welcome airside — but always accompanied by a badged, responsible tenant. Access is real-time, accountable, and leaves no standing credential in circulation.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548640" y="2971800"/>
            <a:ext cx="3566160" cy="2148840"/>
          </a:xfrm>
          <a:prstGeom prst="roundRect">
            <a:avLst>
              <a:gd name="adj" fmla="val 4255"/>
            </a:avLst>
          </a:prstGeom>
          <a:solidFill>
            <a:srgbClr val="FFFFFF"/>
          </a:solidFill>
          <a:ln w="12700">
            <a:solidFill>
              <a:srgbClr val="E1E7EE"/>
            </a:solidFill>
            <a:prstDash val="solid"/>
          </a:ln>
          <a:effectLst>
            <a:outerShdw blurRad="88900" dist="25400" dir="5400000" algn="bl" rotWithShape="0">
              <a:srgbClr val="8899AA">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6"/>
          <p:cNvSpPr/>
          <p:nvPr/>
        </p:nvSpPr>
        <p:spPr>
          <a:xfrm>
            <a:off x="891540" y="3314700"/>
            <a:ext cx="868680" cy="868680"/>
          </a:xfrm>
          <a:prstGeom prst="ellipse">
            <a:avLst/>
          </a:prstGeom>
          <a:solidFill>
            <a:srgbClr val="2E6E9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Image 1" descr="/home/claude/badgedeck/icons/handshake_white.png"/>
          <p:cNvPicPr>
            <a:picLocks noChangeAspect="1"/>
          </p:cNvPicPr>
          <p:nvPr/>
        </p:nvPicPr>
        <p:blipFill>
          <a:blip r:embed="rId4"/>
          <a:stretch>
            <a:fillRect/>
          </a:stretch>
        </p:blipFill>
        <p:spPr>
          <a:xfrm>
            <a:off x="1108710" y="3531870"/>
            <a:ext cx="434340" cy="434340"/>
          </a:xfrm>
          <a:prstGeom prst="rect">
            <a:avLst/>
          </a:prstGeom>
        </p:spPr>
      </p:pic>
      <p:sp>
        <p:nvSpPr>
          <p:cNvPr id="11" name="Text 7"/>
          <p:cNvSpPr/>
          <p:nvPr/>
        </p:nvSpPr>
        <p:spPr>
          <a:xfrm>
            <a:off x="822960" y="4297680"/>
            <a:ext cx="301752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Tenant stays responsible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8"/>
          <p:cNvSpPr/>
          <p:nvPr/>
        </p:nvSpPr>
        <p:spPr>
          <a:xfrm>
            <a:off x="841248" y="4663440"/>
            <a:ext cx="2980944" cy="411480"/>
          </a:xfrm>
          <a:prstGeom prst="rect">
            <a:avLst/>
          </a:prstGeom>
          <a:noFill/>
          <a:ln/>
        </p:spPr>
        <p:txBody>
          <a:bodyPr wrap="square" rtlCol="0" anchor="ctr"/>
          <a:lstStyle/>
          <a:p>
            <a:pPr marL="0" marR="0" lvl="0" indent="0" algn="ctr" defTabSz="914400" rtl="0" eaLnBrk="1" fontAlgn="auto" latinLnBrk="0" hangingPunct="1">
              <a:lnSpc>
                <a:spcPct val="108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The sponsoring tenant is physically present and answerable for the guest the entire time.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9"/>
          <p:cNvSpPr/>
          <p:nvPr/>
        </p:nvSpPr>
        <p:spPr>
          <a:xfrm>
            <a:off x="4297680" y="2971800"/>
            <a:ext cx="3566160" cy="2148840"/>
          </a:xfrm>
          <a:prstGeom prst="roundRect">
            <a:avLst>
              <a:gd name="adj" fmla="val 4255"/>
            </a:avLst>
          </a:prstGeom>
          <a:solidFill>
            <a:srgbClr val="FFFFFF"/>
          </a:solidFill>
          <a:ln w="12700">
            <a:solidFill>
              <a:srgbClr val="E1E7EE"/>
            </a:solidFill>
            <a:prstDash val="solid"/>
          </a:ln>
          <a:effectLst>
            <a:outerShdw blurRad="88900" dist="25400" dir="5400000" algn="bl" rotWithShape="0">
              <a:srgbClr val="8899AA">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0"/>
          <p:cNvSpPr/>
          <p:nvPr/>
        </p:nvSpPr>
        <p:spPr>
          <a:xfrm>
            <a:off x="4640580" y="3314700"/>
            <a:ext cx="868680" cy="868680"/>
          </a:xfrm>
          <a:prstGeom prst="ellipse">
            <a:avLst/>
          </a:prstGeom>
          <a:solidFill>
            <a:srgbClr val="2E6E9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Image 2" descr="/home/claude/badgedeck/icons/eye_white.png"/>
          <p:cNvPicPr>
            <a:picLocks noChangeAspect="1"/>
          </p:cNvPicPr>
          <p:nvPr/>
        </p:nvPicPr>
        <p:blipFill>
          <a:blip r:embed="rId5"/>
          <a:stretch>
            <a:fillRect/>
          </a:stretch>
        </p:blipFill>
        <p:spPr>
          <a:xfrm>
            <a:off x="4857750" y="3531870"/>
            <a:ext cx="434340" cy="434340"/>
          </a:xfrm>
          <a:prstGeom prst="rect">
            <a:avLst/>
          </a:prstGeom>
        </p:spPr>
      </p:pic>
      <p:sp>
        <p:nvSpPr>
          <p:cNvPr id="16" name="Text 11"/>
          <p:cNvSpPr/>
          <p:nvPr/>
        </p:nvSpPr>
        <p:spPr>
          <a:xfrm>
            <a:off x="4572000" y="4297680"/>
            <a:ext cx="301752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Continuous accountability</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2"/>
          <p:cNvSpPr/>
          <p:nvPr/>
        </p:nvSpPr>
        <p:spPr>
          <a:xfrm>
            <a:off x="4590288" y="4663440"/>
            <a:ext cx="2980944" cy="411480"/>
          </a:xfrm>
          <a:prstGeom prst="rect">
            <a:avLst/>
          </a:prstGeom>
          <a:noFill/>
          <a:ln/>
        </p:spPr>
        <p:txBody>
          <a:bodyPr wrap="square" rtlCol="0" anchor="ctr"/>
          <a:lstStyle/>
          <a:p>
            <a:pPr marL="0" marR="0" lvl="0" indent="0" algn="ctr" defTabSz="914400" rtl="0" eaLnBrk="1" fontAlgn="auto" latinLnBrk="0" hangingPunct="1">
              <a:lnSpc>
                <a:spcPct val="108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The guest is watched, not just logged — the second set of eyes federal guidance calls for.</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3"/>
          <p:cNvSpPr/>
          <p:nvPr/>
        </p:nvSpPr>
        <p:spPr>
          <a:xfrm>
            <a:off x="8046720" y="2971800"/>
            <a:ext cx="3566160" cy="2148840"/>
          </a:xfrm>
          <a:prstGeom prst="roundRect">
            <a:avLst>
              <a:gd name="adj" fmla="val 4255"/>
            </a:avLst>
          </a:prstGeom>
          <a:solidFill>
            <a:srgbClr val="FFFFFF"/>
          </a:solidFill>
          <a:ln w="12700">
            <a:solidFill>
              <a:srgbClr val="E1E7EE"/>
            </a:solidFill>
            <a:prstDash val="solid"/>
          </a:ln>
          <a:effectLst>
            <a:outerShdw blurRad="88900" dist="25400" dir="5400000" algn="bl" rotWithShape="0">
              <a:srgbClr val="8899AA">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4"/>
          <p:cNvSpPr/>
          <p:nvPr/>
        </p:nvSpPr>
        <p:spPr>
          <a:xfrm>
            <a:off x="8389620" y="3314700"/>
            <a:ext cx="868680" cy="868680"/>
          </a:xfrm>
          <a:prstGeom prst="ellipse">
            <a:avLst/>
          </a:prstGeom>
          <a:solidFill>
            <a:srgbClr val="2E6E9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0" name="Image 3" descr="/home/claude/badgedeck/icons/idcardslash_white.png"/>
          <p:cNvPicPr>
            <a:picLocks noChangeAspect="1"/>
          </p:cNvPicPr>
          <p:nvPr/>
        </p:nvPicPr>
        <p:blipFill>
          <a:blip r:embed="rId6"/>
          <a:stretch>
            <a:fillRect/>
          </a:stretch>
        </p:blipFill>
        <p:spPr>
          <a:xfrm>
            <a:off x="8606790" y="3531870"/>
            <a:ext cx="434340" cy="434340"/>
          </a:xfrm>
          <a:prstGeom prst="rect">
            <a:avLst/>
          </a:prstGeom>
        </p:spPr>
      </p:pic>
      <p:sp>
        <p:nvSpPr>
          <p:cNvPr id="21" name="Text 15"/>
          <p:cNvSpPr/>
          <p:nvPr/>
        </p:nvSpPr>
        <p:spPr>
          <a:xfrm>
            <a:off x="8321040" y="4297680"/>
            <a:ext cx="301752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No loose credential</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6"/>
          <p:cNvSpPr/>
          <p:nvPr/>
        </p:nvSpPr>
        <p:spPr>
          <a:xfrm>
            <a:off x="8339328" y="4663440"/>
            <a:ext cx="2980944" cy="411480"/>
          </a:xfrm>
          <a:prstGeom prst="rect">
            <a:avLst/>
          </a:prstGeom>
          <a:noFill/>
          <a:ln/>
        </p:spPr>
        <p:txBody>
          <a:bodyPr wrap="square" rtlCol="0" anchor="ctr"/>
          <a:lstStyle/>
          <a:p>
            <a:pPr marL="0" marR="0" lvl="0" indent="0" algn="ctr" defTabSz="914400" rtl="0" eaLnBrk="1" fontAlgn="auto" latinLnBrk="0" hangingPunct="1">
              <a:lnSpc>
                <a:spcPct val="108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Nothing to lose, share, duplicate, or forget to retrieve. Fewer badges, tighter control.</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17"/>
          <p:cNvSpPr/>
          <p:nvPr/>
        </p:nvSpPr>
        <p:spPr>
          <a:xfrm>
            <a:off x="548640" y="6428232"/>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St. Augustine Airport  ·  St. Johns County Airport Authority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8"/>
          <p:cNvSpPr/>
          <p:nvPr/>
        </p:nvSpPr>
        <p:spPr>
          <a:xfrm>
            <a:off x="8534095" y="6428232"/>
            <a:ext cx="310896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Badge Policy Update  |  8 / 11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dirty="0">
                <a:ln>
                  <a:noFill/>
                </a:ln>
                <a:solidFill>
                  <a:srgbClr val="E8A33D"/>
                </a:solidFill>
                <a:effectLst/>
                <a:uLnTx/>
                <a:uFillTx/>
                <a:latin typeface="Calibri" pitchFamily="34" charset="0"/>
                <a:ea typeface="Calibri" pitchFamily="34" charset="-122"/>
                <a:cs typeface="Calibri" pitchFamily="34" charset="-120"/>
              </a:rPr>
              <a:t>ADDRESSING THE CONCERN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713232"/>
            <a:ext cx="11064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“Won’t this inconvenience our tenants?”</a:t>
            </a:r>
            <a:endParaRPr kumimoji="0" lang="en-US" sz="3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548640" y="1783080"/>
            <a:ext cx="11091672" cy="1234440"/>
          </a:xfrm>
          <a:prstGeom prst="roundRect">
            <a:avLst>
              <a:gd name="adj" fmla="val 7407"/>
            </a:avLst>
          </a:prstGeom>
          <a:solidFill>
            <a:srgbClr val="FFFFFF"/>
          </a:solidFill>
          <a:ln w="12700">
            <a:solidFill>
              <a:srgbClr val="E1E7EE"/>
            </a:solidFill>
            <a:prstDash val="solid"/>
          </a:ln>
          <a:effectLst>
            <a:outerShdw blurRad="76200" dist="25400" dir="5400000" algn="bl" rotWithShape="0">
              <a:srgbClr val="8899AA">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868680" y="2034540"/>
            <a:ext cx="731520" cy="731520"/>
          </a:xfrm>
          <a:prstGeom prst="ellipse">
            <a:avLst/>
          </a:prstGeom>
          <a:solidFill>
            <a:srgbClr val="C683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home/claude/badgedeck/icons/circleexcl_white.png"/>
          <p:cNvPicPr>
            <a:picLocks noChangeAspect="1"/>
          </p:cNvPicPr>
          <p:nvPr/>
        </p:nvPicPr>
        <p:blipFill>
          <a:blip r:embed="rId3"/>
          <a:stretch>
            <a:fillRect/>
          </a:stretch>
        </p:blipFill>
        <p:spPr>
          <a:xfrm>
            <a:off x="1051560" y="2217420"/>
            <a:ext cx="365760" cy="365760"/>
          </a:xfrm>
          <a:prstGeom prst="rect">
            <a:avLst/>
          </a:prstGeom>
        </p:spPr>
      </p:pic>
      <p:sp>
        <p:nvSpPr>
          <p:cNvPr id="7" name="Text 4"/>
          <p:cNvSpPr/>
          <p:nvPr/>
        </p:nvSpPr>
        <p:spPr>
          <a:xfrm>
            <a:off x="1874520" y="1929384"/>
            <a:ext cx="941832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Are we locking guests out?</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1874520" y="2295144"/>
            <a:ext cx="9418320" cy="64008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No. Family, friends, and aircraft partners can still go airside — accompanied by their host, the way they can at every peer airport.</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548640" y="3172968"/>
            <a:ext cx="11091672" cy="1234440"/>
          </a:xfrm>
          <a:prstGeom prst="roundRect">
            <a:avLst>
              <a:gd name="adj" fmla="val 7407"/>
            </a:avLst>
          </a:prstGeom>
          <a:solidFill>
            <a:srgbClr val="FFFFFF"/>
          </a:solidFill>
          <a:ln w="12700">
            <a:solidFill>
              <a:srgbClr val="E1E7EE"/>
            </a:solidFill>
            <a:prstDash val="solid"/>
          </a:ln>
          <a:effectLst>
            <a:outerShdw blurRad="76200" dist="25400" dir="5400000" algn="bl" rotWithShape="0">
              <a:srgbClr val="8899AA">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7"/>
          <p:cNvSpPr/>
          <p:nvPr/>
        </p:nvSpPr>
        <p:spPr>
          <a:xfrm>
            <a:off x="868680" y="3424428"/>
            <a:ext cx="731520" cy="731520"/>
          </a:xfrm>
          <a:prstGeom prst="ellipse">
            <a:avLst/>
          </a:prstGeom>
          <a:solidFill>
            <a:srgbClr val="C683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 descr="/home/claude/badgedeck/icons/circleexcl_white.png"/>
          <p:cNvPicPr>
            <a:picLocks noChangeAspect="1"/>
          </p:cNvPicPr>
          <p:nvPr/>
        </p:nvPicPr>
        <p:blipFill>
          <a:blip r:embed="rId3"/>
          <a:stretch>
            <a:fillRect/>
          </a:stretch>
        </p:blipFill>
        <p:spPr>
          <a:xfrm>
            <a:off x="1051560" y="3607308"/>
            <a:ext cx="365760" cy="365760"/>
          </a:xfrm>
          <a:prstGeom prst="rect">
            <a:avLst/>
          </a:prstGeom>
        </p:spPr>
      </p:pic>
      <p:sp>
        <p:nvSpPr>
          <p:cNvPr id="12" name="Text 8"/>
          <p:cNvSpPr/>
          <p:nvPr/>
        </p:nvSpPr>
        <p:spPr>
          <a:xfrm>
            <a:off x="1874520" y="3319272"/>
            <a:ext cx="941832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Is this expensive?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1874520" y="3685032"/>
            <a:ext cx="9418320" cy="64008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No. It is a policy and process change, not new equipment or staffing — among the lowest-cost security improvements available to us.</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0"/>
          <p:cNvSpPr/>
          <p:nvPr/>
        </p:nvSpPr>
        <p:spPr>
          <a:xfrm>
            <a:off x="548640" y="4562856"/>
            <a:ext cx="11091672" cy="1234440"/>
          </a:xfrm>
          <a:prstGeom prst="roundRect">
            <a:avLst>
              <a:gd name="adj" fmla="val 7407"/>
            </a:avLst>
          </a:prstGeom>
          <a:solidFill>
            <a:srgbClr val="FFFFFF"/>
          </a:solidFill>
          <a:ln w="12700">
            <a:solidFill>
              <a:srgbClr val="E1E7EE"/>
            </a:solidFill>
            <a:prstDash val="solid"/>
          </a:ln>
          <a:effectLst>
            <a:outerShdw blurRad="76200" dist="25400" dir="5400000" algn="bl" rotWithShape="0">
              <a:srgbClr val="8899AA">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1"/>
          <p:cNvSpPr/>
          <p:nvPr/>
        </p:nvSpPr>
        <p:spPr>
          <a:xfrm>
            <a:off x="868680" y="4814316"/>
            <a:ext cx="731520" cy="731520"/>
          </a:xfrm>
          <a:prstGeom prst="ellipse">
            <a:avLst/>
          </a:prstGeom>
          <a:solidFill>
            <a:srgbClr val="C683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Image 2" descr="/home/claude/badgedeck/icons/circleexcl_white.png"/>
          <p:cNvPicPr>
            <a:picLocks noChangeAspect="1"/>
          </p:cNvPicPr>
          <p:nvPr/>
        </p:nvPicPr>
        <p:blipFill>
          <a:blip r:embed="rId3"/>
          <a:stretch>
            <a:fillRect/>
          </a:stretch>
        </p:blipFill>
        <p:spPr>
          <a:xfrm>
            <a:off x="1051560" y="4997196"/>
            <a:ext cx="365760" cy="365760"/>
          </a:xfrm>
          <a:prstGeom prst="rect">
            <a:avLst/>
          </a:prstGeom>
        </p:spPr>
      </p:pic>
      <p:sp>
        <p:nvSpPr>
          <p:cNvPr id="17" name="Text 12"/>
          <p:cNvSpPr/>
          <p:nvPr/>
        </p:nvSpPr>
        <p:spPr>
          <a:xfrm>
            <a:off x="1874520" y="4709160"/>
            <a:ext cx="941832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What about frequent, legitimate visitors?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3"/>
          <p:cNvSpPr/>
          <p:nvPr/>
        </p:nvSpPr>
        <p:spPr>
          <a:xfrm>
            <a:off x="1874520" y="5074920"/>
            <a:ext cx="9418320" cy="64008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We can keep a narrow, time-limited pass for a genuine recurring need — vetted and sponsor-accountable — instead of open-ended standing badges.</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4"/>
          <p:cNvSpPr/>
          <p:nvPr/>
        </p:nvSpPr>
        <p:spPr>
          <a:xfrm>
            <a:off x="548640" y="6428232"/>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St. Augustine Airport  ·  St. Johns County Airport Authority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5"/>
          <p:cNvSpPr/>
          <p:nvPr/>
        </p:nvSpPr>
        <p:spPr>
          <a:xfrm>
            <a:off x="8534095" y="6428232"/>
            <a:ext cx="310896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Badge Policy Update  |  9 / 11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Text 0"/>
          <p:cNvSpPr/>
          <p:nvPr/>
        </p:nvSpPr>
        <p:spPr>
          <a:xfrm>
            <a:off x="548640" y="457200"/>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dirty="0">
                <a:ln>
                  <a:noFill/>
                </a:ln>
                <a:solidFill>
                  <a:srgbClr val="E8A33D"/>
                </a:solidFill>
                <a:effectLst/>
                <a:uLnTx/>
                <a:uFillTx/>
                <a:latin typeface="Calibri" pitchFamily="34" charset="0"/>
                <a:ea typeface="Calibri" pitchFamily="34" charset="-122"/>
                <a:cs typeface="Calibri" pitchFamily="34" charset="-120"/>
              </a:rPr>
              <a:t>RECOMMENDATION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713232"/>
            <a:ext cx="11064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The proposed badge policy</a:t>
            </a:r>
            <a:endParaRPr kumimoji="0" lang="en-US" sz="3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548640" y="1417320"/>
            <a:ext cx="1106424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1"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Under the proposed policy, airfield badges would be issued under two provisions — and only these two:</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548640" y="1828800"/>
            <a:ext cx="5440680" cy="2743200"/>
          </a:xfrm>
          <a:prstGeom prst="roundRect">
            <a:avLst>
              <a:gd name="adj" fmla="val 3333"/>
            </a:avLst>
          </a:prstGeom>
          <a:solidFill>
            <a:srgbClr val="FFFFFF"/>
          </a:solidFill>
          <a:ln w="12700">
            <a:solidFill>
              <a:srgbClr val="E1E7EE"/>
            </a:solidFill>
            <a:prstDash val="solid"/>
          </a:ln>
          <a:effectLst>
            <a:outerShdw blurRad="101600" dist="38100" dir="5400000" algn="bl" rotWithShape="0">
              <a:srgbClr val="8899AA">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914400" y="2212848"/>
            <a:ext cx="777240" cy="777240"/>
          </a:xfrm>
          <a:prstGeom prst="ellipse">
            <a:avLst/>
          </a:prstGeom>
          <a:solidFill>
            <a:srgbClr val="2E6E9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914400" y="2212848"/>
            <a:ext cx="777240" cy="77724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(a)</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828800" y="2212848"/>
            <a:ext cx="393192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Tenants &amp; property-interest holders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960120" y="3154680"/>
            <a:ext cx="4617720" cy="1280160"/>
          </a:xfrm>
          <a:prstGeom prst="rect">
            <a:avLst/>
          </a:prstGeom>
          <a:noFill/>
          <a:ln/>
        </p:spPr>
        <p:txBody>
          <a:bodyPr wrap="square" rtlCol="0" anchor="t"/>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Individuals with a lawfully established leasehold or other personal-property interest within the airport perimeter ordinarily satisfy the badging requirements — subject to the established guidelines and as otherwise provided by their lease and the airport's rules and regulations.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6199632" y="1828800"/>
            <a:ext cx="5440680" cy="2743200"/>
          </a:xfrm>
          <a:prstGeom prst="roundRect">
            <a:avLst>
              <a:gd name="adj" fmla="val 3333"/>
            </a:avLst>
          </a:prstGeom>
          <a:solidFill>
            <a:srgbClr val="FFFFFF"/>
          </a:solidFill>
          <a:ln w="12700">
            <a:solidFill>
              <a:srgbClr val="E1E7EE"/>
            </a:solidFill>
            <a:prstDash val="solid"/>
          </a:ln>
          <a:effectLst>
            <a:outerShdw blurRad="101600" dist="38100" dir="5400000" algn="bl" rotWithShape="0">
              <a:srgbClr val="8899AA">
                <a:alpha val="24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9"/>
          <p:cNvSpPr/>
          <p:nvPr/>
        </p:nvSpPr>
        <p:spPr>
          <a:xfrm>
            <a:off x="6565392" y="2212848"/>
            <a:ext cx="777240" cy="777240"/>
          </a:xfrm>
          <a:prstGeom prst="ellipse">
            <a:avLst/>
          </a:prstGeom>
          <a:solidFill>
            <a:srgbClr val="C683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6565392" y="2212848"/>
            <a:ext cx="777240" cy="77724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(b)</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7479792" y="2212848"/>
            <a:ext cx="393192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Non-tenants — by substantiated need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6611112" y="3154680"/>
            <a:ext cx="4617720" cy="1280160"/>
          </a:xfrm>
          <a:prstGeom prst="rect">
            <a:avLst/>
          </a:prstGeom>
          <a:noFill/>
          <a:ln/>
        </p:spPr>
        <p:txBody>
          <a:bodyPr wrap="square" rtlCol="0" anchor="t"/>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A2332"/>
                </a:solidFill>
                <a:effectLst/>
                <a:uLnTx/>
                <a:uFillTx/>
                <a:latin typeface="Calibri" pitchFamily="34" charset="0"/>
                <a:ea typeface="Calibri" pitchFamily="34" charset="-122"/>
                <a:cs typeface="Calibri" pitchFamily="34" charset="-120"/>
              </a:rPr>
              <a:t>Non-tenants (e.g., family members, partner in aircraft) must substantiate, to the satisfaction of the Executive Director, the need for unescorted access to airside areas. Issuance may be conditioned by limited access locations, period of use, or other restriction deemed necessary.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754880"/>
            <a:ext cx="11091672" cy="1051560"/>
          </a:xfrm>
          <a:prstGeom prst="roundRect">
            <a:avLst>
              <a:gd name="adj" fmla="val 8696"/>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891540" y="4892040"/>
            <a:ext cx="777240" cy="777240"/>
          </a:xfrm>
          <a:prstGeom prst="ellipse">
            <a:avLst/>
          </a:prstGeom>
          <a:solidFill>
            <a:srgbClr val="E8A3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7" name="Image 0" descr="/home/claude/badgedeck/icons/idcardslash_navy.png"/>
          <p:cNvPicPr>
            <a:picLocks noChangeAspect="1"/>
          </p:cNvPicPr>
          <p:nvPr/>
        </p:nvPicPr>
        <p:blipFill>
          <a:blip r:embed="rId3"/>
          <a:stretch>
            <a:fillRect/>
          </a:stretch>
        </p:blipFill>
        <p:spPr>
          <a:xfrm>
            <a:off x="1085850" y="5086350"/>
            <a:ext cx="388620" cy="388620"/>
          </a:xfrm>
          <a:prstGeom prst="rect">
            <a:avLst/>
          </a:prstGeom>
        </p:spPr>
      </p:pic>
      <p:sp>
        <p:nvSpPr>
          <p:cNvPr id="18" name="Text 15"/>
          <p:cNvSpPr/>
          <p:nvPr/>
        </p:nvSpPr>
        <p:spPr>
          <a:xfrm>
            <a:off x="1965960" y="4754880"/>
            <a:ext cx="9326880" cy="1051560"/>
          </a:xfrm>
          <a:prstGeom prst="rect">
            <a:avLst/>
          </a:prstGeom>
          <a:noFill/>
          <a:ln/>
        </p:spPr>
        <p:txBody>
          <a:bodyPr wrap="square"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E8A33D"/>
                </a:solidFill>
                <a:effectLst/>
                <a:uLnTx/>
                <a:uFillTx/>
                <a:latin typeface="Calibri" pitchFamily="34" charset="0"/>
                <a:ea typeface="Calibri" pitchFamily="34" charset="-122"/>
                <a:cs typeface="Calibri" pitchFamily="34" charset="-120"/>
              </a:rPr>
              <a:t>What changes:  </a:t>
            </a:r>
            <a:r>
              <a:rPr kumimoji="0" lang="en-US" sz="135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the standing guest badge (up to 2 per lessee) is retired. Casual guests are escorted by their host; a genuine, recurring need is met through provision (b) — vetted and conditioned by the Executive Director, not issued as an open-ended badge.</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6"/>
          <p:cNvSpPr/>
          <p:nvPr/>
        </p:nvSpPr>
        <p:spPr>
          <a:xfrm>
            <a:off x="548640" y="6428232"/>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St. Augustine Airport  ·  St. Johns County Airport Authority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7"/>
          <p:cNvSpPr/>
          <p:nvPr/>
        </p:nvSpPr>
        <p:spPr>
          <a:xfrm>
            <a:off x="8534095" y="6428232"/>
            <a:ext cx="310896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C6B7A"/>
                </a:solidFill>
                <a:effectLst/>
                <a:uLnTx/>
                <a:uFillTx/>
                <a:latin typeface="Calibri" pitchFamily="34" charset="0"/>
                <a:ea typeface="Calibri" pitchFamily="34" charset="-122"/>
                <a:cs typeface="Calibri" pitchFamily="34" charset="-120"/>
              </a:rPr>
              <a:t>Badge Policy Update  |  10 / 11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3294B"/>
        </a:solidFill>
        <a:effectLst/>
      </p:bgPr>
    </p:bg>
    <p:spTree>
      <p:nvGrpSpPr>
        <p:cNvPr id="1" name=""/>
        <p:cNvGrpSpPr/>
        <p:nvPr/>
      </p:nvGrpSpPr>
      <p:grpSpPr>
        <a:xfrm>
          <a:off x="0" y="0"/>
          <a:ext cx="0" cy="0"/>
          <a:chOff x="0" y="0"/>
          <a:chExt cx="0" cy="0"/>
        </a:xfrm>
      </p:grpSpPr>
      <p:sp>
        <p:nvSpPr>
          <p:cNvPr id="2" name="Shape 0"/>
          <p:cNvSpPr/>
          <p:nvPr/>
        </p:nvSpPr>
        <p:spPr>
          <a:xfrm>
            <a:off x="9326880" y="-2194560"/>
            <a:ext cx="6035040" cy="6035040"/>
          </a:xfrm>
          <a:prstGeom prst="ellipse">
            <a:avLst/>
          </a:prstGeom>
          <a:solidFill>
            <a:srgbClr val="1E3A5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777240" y="1051560"/>
            <a:ext cx="1005840" cy="1005840"/>
          </a:xfrm>
          <a:prstGeom prst="ellipse">
            <a:avLst/>
          </a:prstGeom>
          <a:solidFill>
            <a:srgbClr val="E8A3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0" descr="/home/claude/badgedeck/icons/shield_navy.png"/>
          <p:cNvPicPr>
            <a:picLocks noChangeAspect="1"/>
          </p:cNvPicPr>
          <p:nvPr/>
        </p:nvPicPr>
        <p:blipFill>
          <a:blip r:embed="rId3"/>
          <a:stretch>
            <a:fillRect/>
          </a:stretch>
        </p:blipFill>
        <p:spPr>
          <a:xfrm>
            <a:off x="1028700" y="1303020"/>
            <a:ext cx="502920" cy="502920"/>
          </a:xfrm>
          <a:prstGeom prst="rect">
            <a:avLst/>
          </a:prstGeom>
        </p:spPr>
      </p:pic>
      <p:sp>
        <p:nvSpPr>
          <p:cNvPr id="5" name="Text 2"/>
          <p:cNvSpPr/>
          <p:nvPr/>
        </p:nvSpPr>
        <p:spPr>
          <a:xfrm>
            <a:off x="548640" y="2286000"/>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00" normalizeH="0" baseline="0" noProof="0" dirty="0">
                <a:ln>
                  <a:noFill/>
                </a:ln>
                <a:solidFill>
                  <a:srgbClr val="E8A33D"/>
                </a:solidFill>
                <a:effectLst/>
                <a:uLnTx/>
                <a:uFillTx/>
                <a:latin typeface="Calibri" pitchFamily="34" charset="0"/>
                <a:ea typeface="Calibri" pitchFamily="34" charset="-122"/>
                <a:cs typeface="Calibri" pitchFamily="34" charset="-120"/>
              </a:rPr>
              <a:t>THE BOTTOM LINE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548640" y="2560320"/>
            <a:ext cx="10515600" cy="1280160"/>
          </a:xfrm>
          <a:prstGeom prst="rect">
            <a:avLst/>
          </a:prstGeom>
          <a:noFill/>
          <a:ln/>
        </p:spPr>
        <p:txBody>
          <a:bodyPr wrap="square" rtlCol="0" anchor="ct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A low-cost change that closes a real gap — and brings us in line with our peers.</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Image 1" descr="/home/claude/badgedeck/icons/check_amber.png"/>
          <p:cNvPicPr>
            <a:picLocks noChangeAspect="1"/>
          </p:cNvPicPr>
          <p:nvPr/>
        </p:nvPicPr>
        <p:blipFill>
          <a:blip r:embed="rId4"/>
          <a:stretch>
            <a:fillRect/>
          </a:stretch>
        </p:blipFill>
        <p:spPr>
          <a:xfrm>
            <a:off x="566928" y="4050792"/>
            <a:ext cx="219456" cy="219456"/>
          </a:xfrm>
          <a:prstGeom prst="rect">
            <a:avLst/>
          </a:prstGeom>
        </p:spPr>
      </p:pic>
      <p:sp>
        <p:nvSpPr>
          <p:cNvPr id="8" name="Text 4"/>
          <p:cNvSpPr/>
          <p:nvPr/>
        </p:nvSpPr>
        <p:spPr>
          <a:xfrm>
            <a:off x="914400" y="4023360"/>
            <a:ext cx="10424160" cy="548640"/>
          </a:xfrm>
          <a:prstGeom prst="rect">
            <a:avLst/>
          </a:prstGeom>
          <a:noFill/>
          <a:ln/>
        </p:spPr>
        <p:txBody>
          <a:bodyPr wrap="square"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FE0EF"/>
                </a:solidFill>
                <a:effectLst/>
                <a:uLnTx/>
                <a:uFillTx/>
                <a:latin typeface="Calibri" pitchFamily="34" charset="0"/>
                <a:ea typeface="Calibri" pitchFamily="34" charset="-122"/>
                <a:cs typeface="Calibri" pitchFamily="34" charset="-120"/>
              </a:rPr>
              <a:t>The Authority owns the airport's security — and with 956+ badges already in circulation, standing guest badges are our weakest, most permissive link.</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Image 2" descr="/home/claude/badgedeck/icons/check_amber.png"/>
          <p:cNvPicPr>
            <a:picLocks noChangeAspect="1"/>
          </p:cNvPicPr>
          <p:nvPr/>
        </p:nvPicPr>
        <p:blipFill>
          <a:blip r:embed="rId4"/>
          <a:stretch>
            <a:fillRect/>
          </a:stretch>
        </p:blipFill>
        <p:spPr>
          <a:xfrm>
            <a:off x="566928" y="4636008"/>
            <a:ext cx="219456" cy="219456"/>
          </a:xfrm>
          <a:prstGeom prst="rect">
            <a:avLst/>
          </a:prstGeom>
        </p:spPr>
      </p:pic>
      <p:sp>
        <p:nvSpPr>
          <p:cNvPr id="10" name="Text 5"/>
          <p:cNvSpPr/>
          <p:nvPr/>
        </p:nvSpPr>
        <p:spPr>
          <a:xfrm>
            <a:off x="914400" y="4608576"/>
            <a:ext cx="10424160" cy="548640"/>
          </a:xfrm>
          <a:prstGeom prst="rect">
            <a:avLst/>
          </a:prstGeom>
          <a:noFill/>
          <a:ln/>
        </p:spPr>
        <p:txBody>
          <a:bodyPr wrap="square"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FE0EF"/>
                </a:solidFill>
                <a:effectLst/>
                <a:uLnTx/>
                <a:uFillTx/>
                <a:latin typeface="Calibri" pitchFamily="34" charset="0"/>
                <a:ea typeface="Calibri" pitchFamily="34" charset="-122"/>
                <a:cs typeface="Calibri" pitchFamily="34" charset="-120"/>
              </a:rPr>
              <a:t>Every comparable Florida airport already handles guests by escort; we are the outlier.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3" descr="/home/claude/badgedeck/icons/check_amber.png"/>
          <p:cNvPicPr>
            <a:picLocks noChangeAspect="1"/>
          </p:cNvPicPr>
          <p:nvPr/>
        </p:nvPicPr>
        <p:blipFill>
          <a:blip r:embed="rId4"/>
          <a:stretch>
            <a:fillRect/>
          </a:stretch>
        </p:blipFill>
        <p:spPr>
          <a:xfrm>
            <a:off x="566928" y="5221224"/>
            <a:ext cx="219456" cy="219456"/>
          </a:xfrm>
          <a:prstGeom prst="rect">
            <a:avLst/>
          </a:prstGeom>
        </p:spPr>
      </p:pic>
      <p:sp>
        <p:nvSpPr>
          <p:cNvPr id="12" name="Text 6"/>
          <p:cNvSpPr/>
          <p:nvPr/>
        </p:nvSpPr>
        <p:spPr>
          <a:xfrm>
            <a:off x="914400" y="5193792"/>
            <a:ext cx="10424160" cy="548640"/>
          </a:xfrm>
          <a:prstGeom prst="rect">
            <a:avLst/>
          </a:prstGeom>
          <a:noFill/>
          <a:ln/>
        </p:spPr>
        <p:txBody>
          <a:bodyPr wrap="square"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FE0EF"/>
                </a:solidFill>
                <a:effectLst/>
                <a:uLnTx/>
                <a:uFillTx/>
                <a:latin typeface="Calibri" pitchFamily="34" charset="0"/>
                <a:ea typeface="Calibri" pitchFamily="34" charset="-122"/>
                <a:cs typeface="Calibri" pitchFamily="34" charset="-120"/>
              </a:rPr>
              <a:t>The fix is a policy change we fully control, at essentially no cost, with guests still welcome airside.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7"/>
          <p:cNvSpPr/>
          <p:nvPr/>
        </p:nvSpPr>
        <p:spPr>
          <a:xfrm>
            <a:off x="548640" y="5870448"/>
            <a:ext cx="11091672" cy="457200"/>
          </a:xfrm>
          <a:prstGeom prst="roundRect">
            <a:avLst>
              <a:gd name="adj" fmla="val 16000"/>
            </a:avLst>
          </a:prstGeom>
          <a:solidFill>
            <a:srgbClr val="E8A3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8"/>
          <p:cNvSpPr/>
          <p:nvPr/>
        </p:nvSpPr>
        <p:spPr>
          <a:xfrm>
            <a:off x="822960" y="5870448"/>
            <a:ext cx="1060704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Requested action:  adopt the proposed badge policy — provisions (a) and (b) — retiring the standing guest badge and directing staff to update the rules and retrieve outstanding badges.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402836" y="1371600"/>
            <a:ext cx="3383280" cy="1643167"/>
          </a:xfrm>
          <a:prstGeom prst="rect">
            <a:avLst/>
          </a:prstGeom>
        </p:spPr>
      </p:pic>
      <p:sp>
        <p:nvSpPr>
          <p:cNvPr id="3" name="Text 0"/>
          <p:cNvSpPr/>
          <p:nvPr/>
        </p:nvSpPr>
        <p:spPr>
          <a:xfrm>
            <a:off x="548640" y="3611880"/>
            <a:ext cx="11091672" cy="1005840"/>
          </a:xfrm>
          <a:prstGeom prst="rect">
            <a:avLst/>
          </a:prstGeom>
          <a:noFill/>
          <a:ln/>
        </p:spPr>
        <p:txBody>
          <a:bodyPr wrap="square" rtlCol="0" anchor="ctr"/>
          <a:lstStyle/>
          <a:p>
            <a:pPr marL="0" indent="0" algn="ctr">
              <a:buNone/>
            </a:pPr>
            <a:r>
              <a:rPr lang="en-US" sz="4400" b="1" dirty="0">
                <a:solidFill>
                  <a:srgbClr val="13294B"/>
                </a:solidFill>
                <a:latin typeface="Cambria" pitchFamily="34" charset="0"/>
                <a:ea typeface="Cambria" pitchFamily="34" charset="-122"/>
                <a:cs typeface="Cambria" pitchFamily="34" charset="-120"/>
              </a:rPr>
              <a:t>Audit/Budget Committee Report</a:t>
            </a:r>
            <a:endParaRPr lang="en-US" sz="4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402836" y="1371600"/>
            <a:ext cx="3383280" cy="1643167"/>
          </a:xfrm>
          <a:prstGeom prst="rect">
            <a:avLst/>
          </a:prstGeom>
        </p:spPr>
      </p:pic>
      <p:sp>
        <p:nvSpPr>
          <p:cNvPr id="3" name="Text 0"/>
          <p:cNvSpPr/>
          <p:nvPr/>
        </p:nvSpPr>
        <p:spPr>
          <a:xfrm>
            <a:off x="548640" y="3611880"/>
            <a:ext cx="11091672" cy="1005840"/>
          </a:xfrm>
          <a:prstGeom prst="rect">
            <a:avLst/>
          </a:prstGeom>
          <a:noFill/>
          <a:ln/>
        </p:spPr>
        <p:txBody>
          <a:bodyPr wrap="square" rtlCol="0" anchor="ctr"/>
          <a:lstStyle/>
          <a:p>
            <a:pPr marL="0" indent="0" algn="ctr">
              <a:buNone/>
            </a:pPr>
            <a:r>
              <a:rPr lang="en-US" sz="4400" b="1" dirty="0">
                <a:solidFill>
                  <a:srgbClr val="13294B"/>
                </a:solidFill>
                <a:latin typeface="Cambria" pitchFamily="34" charset="0"/>
                <a:ea typeface="Cambria" pitchFamily="34" charset="-122"/>
                <a:cs typeface="Cambria" pitchFamily="34" charset="-120"/>
              </a:rPr>
              <a:t>Staff Reports</a:t>
            </a:r>
            <a:endParaRPr lang="en-US" sz="4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6B25C9-8187-B1B5-BAA4-15C23288EACD}"/>
              </a:ext>
            </a:extLst>
          </p:cNvPr>
          <p:cNvPicPr>
            <a:picLocks noChangeAspect="1"/>
          </p:cNvPicPr>
          <p:nvPr/>
        </p:nvPicPr>
        <p:blipFill>
          <a:blip r:embed="rId3"/>
          <a:stretch>
            <a:fillRect/>
          </a:stretch>
        </p:blipFill>
        <p:spPr>
          <a:xfrm>
            <a:off x="1799617" y="490127"/>
            <a:ext cx="8030704" cy="6320082"/>
          </a:xfrm>
          <a:prstGeom prst="rect">
            <a:avLst/>
          </a:prstGeom>
        </p:spPr>
      </p:pic>
    </p:spTree>
    <p:extLst>
      <p:ext uri="{BB962C8B-B14F-4D97-AF65-F5344CB8AC3E}">
        <p14:creationId xmlns:p14="http://schemas.microsoft.com/office/powerpoint/2010/main" val="740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C5700D-77C5-BE41-C162-985B162E62CD}"/>
              </a:ext>
            </a:extLst>
          </p:cNvPr>
          <p:cNvPicPr>
            <a:picLocks noChangeAspect="1"/>
          </p:cNvPicPr>
          <p:nvPr/>
        </p:nvPicPr>
        <p:blipFill>
          <a:blip r:embed="rId2"/>
          <a:stretch>
            <a:fillRect/>
          </a:stretch>
        </p:blipFill>
        <p:spPr>
          <a:xfrm>
            <a:off x="2570820" y="0"/>
            <a:ext cx="7050359" cy="6858000"/>
          </a:xfrm>
          <a:prstGeom prst="rect">
            <a:avLst/>
          </a:prstGeom>
        </p:spPr>
      </p:pic>
    </p:spTree>
    <p:extLst>
      <p:ext uri="{BB962C8B-B14F-4D97-AF65-F5344CB8AC3E}">
        <p14:creationId xmlns:p14="http://schemas.microsoft.com/office/powerpoint/2010/main" val="2680341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BA8A2A7-C9CF-471C-16A2-E094FD0E8F90}"/>
              </a:ext>
            </a:extLst>
          </p:cNvPr>
          <p:cNvPicPr>
            <a:picLocks noChangeAspect="1"/>
          </p:cNvPicPr>
          <p:nvPr/>
        </p:nvPicPr>
        <p:blipFill>
          <a:blip r:embed="rId2"/>
          <a:stretch>
            <a:fillRect/>
          </a:stretch>
        </p:blipFill>
        <p:spPr>
          <a:xfrm>
            <a:off x="332570" y="18574"/>
            <a:ext cx="11526859" cy="6820852"/>
          </a:xfrm>
          <a:prstGeom prst="rect">
            <a:avLst/>
          </a:prstGeom>
        </p:spPr>
      </p:pic>
    </p:spTree>
    <p:extLst>
      <p:ext uri="{BB962C8B-B14F-4D97-AF65-F5344CB8AC3E}">
        <p14:creationId xmlns:p14="http://schemas.microsoft.com/office/powerpoint/2010/main" val="3869057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402836" y="1371600"/>
            <a:ext cx="3383280" cy="1643167"/>
          </a:xfrm>
          <a:prstGeom prst="rect">
            <a:avLst/>
          </a:prstGeom>
        </p:spPr>
      </p:pic>
      <p:sp>
        <p:nvSpPr>
          <p:cNvPr id="3" name="Text 0"/>
          <p:cNvSpPr/>
          <p:nvPr/>
        </p:nvSpPr>
        <p:spPr>
          <a:xfrm>
            <a:off x="548640" y="3611880"/>
            <a:ext cx="11091672" cy="1005840"/>
          </a:xfrm>
          <a:prstGeom prst="rect">
            <a:avLst/>
          </a:prstGeom>
          <a:noFill/>
          <a:ln/>
        </p:spPr>
        <p:txBody>
          <a:bodyPr wrap="square" rtlCol="0" anchor="ctr"/>
          <a:lstStyle/>
          <a:p>
            <a:pPr marL="0" indent="0" algn="ctr">
              <a:buNone/>
            </a:pPr>
            <a:r>
              <a:rPr lang="en-US" sz="4400" b="1" dirty="0">
                <a:solidFill>
                  <a:srgbClr val="13294B"/>
                </a:solidFill>
                <a:latin typeface="Cambria" pitchFamily="34" charset="0"/>
                <a:ea typeface="Cambria" pitchFamily="34" charset="-122"/>
                <a:cs typeface="Cambria" pitchFamily="34" charset="-120"/>
              </a:rPr>
              <a:t>Unfinished Business</a:t>
            </a:r>
            <a:endParaRPr lang="en-US" sz="4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5F9FC"/>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7434072" y="0"/>
            <a:ext cx="4754880" cy="6858000"/>
          </a:xfrm>
          <a:prstGeom prst="rect">
            <a:avLst/>
          </a:prstGeom>
        </p:spPr>
      </p:pic>
      <p:sp>
        <p:nvSpPr>
          <p:cNvPr id="3" name="Shape 0"/>
          <p:cNvSpPr/>
          <p:nvPr/>
        </p:nvSpPr>
        <p:spPr>
          <a:xfrm>
            <a:off x="640080" y="1481328"/>
            <a:ext cx="3877056" cy="310896"/>
          </a:xfrm>
          <a:prstGeom prst="roundRect">
            <a:avLst>
              <a:gd name="adj" fmla="val 50000"/>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1"/>
          <p:cNvSpPr/>
          <p:nvPr/>
        </p:nvSpPr>
        <p:spPr>
          <a:xfrm>
            <a:off x="640080" y="1481328"/>
            <a:ext cx="3877056" cy="31089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120" normalizeH="0" baseline="0" noProof="0" dirty="0">
                <a:ln>
                  <a:noFill/>
                </a:ln>
                <a:solidFill>
                  <a:srgbClr val="0A5478"/>
                </a:solidFill>
                <a:effectLst/>
                <a:uLnTx/>
                <a:uFillTx/>
                <a:latin typeface="Calibri" pitchFamily="34" charset="0"/>
                <a:ea typeface="Calibri" pitchFamily="34" charset="-122"/>
                <a:cs typeface="Calibri" pitchFamily="34" charset="-120"/>
              </a:rPr>
              <a:t>ST. AUGUSTINE AIRPORT  ·  BOARD BRIEFING</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621792" y="1938528"/>
            <a:ext cx="6675120" cy="7132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Self-Serve Fuel Farm</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621792" y="2615184"/>
            <a:ext cx="6675120" cy="7132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Replacement Project Update</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640080" y="3511296"/>
            <a:ext cx="658368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A6B75"/>
                </a:solidFill>
                <a:effectLst/>
                <a:uLnTx/>
                <a:uFillTx/>
                <a:latin typeface="Calibri" pitchFamily="34" charset="0"/>
                <a:ea typeface="Calibri" pitchFamily="34" charset="-122"/>
                <a:cs typeface="Calibri" pitchFamily="34" charset="-120"/>
              </a:rPr>
              <a:t>Presented by </a:t>
            </a:r>
            <a:r>
              <a:rPr kumimoji="0" lang="en-US" sz="1600" b="1"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Adam Henson</a:t>
            </a:r>
            <a:r>
              <a:rPr kumimoji="0" lang="en-US" sz="1600" b="0" i="0" u="none" strike="noStrike" kern="1200" cap="none" spc="0" normalizeH="0" baseline="0" noProof="0" dirty="0">
                <a:ln>
                  <a:noFill/>
                </a:ln>
                <a:solidFill>
                  <a:srgbClr val="5A6B75"/>
                </a:solidFill>
                <a:effectLst/>
                <a:uLnTx/>
                <a:uFillTx/>
                <a:latin typeface="Calibri" pitchFamily="34" charset="0"/>
                <a:ea typeface="Calibri" pitchFamily="34" charset="-122"/>
                <a:cs typeface="Calibri" pitchFamily="34" charset="-120"/>
              </a:rPr>
              <a:t>, Fuel Safety Supervisor</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640080" y="4023360"/>
            <a:ext cx="6309360" cy="1188720"/>
          </a:xfrm>
          <a:prstGeom prst="rect">
            <a:avLst/>
          </a:prstGeom>
          <a:noFill/>
          <a:ln/>
        </p:spPr>
        <p:txBody>
          <a:bodyPr wrap="square" rtlCol="0" anchor="ctr"/>
          <a:lstStyle/>
          <a:p>
            <a:pPr marL="0" marR="0" lvl="0" indent="0" algn="l" defTabSz="914400" rtl="0" eaLnBrk="1" fontAlgn="auto" latinLnBrk="0" hangingPunct="1">
              <a:lnSpc>
                <a:spcPct val="12800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This briefing orients the Board to the current status of the Self-Serve Fuel Farm Replacement project — including operational impact, funding requirements, and governance implications.</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5F9FC"/>
        </a:solidFill>
        <a:effectLst/>
      </p:bgPr>
    </p:bg>
    <p:spTree>
      <p:nvGrpSpPr>
        <p:cNvPr id="1" name=""/>
        <p:cNvGrpSpPr/>
        <p:nvPr/>
      </p:nvGrpSpPr>
      <p:grpSpPr>
        <a:xfrm>
          <a:off x="0" y="0"/>
          <a:ext cx="0" cy="0"/>
          <a:chOff x="0" y="0"/>
          <a:chExt cx="0" cy="0"/>
        </a:xfrm>
      </p:grpSpPr>
      <p:sp>
        <p:nvSpPr>
          <p:cNvPr id="2" name="Shape 0"/>
          <p:cNvSpPr/>
          <p:nvPr/>
        </p:nvSpPr>
        <p:spPr>
          <a:xfrm>
            <a:off x="640080" y="603504"/>
            <a:ext cx="1815998" cy="310896"/>
          </a:xfrm>
          <a:prstGeom prst="roundRect">
            <a:avLst>
              <a:gd name="adj" fmla="val 50000"/>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40080" y="603504"/>
            <a:ext cx="1815998" cy="31089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120" normalizeH="0" baseline="0" noProof="0" dirty="0">
                <a:ln>
                  <a:noFill/>
                </a:ln>
                <a:solidFill>
                  <a:srgbClr val="0A5478"/>
                </a:solidFill>
                <a:effectLst/>
                <a:uLnTx/>
                <a:uFillTx/>
                <a:latin typeface="Calibri" pitchFamily="34" charset="0"/>
                <a:ea typeface="Calibri" pitchFamily="34" charset="-122"/>
                <a:cs typeface="Calibri" pitchFamily="34" charset="-120"/>
              </a:rPr>
              <a:t>BRIEFING OVERVIEW</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21792" y="987552"/>
            <a:ext cx="731520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Agenda</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640080" y="1810512"/>
            <a:ext cx="1088136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5A6B75"/>
                </a:solidFill>
                <a:effectLst/>
                <a:uLnTx/>
                <a:uFillTx/>
                <a:latin typeface="Calibri" pitchFamily="34" charset="0"/>
                <a:ea typeface="Calibri" pitchFamily="34" charset="-122"/>
                <a:cs typeface="Calibri" pitchFamily="34" charset="-120"/>
              </a:rPr>
              <a:t>This briefing moves from current condition and evidence, through the direction set in July 2026, to the timeline for next steps.</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640080" y="2395728"/>
            <a:ext cx="5431536" cy="1664208"/>
          </a:xfrm>
          <a:prstGeom prst="roundRect">
            <a:avLst>
              <a:gd name="adj" fmla="val 5495"/>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987552" y="2615184"/>
            <a:ext cx="91440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E9CE0"/>
                </a:solidFill>
                <a:effectLst/>
                <a:uLnTx/>
                <a:uFillTx/>
                <a:latin typeface="Cambria" pitchFamily="34" charset="0"/>
                <a:ea typeface="Cambria" pitchFamily="34" charset="-122"/>
                <a:cs typeface="Cambria" pitchFamily="34" charset="-120"/>
              </a:rPr>
              <a:t>01</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987552" y="3072384"/>
            <a:ext cx="475488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Current Condition &amp; Evidence</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987552" y="3474720"/>
            <a:ext cx="4754880" cy="45720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5A6B75"/>
                </a:solidFill>
                <a:effectLst/>
                <a:uLnTx/>
                <a:uFillTx/>
                <a:latin typeface="Calibri" pitchFamily="34" charset="0"/>
                <a:ea typeface="Calibri" pitchFamily="34" charset="-122"/>
                <a:cs typeface="Calibri" pitchFamily="34" charset="-120"/>
              </a:rPr>
              <a:t>Status of both tanks, leak discovery, and closure progress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6382512" y="2395728"/>
            <a:ext cx="5431536" cy="1664208"/>
          </a:xfrm>
          <a:prstGeom prst="roundRect">
            <a:avLst>
              <a:gd name="adj" fmla="val 5495"/>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6729984" y="2615184"/>
            <a:ext cx="91440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E9CE0"/>
                </a:solidFill>
                <a:effectLst/>
                <a:uLnTx/>
                <a:uFillTx/>
                <a:latin typeface="Cambria" pitchFamily="34" charset="0"/>
                <a:ea typeface="Cambria" pitchFamily="34" charset="-122"/>
                <a:cs typeface="Cambria" pitchFamily="34" charset="-120"/>
              </a:rPr>
              <a:t>02</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6729984" y="3072384"/>
            <a:ext cx="475488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July 2026 Direction</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6729984" y="3474720"/>
            <a:ext cx="4754880" cy="45720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5A6B75"/>
                </a:solidFill>
                <a:effectLst/>
                <a:uLnTx/>
                <a:uFillTx/>
                <a:latin typeface="Calibri" pitchFamily="34" charset="0"/>
                <a:ea typeface="Calibri" pitchFamily="34" charset="-122"/>
                <a:cs typeface="Calibri" pitchFamily="34" charset="-120"/>
              </a:rPr>
              <a:t>Passero deliverables, cost estimates, and project scope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640080" y="4370832"/>
            <a:ext cx="5431536" cy="1664208"/>
          </a:xfrm>
          <a:prstGeom prst="roundRect">
            <a:avLst>
              <a:gd name="adj" fmla="val 5495"/>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987552" y="4590288"/>
            <a:ext cx="91440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E9CE0"/>
                </a:solidFill>
                <a:effectLst/>
                <a:uLnTx/>
                <a:uFillTx/>
                <a:latin typeface="Cambria" pitchFamily="34" charset="0"/>
                <a:ea typeface="Cambria" pitchFamily="34" charset="-122"/>
                <a:cs typeface="Cambria" pitchFamily="34" charset="-120"/>
              </a:rPr>
              <a:t>03</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987552" y="5047488"/>
            <a:ext cx="475488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Timeline &amp; Next Steps</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987552" y="5449824"/>
            <a:ext cx="4754880" cy="45720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5A6B75"/>
                </a:solidFill>
                <a:effectLst/>
                <a:uLnTx/>
                <a:uFillTx/>
                <a:latin typeface="Calibri" pitchFamily="34" charset="0"/>
                <a:ea typeface="Calibri" pitchFamily="34" charset="-122"/>
                <a:cs typeface="Calibri" pitchFamily="34" charset="-120"/>
              </a:rPr>
              <a:t>Path to operational restoration and temporary tank deployment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6382512" y="4370832"/>
            <a:ext cx="5431536" cy="1664208"/>
          </a:xfrm>
          <a:prstGeom prst="roundRect">
            <a:avLst>
              <a:gd name="adj" fmla="val 5495"/>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6729984" y="4590288"/>
            <a:ext cx="91440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0E9CE0"/>
                </a:solidFill>
                <a:effectLst/>
                <a:uLnTx/>
                <a:uFillTx/>
                <a:latin typeface="Cambria" pitchFamily="34" charset="0"/>
                <a:ea typeface="Cambria" pitchFamily="34" charset="-122"/>
                <a:cs typeface="Cambria" pitchFamily="34" charset="-120"/>
              </a:rPr>
              <a:t>04</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6729984" y="5047488"/>
            <a:ext cx="475488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Key Takeaways</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6729984" y="5449824"/>
            <a:ext cx="4754880" cy="45720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5A6B75"/>
                </a:solidFill>
                <a:effectLst/>
                <a:uLnTx/>
                <a:uFillTx/>
                <a:latin typeface="Calibri" pitchFamily="34" charset="0"/>
                <a:ea typeface="Calibri" pitchFamily="34" charset="-122"/>
                <a:cs typeface="Calibri" pitchFamily="34" charset="-120"/>
              </a:rPr>
              <a:t>Positive developments and Board action items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5F9FC"/>
        </a:solidFill>
        <a:effectLst/>
      </p:bgPr>
    </p:bg>
    <p:spTree>
      <p:nvGrpSpPr>
        <p:cNvPr id="1" name=""/>
        <p:cNvGrpSpPr/>
        <p:nvPr/>
      </p:nvGrpSpPr>
      <p:grpSpPr>
        <a:xfrm>
          <a:off x="0" y="0"/>
          <a:ext cx="0" cy="0"/>
          <a:chOff x="0" y="0"/>
          <a:chExt cx="0" cy="0"/>
        </a:xfrm>
      </p:grpSpPr>
      <p:sp>
        <p:nvSpPr>
          <p:cNvPr id="2" name="Shape 0"/>
          <p:cNvSpPr/>
          <p:nvPr/>
        </p:nvSpPr>
        <p:spPr>
          <a:xfrm>
            <a:off x="640080" y="603504"/>
            <a:ext cx="1815998" cy="310896"/>
          </a:xfrm>
          <a:prstGeom prst="roundRect">
            <a:avLst>
              <a:gd name="adj" fmla="val 50000"/>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40080" y="603504"/>
            <a:ext cx="1815998" cy="31089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120" normalizeH="0" baseline="0" noProof="0" dirty="0">
                <a:ln>
                  <a:noFill/>
                </a:ln>
                <a:solidFill>
                  <a:srgbClr val="0A5478"/>
                </a:solidFill>
                <a:effectLst/>
                <a:uLnTx/>
                <a:uFillTx/>
                <a:latin typeface="Calibri" pitchFamily="34" charset="0"/>
                <a:ea typeface="Calibri" pitchFamily="34" charset="-122"/>
                <a:cs typeface="Calibri" pitchFamily="34" charset="-120"/>
              </a:rPr>
              <a:t>CURRENT CONDITION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21792" y="969264"/>
            <a:ext cx="8229600" cy="7315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Both Tanks Are Out of Service</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640080" y="1828800"/>
            <a:ext cx="6537960" cy="1627632"/>
          </a:xfrm>
          <a:prstGeom prst="roundRect">
            <a:avLst>
              <a:gd name="adj" fmla="val 5618"/>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932688" y="2139696"/>
            <a:ext cx="658368" cy="658368"/>
          </a:xfrm>
          <a:prstGeom prst="ellipse">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0" descr="preencoded.png"/>
          <p:cNvPicPr>
            <a:picLocks noChangeAspect="1"/>
          </p:cNvPicPr>
          <p:nvPr/>
        </p:nvPicPr>
        <p:blipFill>
          <a:blip r:embed="rId3"/>
          <a:stretch>
            <a:fillRect/>
          </a:stretch>
        </p:blipFill>
        <p:spPr>
          <a:xfrm>
            <a:off x="1106424" y="2313432"/>
            <a:ext cx="310896" cy="310896"/>
          </a:xfrm>
          <a:prstGeom prst="rect">
            <a:avLst/>
          </a:prstGeom>
        </p:spPr>
      </p:pic>
      <p:sp>
        <p:nvSpPr>
          <p:cNvPr id="8" name="Text 5"/>
          <p:cNvSpPr/>
          <p:nvPr/>
        </p:nvSpPr>
        <p:spPr>
          <a:xfrm>
            <a:off x="1810512" y="2084832"/>
            <a:ext cx="512064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Tank 1 — Closed July 2025</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1810512" y="2468880"/>
            <a:ext cx="5138928" cy="77724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Extensive corrosion damage led to permanent closure. FL DEP closure process is underway to enable removal from property.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640080" y="3703320"/>
            <a:ext cx="6537960" cy="1627632"/>
          </a:xfrm>
          <a:prstGeom prst="roundRect">
            <a:avLst>
              <a:gd name="adj" fmla="val 5618"/>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p:cNvSpPr/>
          <p:nvPr/>
        </p:nvSpPr>
        <p:spPr>
          <a:xfrm>
            <a:off x="932688" y="4014216"/>
            <a:ext cx="658368" cy="658368"/>
          </a:xfrm>
          <a:prstGeom prst="ellipse">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1" descr="preencoded.png"/>
          <p:cNvPicPr>
            <a:picLocks noChangeAspect="1"/>
          </p:cNvPicPr>
          <p:nvPr/>
        </p:nvPicPr>
        <p:blipFill>
          <a:blip r:embed="rId4"/>
          <a:stretch>
            <a:fillRect/>
          </a:stretch>
        </p:blipFill>
        <p:spPr>
          <a:xfrm>
            <a:off x="1106424" y="4187952"/>
            <a:ext cx="310896" cy="310896"/>
          </a:xfrm>
          <a:prstGeom prst="rect">
            <a:avLst/>
          </a:prstGeom>
        </p:spPr>
      </p:pic>
      <p:sp>
        <p:nvSpPr>
          <p:cNvPr id="13" name="Text 9"/>
          <p:cNvSpPr/>
          <p:nvPr/>
        </p:nvSpPr>
        <p:spPr>
          <a:xfrm>
            <a:off x="1810512" y="3959352"/>
            <a:ext cx="512064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Tank 2 — Recently Failed</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1810512" y="4343400"/>
            <a:ext cx="5138928" cy="77724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A leak was discovered at the primary pump on top of the tank, requiring immediate shutdown. Both tanks are now non-operational.</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Image 2" descr="preencoded.png"/>
          <p:cNvPicPr>
            <a:picLocks noChangeAspect="1"/>
          </p:cNvPicPr>
          <p:nvPr/>
        </p:nvPicPr>
        <p:blipFill>
          <a:blip r:embed="rId5"/>
          <a:srcRect/>
          <a:stretch/>
        </p:blipFill>
        <p:spPr>
          <a:xfrm>
            <a:off x="7498080" y="1828800"/>
            <a:ext cx="4050792" cy="3502152"/>
          </a:xfrm>
          <a:prstGeom prst="rect">
            <a:avLst/>
          </a:prstGeom>
        </p:spPr>
      </p:pic>
      <p:sp>
        <p:nvSpPr>
          <p:cNvPr id="16" name="Text 11"/>
          <p:cNvSpPr/>
          <p:nvPr/>
        </p:nvSpPr>
        <p:spPr>
          <a:xfrm>
            <a:off x="7498080" y="5394960"/>
            <a:ext cx="4050792"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5A6B75"/>
                </a:solidFill>
                <a:effectLst/>
                <a:uLnTx/>
                <a:uFillTx/>
                <a:latin typeface="Calibri" pitchFamily="34" charset="0"/>
                <a:ea typeface="Calibri" pitchFamily="34" charset="-122"/>
                <a:cs typeface="Calibri" pitchFamily="34" charset="-120"/>
              </a:rPr>
              <a:t>Tank 2 — AVGAS 100LL self-serve unit</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5F9FC"/>
        </a:solidFill>
        <a:effectLst/>
      </p:bgPr>
    </p:bg>
    <p:spTree>
      <p:nvGrpSpPr>
        <p:cNvPr id="1" name=""/>
        <p:cNvGrpSpPr/>
        <p:nvPr/>
      </p:nvGrpSpPr>
      <p:grpSpPr>
        <a:xfrm>
          <a:off x="0" y="0"/>
          <a:ext cx="0" cy="0"/>
          <a:chOff x="0" y="0"/>
          <a:chExt cx="0" cy="0"/>
        </a:xfrm>
      </p:grpSpPr>
      <p:sp>
        <p:nvSpPr>
          <p:cNvPr id="2" name="Shape 0"/>
          <p:cNvSpPr/>
          <p:nvPr/>
        </p:nvSpPr>
        <p:spPr>
          <a:xfrm>
            <a:off x="640080" y="603504"/>
            <a:ext cx="1726387" cy="310896"/>
          </a:xfrm>
          <a:prstGeom prst="roundRect">
            <a:avLst>
              <a:gd name="adj" fmla="val 50000"/>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40080" y="603504"/>
            <a:ext cx="1726387" cy="31089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120" normalizeH="0" baseline="0" noProof="0" dirty="0">
                <a:ln>
                  <a:noFill/>
                </a:ln>
                <a:solidFill>
                  <a:srgbClr val="0A5478"/>
                </a:solidFill>
                <a:effectLst/>
                <a:uLnTx/>
                <a:uFillTx/>
                <a:latin typeface="Calibri" pitchFamily="34" charset="0"/>
                <a:ea typeface="Calibri" pitchFamily="34" charset="-122"/>
                <a:cs typeface="Calibri" pitchFamily="34" charset="-120"/>
              </a:rPr>
              <a:t>CLOSURE PROGRESS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21792" y="969264"/>
            <a:ext cx="8229600" cy="6858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Tank 1 Removal Underway</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640080" y="1773936"/>
            <a:ext cx="5413248" cy="1572768"/>
          </a:xfrm>
          <a:prstGeom prst="roundRect">
            <a:avLst>
              <a:gd name="adj" fmla="val 5814"/>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age 0" descr="preencoded.png"/>
          <p:cNvPicPr>
            <a:picLocks noChangeAspect="1"/>
          </p:cNvPicPr>
          <p:nvPr/>
        </p:nvPicPr>
        <p:blipFill>
          <a:blip r:embed="rId3"/>
          <a:stretch>
            <a:fillRect/>
          </a:stretch>
        </p:blipFill>
        <p:spPr>
          <a:xfrm>
            <a:off x="932688" y="2029968"/>
            <a:ext cx="365760" cy="365760"/>
          </a:xfrm>
          <a:prstGeom prst="rect">
            <a:avLst/>
          </a:prstGeom>
        </p:spPr>
      </p:pic>
      <p:sp>
        <p:nvSpPr>
          <p:cNvPr id="7" name="Text 4"/>
          <p:cNvSpPr/>
          <p:nvPr/>
        </p:nvSpPr>
        <p:spPr>
          <a:xfrm>
            <a:off x="1463040" y="1993392"/>
            <a:ext cx="429768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A5478"/>
                </a:solidFill>
                <a:effectLst/>
                <a:uLnTx/>
                <a:uFillTx/>
                <a:latin typeface="Cambria" pitchFamily="34" charset="0"/>
                <a:ea typeface="Cambria" pitchFamily="34" charset="-122"/>
                <a:cs typeface="Cambria" pitchFamily="34" charset="-120"/>
              </a:rPr>
              <a:t>Stage 1 Complete</a:t>
            </a:r>
            <a:endParaRPr kumimoji="0" lang="en-US" sz="1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932688" y="2450592"/>
            <a:ext cx="4846320" cy="82296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GrayMar Environmental Services completed fuel removal and proper disposal yesterday — the first required step in the FL DEP closure process.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6272784" y="1773936"/>
            <a:ext cx="5276088" cy="1572768"/>
          </a:xfrm>
          <a:prstGeom prst="roundRect">
            <a:avLst>
              <a:gd name="adj" fmla="val 5814"/>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6565392" y="1874520"/>
            <a:ext cx="466344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Next Steps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6565392" y="2212848"/>
            <a:ext cx="4709160" cy="1060704"/>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300"/>
              </a:spcAft>
              <a:buClrTx/>
              <a:buSzPct val="100000"/>
              <a:buFontTx/>
              <a:buChar char="•"/>
              <a:tabLst/>
              <a:defRPr/>
            </a:pPr>
            <a:r>
              <a:rPr kumimoji="0" lang="en-US" sz="11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Approved technical vendor to drain and remove external components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300"/>
              </a:spcAft>
              <a:buClrTx/>
              <a:buSzPct val="100000"/>
              <a:buFontTx/>
              <a:buChar char="•"/>
              <a:tabLst/>
              <a:defRPr/>
            </a:pPr>
            <a:r>
              <a:rPr kumimoji="0" lang="en-US" sz="11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Closure inspection preparation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300"/>
              </a:spcAft>
              <a:buClrTx/>
              <a:buSzPct val="100000"/>
              <a:buFontTx/>
              <a:buChar char="•"/>
              <a:tabLst/>
              <a:defRPr/>
            </a:pPr>
            <a:r>
              <a:rPr kumimoji="0" lang="en-US" sz="11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30-day notice to FL DEP prior to physical removal</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300"/>
              </a:spcAft>
              <a:buClrTx/>
              <a:buSzPct val="100000"/>
              <a:buFontTx/>
              <a:buChar char="•"/>
              <a:tabLst/>
              <a:defRPr/>
            </a:pPr>
            <a:r>
              <a:rPr kumimoji="0" lang="en-US" sz="11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Site cleared for temporary tank installation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640080" y="3584448"/>
            <a:ext cx="3538728" cy="2761488"/>
          </a:xfrm>
          <a:prstGeom prst="roundRect">
            <a:avLst>
              <a:gd name="adj" fmla="val 2649"/>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Image 1" descr="preencoded.png"/>
          <p:cNvPicPr>
            <a:picLocks noChangeAspect="1"/>
          </p:cNvPicPr>
          <p:nvPr/>
        </p:nvPicPr>
        <p:blipFill>
          <a:blip r:embed="rId4"/>
          <a:srcRect/>
          <a:stretch/>
        </p:blipFill>
        <p:spPr>
          <a:xfrm>
            <a:off x="758952" y="3703320"/>
            <a:ext cx="3300984" cy="2194560"/>
          </a:xfrm>
          <a:prstGeom prst="rect">
            <a:avLst/>
          </a:prstGeom>
        </p:spPr>
      </p:pic>
      <p:sp>
        <p:nvSpPr>
          <p:cNvPr id="14" name="Text 10"/>
          <p:cNvSpPr/>
          <p:nvPr/>
        </p:nvSpPr>
        <p:spPr>
          <a:xfrm>
            <a:off x="758952" y="5961888"/>
            <a:ext cx="3300984" cy="2926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5A6B75"/>
                </a:solidFill>
                <a:effectLst/>
                <a:uLnTx/>
                <a:uFillTx/>
                <a:latin typeface="Calibri" pitchFamily="34" charset="0"/>
                <a:ea typeface="Calibri" pitchFamily="34" charset="-122"/>
                <a:cs typeface="Calibri" pitchFamily="34" charset="-120"/>
              </a:rPr>
              <a:t>Crew begins fuel removal at Tank 1</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1"/>
          <p:cNvSpPr/>
          <p:nvPr/>
        </p:nvSpPr>
        <p:spPr>
          <a:xfrm>
            <a:off x="4398264" y="3584448"/>
            <a:ext cx="3538728" cy="2761488"/>
          </a:xfrm>
          <a:prstGeom prst="roundRect">
            <a:avLst>
              <a:gd name="adj" fmla="val 2649"/>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Image 2" descr="preencoded.png"/>
          <p:cNvPicPr>
            <a:picLocks noChangeAspect="1"/>
          </p:cNvPicPr>
          <p:nvPr/>
        </p:nvPicPr>
        <p:blipFill>
          <a:blip r:embed="rId5"/>
          <a:srcRect/>
          <a:stretch/>
        </p:blipFill>
        <p:spPr>
          <a:xfrm>
            <a:off x="4517136" y="3703320"/>
            <a:ext cx="3300984" cy="2194560"/>
          </a:xfrm>
          <a:prstGeom prst="rect">
            <a:avLst/>
          </a:prstGeom>
        </p:spPr>
      </p:pic>
      <p:sp>
        <p:nvSpPr>
          <p:cNvPr id="17" name="Text 12"/>
          <p:cNvSpPr/>
          <p:nvPr/>
        </p:nvSpPr>
        <p:spPr>
          <a:xfrm>
            <a:off x="4517136" y="5961888"/>
            <a:ext cx="3300984" cy="2926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5A6B75"/>
                </a:solidFill>
                <a:effectLst/>
                <a:uLnTx/>
                <a:uFillTx/>
                <a:latin typeface="Calibri" pitchFamily="34" charset="0"/>
                <a:ea typeface="Calibri" pitchFamily="34" charset="-122"/>
                <a:cs typeface="Calibri" pitchFamily="34" charset="-120"/>
              </a:rPr>
              <a:t>Technicians work atop the tank</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3"/>
          <p:cNvSpPr/>
          <p:nvPr/>
        </p:nvSpPr>
        <p:spPr>
          <a:xfrm>
            <a:off x="8156448" y="3584448"/>
            <a:ext cx="3538728" cy="2761488"/>
          </a:xfrm>
          <a:prstGeom prst="roundRect">
            <a:avLst>
              <a:gd name="adj" fmla="val 2649"/>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 3" descr="preencoded.png"/>
          <p:cNvPicPr>
            <a:picLocks noChangeAspect="1"/>
          </p:cNvPicPr>
          <p:nvPr/>
        </p:nvPicPr>
        <p:blipFill>
          <a:blip r:embed="rId6"/>
          <a:srcRect/>
          <a:stretch/>
        </p:blipFill>
        <p:spPr>
          <a:xfrm>
            <a:off x="8275320" y="3703320"/>
            <a:ext cx="3300984" cy="2194560"/>
          </a:xfrm>
          <a:prstGeom prst="rect">
            <a:avLst/>
          </a:prstGeom>
        </p:spPr>
      </p:pic>
      <p:sp>
        <p:nvSpPr>
          <p:cNvPr id="20" name="Text 14"/>
          <p:cNvSpPr/>
          <p:nvPr/>
        </p:nvSpPr>
        <p:spPr>
          <a:xfrm>
            <a:off x="8275320" y="5961888"/>
            <a:ext cx="3300984" cy="2926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5A6B75"/>
                </a:solidFill>
                <a:effectLst/>
                <a:uLnTx/>
                <a:uFillTx/>
                <a:latin typeface="Calibri" pitchFamily="34" charset="0"/>
                <a:ea typeface="Calibri" pitchFamily="34" charset="-122"/>
                <a:cs typeface="Calibri" pitchFamily="34" charset="-120"/>
              </a:rPr>
              <a:t>Fuel transferred for proper disposal</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5F9FC"/>
        </a:solidFill>
        <a:effectLst/>
      </p:bgPr>
    </p:bg>
    <p:spTree>
      <p:nvGrpSpPr>
        <p:cNvPr id="1" name=""/>
        <p:cNvGrpSpPr/>
        <p:nvPr/>
      </p:nvGrpSpPr>
      <p:grpSpPr>
        <a:xfrm>
          <a:off x="0" y="0"/>
          <a:ext cx="0" cy="0"/>
          <a:chOff x="0" y="0"/>
          <a:chExt cx="0" cy="0"/>
        </a:xfrm>
      </p:grpSpPr>
      <p:sp>
        <p:nvSpPr>
          <p:cNvPr id="2" name="Shape 0"/>
          <p:cNvSpPr/>
          <p:nvPr/>
        </p:nvSpPr>
        <p:spPr>
          <a:xfrm>
            <a:off x="640080" y="603504"/>
            <a:ext cx="1995221" cy="310896"/>
          </a:xfrm>
          <a:prstGeom prst="roundRect">
            <a:avLst>
              <a:gd name="adj" fmla="val 50000"/>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40080" y="603504"/>
            <a:ext cx="1995221" cy="31089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120" normalizeH="0" baseline="0" noProof="0" dirty="0">
                <a:ln>
                  <a:noFill/>
                </a:ln>
                <a:solidFill>
                  <a:srgbClr val="0A5478"/>
                </a:solidFill>
                <a:effectLst/>
                <a:uLnTx/>
                <a:uFillTx/>
                <a:latin typeface="Calibri" pitchFamily="34" charset="0"/>
                <a:ea typeface="Calibri" pitchFamily="34" charset="-122"/>
                <a:cs typeface="Calibri" pitchFamily="34" charset="-120"/>
              </a:rPr>
              <a:t>JULY 2026 DIRECTION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21792" y="969264"/>
            <a:ext cx="9144000" cy="7315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Passero Deliverables: July 8–10</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640080" y="2011680"/>
            <a:ext cx="3538728" cy="3200400"/>
          </a:xfrm>
          <a:prstGeom prst="roundRect">
            <a:avLst>
              <a:gd name="adj" fmla="val 2857"/>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950976" y="2304288"/>
            <a:ext cx="713232" cy="713232"/>
          </a:xfrm>
          <a:prstGeom prst="ellipse">
            <a:avLst/>
          </a:prstGeom>
          <a:solidFill>
            <a:srgbClr val="0A547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950976" y="2304288"/>
            <a:ext cx="713232" cy="7132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1</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0" descr="preencoded.png"/>
          <p:cNvPicPr>
            <a:picLocks noChangeAspect="1"/>
          </p:cNvPicPr>
          <p:nvPr/>
        </p:nvPicPr>
        <p:blipFill>
          <a:blip r:embed="rId3"/>
          <a:stretch>
            <a:fillRect/>
          </a:stretch>
        </p:blipFill>
        <p:spPr>
          <a:xfrm>
            <a:off x="3429000" y="2395728"/>
            <a:ext cx="384048" cy="384048"/>
          </a:xfrm>
          <a:prstGeom prst="rect">
            <a:avLst/>
          </a:prstGeom>
        </p:spPr>
      </p:pic>
      <p:sp>
        <p:nvSpPr>
          <p:cNvPr id="9" name="Text 6"/>
          <p:cNvSpPr/>
          <p:nvPr/>
        </p:nvSpPr>
        <p:spPr>
          <a:xfrm>
            <a:off x="950976" y="3182112"/>
            <a:ext cx="292608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July 8</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7"/>
          <p:cNvSpPr/>
          <p:nvPr/>
        </p:nvSpPr>
        <p:spPr>
          <a:xfrm>
            <a:off x="950976" y="3602736"/>
            <a:ext cx="2944368" cy="1371600"/>
          </a:xfrm>
          <a:prstGeom prst="rect">
            <a:avLst/>
          </a:prstGeom>
          <a:noFill/>
          <a:ln/>
        </p:spPr>
        <p:txBody>
          <a:bodyPr wrap="square" rtlCol="0" anchor="ctr"/>
          <a:lstStyle/>
          <a:p>
            <a:pPr marL="0" marR="0" lvl="0" indent="0" algn="l" defTabSz="914400" rtl="0" eaLnBrk="1" fontAlgn="auto" latinLnBrk="0" hangingPunct="1">
              <a:lnSpc>
                <a:spcPct val="118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Phase 1 bid documents provided by Passero</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8"/>
          <p:cNvSpPr/>
          <p:nvPr/>
        </p:nvSpPr>
        <p:spPr>
          <a:xfrm>
            <a:off x="4398264" y="2011680"/>
            <a:ext cx="3538728" cy="3200400"/>
          </a:xfrm>
          <a:prstGeom prst="roundRect">
            <a:avLst>
              <a:gd name="adj" fmla="val 2857"/>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9"/>
          <p:cNvSpPr/>
          <p:nvPr/>
        </p:nvSpPr>
        <p:spPr>
          <a:xfrm>
            <a:off x="4709160" y="2304288"/>
            <a:ext cx="713232" cy="713232"/>
          </a:xfrm>
          <a:prstGeom prst="ellipse">
            <a:avLst/>
          </a:prstGeom>
          <a:solidFill>
            <a:srgbClr val="0A547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0"/>
          <p:cNvSpPr/>
          <p:nvPr/>
        </p:nvSpPr>
        <p:spPr>
          <a:xfrm>
            <a:off x="4709160" y="2304288"/>
            <a:ext cx="713232" cy="7132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2</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Image 1" descr="preencoded.png"/>
          <p:cNvPicPr>
            <a:picLocks noChangeAspect="1"/>
          </p:cNvPicPr>
          <p:nvPr/>
        </p:nvPicPr>
        <p:blipFill>
          <a:blip r:embed="rId4"/>
          <a:stretch>
            <a:fillRect/>
          </a:stretch>
        </p:blipFill>
        <p:spPr>
          <a:xfrm>
            <a:off x="7187184" y="2395728"/>
            <a:ext cx="384048" cy="384048"/>
          </a:xfrm>
          <a:prstGeom prst="rect">
            <a:avLst/>
          </a:prstGeom>
        </p:spPr>
      </p:pic>
      <p:sp>
        <p:nvSpPr>
          <p:cNvPr id="15" name="Text 11"/>
          <p:cNvSpPr/>
          <p:nvPr/>
        </p:nvSpPr>
        <p:spPr>
          <a:xfrm>
            <a:off x="4709160" y="3182112"/>
            <a:ext cx="292608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July 9</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2"/>
          <p:cNvSpPr/>
          <p:nvPr/>
        </p:nvSpPr>
        <p:spPr>
          <a:xfrm>
            <a:off x="4709160" y="3602736"/>
            <a:ext cx="2944368" cy="1371600"/>
          </a:xfrm>
          <a:prstGeom prst="rect">
            <a:avLst/>
          </a:prstGeom>
          <a:noFill/>
          <a:ln/>
        </p:spPr>
        <p:txBody>
          <a:bodyPr wrap="square" rtlCol="0" anchor="ctr"/>
          <a:lstStyle/>
          <a:p>
            <a:pPr marL="0" marR="0" lvl="0" indent="0" algn="l" defTabSz="914400" rtl="0" eaLnBrk="1" fontAlgn="auto" latinLnBrk="0" hangingPunct="1">
              <a:lnSpc>
                <a:spcPct val="118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Mechanical plans delivered for one 12,000-gallon replacement self-serve tank system</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3"/>
          <p:cNvSpPr/>
          <p:nvPr/>
        </p:nvSpPr>
        <p:spPr>
          <a:xfrm>
            <a:off x="8156448" y="2011680"/>
            <a:ext cx="3538728" cy="3200400"/>
          </a:xfrm>
          <a:prstGeom prst="roundRect">
            <a:avLst>
              <a:gd name="adj" fmla="val 2857"/>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Shape 14"/>
          <p:cNvSpPr/>
          <p:nvPr/>
        </p:nvSpPr>
        <p:spPr>
          <a:xfrm>
            <a:off x="8467344" y="2304288"/>
            <a:ext cx="713232" cy="713232"/>
          </a:xfrm>
          <a:prstGeom prst="ellipse">
            <a:avLst/>
          </a:prstGeom>
          <a:solidFill>
            <a:srgbClr val="0A547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5"/>
          <p:cNvSpPr/>
          <p:nvPr/>
        </p:nvSpPr>
        <p:spPr>
          <a:xfrm>
            <a:off x="8467344" y="2304288"/>
            <a:ext cx="713232" cy="7132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3</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Image 2" descr="preencoded.png"/>
          <p:cNvPicPr>
            <a:picLocks noChangeAspect="1"/>
          </p:cNvPicPr>
          <p:nvPr/>
        </p:nvPicPr>
        <p:blipFill>
          <a:blip r:embed="rId5"/>
          <a:stretch>
            <a:fillRect/>
          </a:stretch>
        </p:blipFill>
        <p:spPr>
          <a:xfrm>
            <a:off x="10945368" y="2395728"/>
            <a:ext cx="384048" cy="384048"/>
          </a:xfrm>
          <a:prstGeom prst="rect">
            <a:avLst/>
          </a:prstGeom>
        </p:spPr>
      </p:pic>
      <p:sp>
        <p:nvSpPr>
          <p:cNvPr id="21" name="Text 16"/>
          <p:cNvSpPr/>
          <p:nvPr/>
        </p:nvSpPr>
        <p:spPr>
          <a:xfrm>
            <a:off x="8467344" y="3182112"/>
            <a:ext cx="292608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July 10</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7"/>
          <p:cNvSpPr/>
          <p:nvPr/>
        </p:nvSpPr>
        <p:spPr>
          <a:xfrm>
            <a:off x="8467344" y="3602736"/>
            <a:ext cx="2944368" cy="1371600"/>
          </a:xfrm>
          <a:prstGeom prst="rect">
            <a:avLst/>
          </a:prstGeom>
          <a:noFill/>
          <a:ln/>
        </p:spPr>
        <p:txBody>
          <a:bodyPr wrap="square" rtlCol="0" anchor="ctr"/>
          <a:lstStyle/>
          <a:p>
            <a:pPr marL="0" marR="0" lvl="0" indent="0" algn="l" defTabSz="914400" rtl="0" eaLnBrk="1" fontAlgn="auto" latinLnBrk="0" hangingPunct="1">
              <a:lnSpc>
                <a:spcPct val="118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Opinion of Probable Cost issued: </a:t>
            </a:r>
            <a:r>
              <a:rPr kumimoji="0" lang="en-US" sz="1300" b="1"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$275,000 per tank</a:t>
            </a: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 (equipment only — excludes installation, testing, certification, and registration)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18"/>
          <p:cNvSpPr/>
          <p:nvPr/>
        </p:nvSpPr>
        <p:spPr>
          <a:xfrm>
            <a:off x="4014216" y="3383280"/>
            <a:ext cx="54864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E9CE0"/>
                </a:solidFill>
                <a:effectLst/>
                <a:uLnTx/>
                <a:uFillTx/>
                <a:latin typeface="Calibri" pitchFamily="34" charset="0"/>
                <a:ea typeface="Calibri" pitchFamily="34" charset="-122"/>
                <a:cs typeface="Calibri" pitchFamily="34" charset="-120"/>
              </a:rPr>
              <a: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9"/>
          <p:cNvSpPr/>
          <p:nvPr/>
        </p:nvSpPr>
        <p:spPr>
          <a:xfrm>
            <a:off x="7772400" y="3383280"/>
            <a:ext cx="54864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E9CE0"/>
                </a:solidFill>
                <a:effectLst/>
                <a:uLnTx/>
                <a:uFillTx/>
                <a:latin typeface="Calibri" pitchFamily="34" charset="0"/>
                <a:ea typeface="Calibri" pitchFamily="34" charset="-122"/>
                <a:cs typeface="Calibri" pitchFamily="34" charset="-120"/>
              </a:rPr>
              <a: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5F9FC"/>
        </a:solidFill>
        <a:effectLst/>
      </p:bgPr>
    </p:bg>
    <p:spTree>
      <p:nvGrpSpPr>
        <p:cNvPr id="1" name=""/>
        <p:cNvGrpSpPr/>
        <p:nvPr/>
      </p:nvGrpSpPr>
      <p:grpSpPr>
        <a:xfrm>
          <a:off x="0" y="0"/>
          <a:ext cx="0" cy="0"/>
          <a:chOff x="0" y="0"/>
          <a:chExt cx="0" cy="0"/>
        </a:xfrm>
      </p:grpSpPr>
      <p:sp>
        <p:nvSpPr>
          <p:cNvPr id="2" name="Shape 0"/>
          <p:cNvSpPr/>
          <p:nvPr/>
        </p:nvSpPr>
        <p:spPr>
          <a:xfrm>
            <a:off x="640080" y="603504"/>
            <a:ext cx="1457554" cy="310896"/>
          </a:xfrm>
          <a:prstGeom prst="roundRect">
            <a:avLst>
              <a:gd name="adj" fmla="val 50000"/>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40080" y="603504"/>
            <a:ext cx="1457554" cy="31089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120" normalizeH="0" baseline="0" noProof="0" dirty="0">
                <a:ln>
                  <a:noFill/>
                </a:ln>
                <a:solidFill>
                  <a:srgbClr val="0A5478"/>
                </a:solidFill>
                <a:effectLst/>
                <a:uLnTx/>
                <a:uFillTx/>
                <a:latin typeface="Calibri" pitchFamily="34" charset="0"/>
                <a:ea typeface="Calibri" pitchFamily="34" charset="-122"/>
                <a:cs typeface="Calibri" pitchFamily="34" charset="-120"/>
              </a:rPr>
              <a:t>PROJECT SCOPE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21792" y="969264"/>
            <a:ext cx="10881360" cy="7315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Two Independent 12,000-Gallon Systems</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640080" y="1773936"/>
            <a:ext cx="10607040" cy="548640"/>
          </a:xfrm>
          <a:prstGeom prst="rect">
            <a:avLst/>
          </a:prstGeom>
          <a:noFill/>
          <a:ln/>
        </p:spPr>
        <p:txBody>
          <a:bodyPr wrap="square"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The project has been refocused from a single 20,000-gallon tank to </a:t>
            </a:r>
            <a:r>
              <a:rPr kumimoji="0" lang="en-US" sz="1450" b="1"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two independent 12,000-gallon systems</a:t>
            </a:r>
            <a:r>
              <a:rPr kumimoji="0" lang="en-US" sz="14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 — a decision that enables immediate action and preserves long-term operational resilience.</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640080" y="2542032"/>
            <a:ext cx="5431536" cy="2212848"/>
          </a:xfrm>
          <a:prstGeom prst="roundRect">
            <a:avLst>
              <a:gd name="adj" fmla="val 4132"/>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5"/>
          <p:cNvSpPr/>
          <p:nvPr/>
        </p:nvSpPr>
        <p:spPr>
          <a:xfrm>
            <a:off x="969264" y="2852928"/>
            <a:ext cx="731520" cy="731520"/>
          </a:xfrm>
          <a:prstGeom prst="ellipse">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Image 0" descr="preencoded.png"/>
          <p:cNvPicPr>
            <a:picLocks noChangeAspect="1"/>
          </p:cNvPicPr>
          <p:nvPr/>
        </p:nvPicPr>
        <p:blipFill>
          <a:blip r:embed="rId3"/>
          <a:stretch>
            <a:fillRect/>
          </a:stretch>
        </p:blipFill>
        <p:spPr>
          <a:xfrm>
            <a:off x="1161288" y="3044952"/>
            <a:ext cx="347472" cy="347472"/>
          </a:xfrm>
          <a:prstGeom prst="rect">
            <a:avLst/>
          </a:prstGeom>
        </p:spPr>
      </p:pic>
      <p:sp>
        <p:nvSpPr>
          <p:cNvPr id="9" name="Text 6"/>
          <p:cNvSpPr/>
          <p:nvPr/>
        </p:nvSpPr>
        <p:spPr>
          <a:xfrm>
            <a:off x="1847088" y="2852928"/>
            <a:ext cx="393192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50" normalizeH="0" baseline="0" noProof="0" dirty="0">
                <a:ln>
                  <a:noFill/>
                </a:ln>
                <a:solidFill>
                  <a:srgbClr val="0E9CE0"/>
                </a:solidFill>
                <a:effectLst/>
                <a:uLnTx/>
                <a:uFillTx/>
                <a:latin typeface="Calibri" pitchFamily="34" charset="0"/>
                <a:ea typeface="Calibri" pitchFamily="34" charset="-122"/>
                <a:cs typeface="Calibri" pitchFamily="34" charset="-120"/>
              </a:rPr>
              <a:t>PHASE 1</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7"/>
          <p:cNvSpPr/>
          <p:nvPr/>
        </p:nvSpPr>
        <p:spPr>
          <a:xfrm>
            <a:off x="1828800" y="3108960"/>
            <a:ext cx="393192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Replace Tank 1</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969264" y="3712464"/>
            <a:ext cx="4791456" cy="82296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Install first 12,000-gallon self-serve tank system as the Tank 1 replacement.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6382512" y="2542032"/>
            <a:ext cx="5431536" cy="2212848"/>
          </a:xfrm>
          <a:prstGeom prst="roundRect">
            <a:avLst>
              <a:gd name="adj" fmla="val 4132"/>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10"/>
          <p:cNvSpPr/>
          <p:nvPr/>
        </p:nvSpPr>
        <p:spPr>
          <a:xfrm>
            <a:off x="6711696" y="2852928"/>
            <a:ext cx="731520" cy="731520"/>
          </a:xfrm>
          <a:prstGeom prst="ellipse">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Image 1" descr="preencoded.png"/>
          <p:cNvPicPr>
            <a:picLocks noChangeAspect="1"/>
          </p:cNvPicPr>
          <p:nvPr/>
        </p:nvPicPr>
        <p:blipFill>
          <a:blip r:embed="rId4"/>
          <a:stretch>
            <a:fillRect/>
          </a:stretch>
        </p:blipFill>
        <p:spPr>
          <a:xfrm>
            <a:off x="6903720" y="3044952"/>
            <a:ext cx="347472" cy="347472"/>
          </a:xfrm>
          <a:prstGeom prst="rect">
            <a:avLst/>
          </a:prstGeom>
        </p:spPr>
      </p:pic>
      <p:sp>
        <p:nvSpPr>
          <p:cNvPr id="15" name="Text 11"/>
          <p:cNvSpPr/>
          <p:nvPr/>
        </p:nvSpPr>
        <p:spPr>
          <a:xfrm>
            <a:off x="7589520" y="2852928"/>
            <a:ext cx="393192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50" normalizeH="0" baseline="0" noProof="0" dirty="0">
                <a:ln>
                  <a:noFill/>
                </a:ln>
                <a:solidFill>
                  <a:srgbClr val="0E9CE0"/>
                </a:solidFill>
                <a:effectLst/>
                <a:uLnTx/>
                <a:uFillTx/>
                <a:latin typeface="Calibri" pitchFamily="34" charset="0"/>
                <a:ea typeface="Calibri" pitchFamily="34" charset="-122"/>
                <a:cs typeface="Calibri" pitchFamily="34" charset="-120"/>
              </a:rPr>
              <a:t>PHASE 2</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2"/>
          <p:cNvSpPr/>
          <p:nvPr/>
        </p:nvSpPr>
        <p:spPr>
          <a:xfrm>
            <a:off x="7571232" y="3108960"/>
            <a:ext cx="393192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Replace Tank 2</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3"/>
          <p:cNvSpPr/>
          <p:nvPr/>
        </p:nvSpPr>
        <p:spPr>
          <a:xfrm>
            <a:off x="6711696" y="3712464"/>
            <a:ext cx="4791456" cy="82296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Remove Tank 2, install a temporary self-serve tank, then install the second 12,000-gallon system.</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4"/>
          <p:cNvSpPr/>
          <p:nvPr/>
        </p:nvSpPr>
        <p:spPr>
          <a:xfrm>
            <a:off x="5797296" y="3520440"/>
            <a:ext cx="54864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E9CE0"/>
                </a:solidFill>
                <a:effectLst/>
                <a:uLnTx/>
                <a:uFillTx/>
                <a:latin typeface="Calibri" pitchFamily="34" charset="0"/>
                <a:ea typeface="Calibri" pitchFamily="34" charset="-122"/>
                <a:cs typeface="Calibri" pitchFamily="34" charset="-120"/>
              </a:rPr>
              <a: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5"/>
          <p:cNvSpPr/>
          <p:nvPr/>
        </p:nvSpPr>
        <p:spPr>
          <a:xfrm>
            <a:off x="640080" y="5029200"/>
            <a:ext cx="10899648" cy="932688"/>
          </a:xfrm>
          <a:prstGeom prst="roundRect">
            <a:avLst>
              <a:gd name="adj" fmla="val 9804"/>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0" name="Image 2" descr="preencoded.png"/>
          <p:cNvPicPr>
            <a:picLocks noChangeAspect="1"/>
          </p:cNvPicPr>
          <p:nvPr/>
        </p:nvPicPr>
        <p:blipFill>
          <a:blip r:embed="rId5"/>
          <a:stretch>
            <a:fillRect/>
          </a:stretch>
        </p:blipFill>
        <p:spPr>
          <a:xfrm>
            <a:off x="969264" y="5294376"/>
            <a:ext cx="402336" cy="402336"/>
          </a:xfrm>
          <a:prstGeom prst="rect">
            <a:avLst/>
          </a:prstGeom>
        </p:spPr>
      </p:pic>
      <p:sp>
        <p:nvSpPr>
          <p:cNvPr id="21" name="Text 16"/>
          <p:cNvSpPr/>
          <p:nvPr/>
        </p:nvSpPr>
        <p:spPr>
          <a:xfrm>
            <a:off x="1536192" y="5029200"/>
            <a:ext cx="9692640" cy="9326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A5478"/>
                </a:solidFill>
                <a:effectLst/>
                <a:uLnTx/>
                <a:uFillTx/>
                <a:latin typeface="Cambria" pitchFamily="34" charset="0"/>
                <a:ea typeface="Cambria" pitchFamily="34" charset="-122"/>
                <a:cs typeface="Cambria" pitchFamily="34" charset="-120"/>
              </a:rPr>
              <a:t>Both phases maintain system redundancy.</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5F9FC"/>
        </a:solidFill>
        <a:effectLst/>
      </p:bgPr>
    </p:bg>
    <p:spTree>
      <p:nvGrpSpPr>
        <p:cNvPr id="1" name=""/>
        <p:cNvGrpSpPr/>
        <p:nvPr/>
      </p:nvGrpSpPr>
      <p:grpSpPr>
        <a:xfrm>
          <a:off x="0" y="0"/>
          <a:ext cx="0" cy="0"/>
          <a:chOff x="0" y="0"/>
          <a:chExt cx="0" cy="0"/>
        </a:xfrm>
      </p:grpSpPr>
      <p:sp>
        <p:nvSpPr>
          <p:cNvPr id="2" name="Shape 0"/>
          <p:cNvSpPr/>
          <p:nvPr/>
        </p:nvSpPr>
        <p:spPr>
          <a:xfrm>
            <a:off x="640080" y="603504"/>
            <a:ext cx="1905610" cy="310896"/>
          </a:xfrm>
          <a:prstGeom prst="roundRect">
            <a:avLst>
              <a:gd name="adj" fmla="val 50000"/>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40080" y="603504"/>
            <a:ext cx="1905610" cy="31089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120" normalizeH="0" baseline="0" noProof="0" dirty="0">
                <a:ln>
                  <a:noFill/>
                </a:ln>
                <a:solidFill>
                  <a:srgbClr val="0A5478"/>
                </a:solidFill>
                <a:effectLst/>
                <a:uLnTx/>
                <a:uFillTx/>
                <a:latin typeface="Calibri" pitchFamily="34" charset="0"/>
                <a:ea typeface="Calibri" pitchFamily="34" charset="-122"/>
                <a:cs typeface="Calibri" pitchFamily="34" charset="-120"/>
              </a:rPr>
              <a:t>FINANCIAL OVERVIEW</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21792" y="969264"/>
            <a:ext cx="10881360" cy="7315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Estimated Cost to Restore Operations</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640080" y="1828800"/>
            <a:ext cx="5394960" cy="4206240"/>
          </a:xfrm>
          <a:prstGeom prst="roundRect">
            <a:avLst>
              <a:gd name="adj" fmla="val 2174"/>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6" name="Chart 0"/>
          <p:cNvGraphicFramePr/>
          <p:nvPr/>
        </p:nvGraphicFramePr>
        <p:xfrm>
          <a:off x="822960" y="2011680"/>
          <a:ext cx="5029200" cy="384048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4"/>
          <p:cNvSpPr/>
          <p:nvPr/>
        </p:nvSpPr>
        <p:spPr>
          <a:xfrm>
            <a:off x="6382512" y="1883664"/>
            <a:ext cx="512064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What's Included</a:t>
            </a:r>
            <a:endParaRPr kumimoji="0" lang="en-US" sz="2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6382512" y="2286000"/>
            <a:ext cx="5138928" cy="658368"/>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3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The </a:t>
            </a:r>
            <a:r>
              <a:rPr kumimoji="0" lang="en-US" sz="1350" b="1"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$275,000 per tank</a:t>
            </a:r>
            <a:r>
              <a:rPr kumimoji="0" lang="en-US" sz="13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 estimate covers equipment procurement only. Additional costs will be required for:</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6583680" y="3017520"/>
            <a:ext cx="4937760" cy="123444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Full installation and civil work</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Start-up testing and commissioning</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FL DEP certification and registration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500"/>
              </a:spcAft>
              <a:buClrTx/>
              <a:buSzPct val="100000"/>
              <a:buFontTx/>
              <a:buChar char="•"/>
              <a:tabLst/>
              <a:defRPr/>
            </a:pPr>
            <a:r>
              <a:rPr kumimoji="0" lang="en-US" sz="130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Temporary tank procurement and setup</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6382512" y="4443984"/>
            <a:ext cx="5157216" cy="1591056"/>
          </a:xfrm>
          <a:prstGeom prst="roundRect">
            <a:avLst>
              <a:gd name="adj" fmla="val 5747"/>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0" descr="preencoded.png"/>
          <p:cNvPicPr>
            <a:picLocks noChangeAspect="1"/>
          </p:cNvPicPr>
          <p:nvPr/>
        </p:nvPicPr>
        <p:blipFill>
          <a:blip r:embed="rId4"/>
          <a:stretch>
            <a:fillRect/>
          </a:stretch>
        </p:blipFill>
        <p:spPr>
          <a:xfrm>
            <a:off x="6675120" y="4700016"/>
            <a:ext cx="347472" cy="347472"/>
          </a:xfrm>
          <a:prstGeom prst="rect">
            <a:avLst/>
          </a:prstGeom>
        </p:spPr>
      </p:pic>
      <p:sp>
        <p:nvSpPr>
          <p:cNvPr id="12" name="Text 8"/>
          <p:cNvSpPr/>
          <p:nvPr/>
        </p:nvSpPr>
        <p:spPr>
          <a:xfrm>
            <a:off x="7187184" y="4626864"/>
            <a:ext cx="4114800" cy="493776"/>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A5478"/>
                </a:solidFill>
                <a:effectLst/>
                <a:uLnTx/>
                <a:uFillTx/>
                <a:latin typeface="Cambria" pitchFamily="34" charset="0"/>
                <a:ea typeface="Cambria" pitchFamily="34" charset="-122"/>
                <a:cs typeface="Cambria" pitchFamily="34" charset="-120"/>
              </a:rPr>
              <a:t>Board approval of supplemental funding will be required at a later date.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6675120" y="5230368"/>
            <a:ext cx="4590288" cy="658368"/>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Total project cost will exceed $550,000 once installation, testing, and ancillary costs are included.</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5F9FC"/>
        </a:solidFill>
        <a:effectLst/>
      </p:bgPr>
    </p:bg>
    <p:spTree>
      <p:nvGrpSpPr>
        <p:cNvPr id="1" name=""/>
        <p:cNvGrpSpPr/>
        <p:nvPr/>
      </p:nvGrpSpPr>
      <p:grpSpPr>
        <a:xfrm>
          <a:off x="0" y="0"/>
          <a:ext cx="0" cy="0"/>
          <a:chOff x="0" y="0"/>
          <a:chExt cx="0" cy="0"/>
        </a:xfrm>
      </p:grpSpPr>
      <p:sp>
        <p:nvSpPr>
          <p:cNvPr id="2" name="Shape 0"/>
          <p:cNvSpPr/>
          <p:nvPr/>
        </p:nvSpPr>
        <p:spPr>
          <a:xfrm>
            <a:off x="640080" y="603504"/>
            <a:ext cx="1099109" cy="310896"/>
          </a:xfrm>
          <a:prstGeom prst="roundRect">
            <a:avLst>
              <a:gd name="adj" fmla="val 50000"/>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40080" y="603504"/>
            <a:ext cx="1099109" cy="31089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120" normalizeH="0" baseline="0" noProof="0" dirty="0">
                <a:ln>
                  <a:noFill/>
                </a:ln>
                <a:solidFill>
                  <a:srgbClr val="0A5478"/>
                </a:solidFill>
                <a:effectLst/>
                <a:uLnTx/>
                <a:uFillTx/>
                <a:latin typeface="Calibri" pitchFamily="34" charset="0"/>
                <a:ea typeface="Calibri" pitchFamily="34" charset="-122"/>
                <a:cs typeface="Calibri" pitchFamily="34" charset="-120"/>
              </a:rPr>
              <a:t>GOOD NEWS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21792" y="969264"/>
            <a:ext cx="8686800" cy="7315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Three Positive Developments</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640080" y="1938528"/>
            <a:ext cx="3538728" cy="2798064"/>
          </a:xfrm>
          <a:prstGeom prst="roundRect">
            <a:avLst>
              <a:gd name="adj" fmla="val 3268"/>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950976" y="2231136"/>
            <a:ext cx="731520" cy="731520"/>
          </a:xfrm>
          <a:prstGeom prst="ellipse">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0" descr="preencoded.png"/>
          <p:cNvPicPr>
            <a:picLocks noChangeAspect="1"/>
          </p:cNvPicPr>
          <p:nvPr/>
        </p:nvPicPr>
        <p:blipFill>
          <a:blip r:embed="rId3"/>
          <a:stretch>
            <a:fillRect/>
          </a:stretch>
        </p:blipFill>
        <p:spPr>
          <a:xfrm>
            <a:off x="1143000" y="2423160"/>
            <a:ext cx="347472" cy="347472"/>
          </a:xfrm>
          <a:prstGeom prst="rect">
            <a:avLst/>
          </a:prstGeom>
        </p:spPr>
      </p:pic>
      <p:sp>
        <p:nvSpPr>
          <p:cNvPr id="8" name="Text 5"/>
          <p:cNvSpPr/>
          <p:nvPr/>
        </p:nvSpPr>
        <p:spPr>
          <a:xfrm>
            <a:off x="950976" y="3108960"/>
            <a:ext cx="292608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Tenant Relief Secured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950976" y="3511296"/>
            <a:ext cx="2962656" cy="109728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Atlantic Aviation offered Avgas discounts to tenants, helping ease the financial impact of the self-serve facility closure.</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4398264" y="1938528"/>
            <a:ext cx="3538728" cy="2798064"/>
          </a:xfrm>
          <a:prstGeom prst="roundRect">
            <a:avLst>
              <a:gd name="adj" fmla="val 3268"/>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p:cNvSpPr/>
          <p:nvPr/>
        </p:nvSpPr>
        <p:spPr>
          <a:xfrm>
            <a:off x="4709160" y="2231136"/>
            <a:ext cx="731520" cy="731520"/>
          </a:xfrm>
          <a:prstGeom prst="ellipse">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1" descr="preencoded.png"/>
          <p:cNvPicPr>
            <a:picLocks noChangeAspect="1"/>
          </p:cNvPicPr>
          <p:nvPr/>
        </p:nvPicPr>
        <p:blipFill>
          <a:blip r:embed="rId4"/>
          <a:stretch>
            <a:fillRect/>
          </a:stretch>
        </p:blipFill>
        <p:spPr>
          <a:xfrm>
            <a:off x="4901184" y="2423160"/>
            <a:ext cx="347472" cy="347472"/>
          </a:xfrm>
          <a:prstGeom prst="rect">
            <a:avLst/>
          </a:prstGeom>
        </p:spPr>
      </p:pic>
      <p:sp>
        <p:nvSpPr>
          <p:cNvPr id="13" name="Text 9"/>
          <p:cNvSpPr/>
          <p:nvPr/>
        </p:nvSpPr>
        <p:spPr>
          <a:xfrm>
            <a:off x="4709160" y="3108960"/>
            <a:ext cx="292608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Temporary System Found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4709160" y="3511296"/>
            <a:ext cx="2962656" cy="109728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Despite being advised a temporary self-serve solution was unlikely to be found, the airport team successfully sourced and secured one.</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1"/>
          <p:cNvSpPr/>
          <p:nvPr/>
        </p:nvSpPr>
        <p:spPr>
          <a:xfrm>
            <a:off x="8156448" y="1938528"/>
            <a:ext cx="3538728" cy="2798064"/>
          </a:xfrm>
          <a:prstGeom prst="roundRect">
            <a:avLst>
              <a:gd name="adj" fmla="val 3268"/>
            </a:avLst>
          </a:prstGeom>
          <a:solidFill>
            <a:srgbClr val="FFFFFF"/>
          </a:solidFill>
          <a:ln w="12700">
            <a:solidFill>
              <a:srgbClr val="D3E2EC"/>
            </a:solidFill>
            <a:prstDash val="solid"/>
          </a:ln>
          <a:effectLst>
            <a:outerShdw blurRad="114300" dist="38100" dir="5400000" algn="bl" rotWithShape="0">
              <a:srgbClr val="0A2A3D">
                <a:alpha val="15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2"/>
          <p:cNvSpPr/>
          <p:nvPr/>
        </p:nvSpPr>
        <p:spPr>
          <a:xfrm>
            <a:off x="8467344" y="2231136"/>
            <a:ext cx="731520" cy="731520"/>
          </a:xfrm>
          <a:prstGeom prst="ellipse">
            <a:avLst/>
          </a:prstGeom>
          <a:solidFill>
            <a:srgbClr val="D6EC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7" name="Image 2" descr="preencoded.png"/>
          <p:cNvPicPr>
            <a:picLocks noChangeAspect="1"/>
          </p:cNvPicPr>
          <p:nvPr/>
        </p:nvPicPr>
        <p:blipFill>
          <a:blip r:embed="rId5"/>
          <a:stretch>
            <a:fillRect/>
          </a:stretch>
        </p:blipFill>
        <p:spPr>
          <a:xfrm>
            <a:off x="8659368" y="2423160"/>
            <a:ext cx="347472" cy="347472"/>
          </a:xfrm>
          <a:prstGeom prst="rect">
            <a:avLst/>
          </a:prstGeom>
        </p:spPr>
      </p:pic>
      <p:sp>
        <p:nvSpPr>
          <p:cNvPr id="18" name="Text 13"/>
          <p:cNvSpPr/>
          <p:nvPr/>
        </p:nvSpPr>
        <p:spPr>
          <a:xfrm>
            <a:off x="8467344" y="3108960"/>
            <a:ext cx="292608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A2A33"/>
                </a:solidFill>
                <a:effectLst/>
                <a:uLnTx/>
                <a:uFillTx/>
                <a:latin typeface="Cambria" pitchFamily="34" charset="0"/>
                <a:ea typeface="Cambria" pitchFamily="34" charset="-122"/>
                <a:cs typeface="Cambria" pitchFamily="34" charset="-120"/>
              </a:rPr>
              <a:t>Direct-to-Bid Pathway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4"/>
          <p:cNvSpPr/>
          <p:nvPr/>
        </p:nvSpPr>
        <p:spPr>
          <a:xfrm>
            <a:off x="8467344" y="3511296"/>
            <a:ext cx="2962656" cy="109728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A33"/>
                </a:solidFill>
                <a:effectLst/>
                <a:uLnTx/>
                <a:uFillTx/>
                <a:latin typeface="Calibri" pitchFamily="34" charset="0"/>
                <a:ea typeface="Calibri" pitchFamily="34" charset="-122"/>
                <a:cs typeface="Calibri" pitchFamily="34" charset="-120"/>
              </a:rPr>
              <a:t>Refocusing to two 12,000-gallon systems enables the project to move straight to bid, accelerating the timeline and maintaining future redundancy.</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Image 3" descr="preencoded.png"/>
          <p:cNvPicPr>
            <a:picLocks noChangeAspect="1"/>
          </p:cNvPicPr>
          <p:nvPr/>
        </p:nvPicPr>
        <p:blipFill>
          <a:blip r:embed="rId6"/>
          <a:srcRect/>
          <a:stretch/>
        </p:blipFill>
        <p:spPr>
          <a:xfrm>
            <a:off x="5294376" y="4956048"/>
            <a:ext cx="1600200" cy="16002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A5478"/>
        </a:solidFill>
        <a:effectLst/>
      </p:bgPr>
    </p:bg>
    <p:spTree>
      <p:nvGrpSpPr>
        <p:cNvPr id="1" name=""/>
        <p:cNvGrpSpPr/>
        <p:nvPr/>
      </p:nvGrpSpPr>
      <p:grpSpPr>
        <a:xfrm>
          <a:off x="0" y="0"/>
          <a:ext cx="0" cy="0"/>
          <a:chOff x="0" y="0"/>
          <a:chExt cx="0" cy="0"/>
        </a:xfrm>
      </p:grpSpPr>
      <p:sp>
        <p:nvSpPr>
          <p:cNvPr id="2" name="Shape 0"/>
          <p:cNvSpPr/>
          <p:nvPr/>
        </p:nvSpPr>
        <p:spPr>
          <a:xfrm>
            <a:off x="6949440" y="-1645920"/>
            <a:ext cx="7863840" cy="8229600"/>
          </a:xfrm>
          <a:prstGeom prst="roundRect">
            <a:avLst>
              <a:gd name="adj" fmla="val 3488"/>
            </a:avLst>
          </a:prstGeom>
          <a:solidFill>
            <a:srgbClr val="0C639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822960" y="777240"/>
            <a:ext cx="73152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200" normalizeH="0" baseline="0" noProof="0" dirty="0">
                <a:ln>
                  <a:noFill/>
                </a:ln>
                <a:solidFill>
                  <a:srgbClr val="9FD8F5"/>
                </a:solidFill>
                <a:effectLst/>
                <a:uLnTx/>
                <a:uFillTx/>
                <a:latin typeface="Calibri" pitchFamily="34" charset="0"/>
                <a:ea typeface="Calibri" pitchFamily="34" charset="-122"/>
                <a:cs typeface="Calibri" pitchFamily="34" charset="-120"/>
              </a:rPr>
              <a:t>KEY TAKEAWAYS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04672" y="1133856"/>
            <a:ext cx="10515600" cy="7315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Where the Project Stands</a:t>
            </a:r>
            <a:endParaRPr kumimoji="0" lang="en-US" sz="3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822960" y="2249424"/>
            <a:ext cx="384048" cy="384048"/>
          </a:xfrm>
          <a:prstGeom prst="ellipse">
            <a:avLst/>
          </a:prstGeom>
          <a:solidFill>
            <a:srgbClr val="0C6390"/>
          </a:solidFill>
          <a:ln w="12700">
            <a:solidFill>
              <a:srgbClr val="6FC3E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822960" y="2249424"/>
            <a:ext cx="384048"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1</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389888" y="2212848"/>
            <a:ext cx="4526280" cy="457200"/>
          </a:xfrm>
          <a:prstGeom prst="rect">
            <a:avLst/>
          </a:prstGeom>
          <a:noFill/>
          <a:ln/>
        </p:spPr>
        <p:txBody>
          <a:bodyPr wrap="square"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Both tanks are out of service</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389888" y="2724912"/>
            <a:ext cx="4526280" cy="64008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CDE7F7"/>
                </a:solidFill>
                <a:effectLst/>
                <a:uLnTx/>
                <a:uFillTx/>
                <a:latin typeface="Calibri" pitchFamily="34" charset="0"/>
                <a:ea typeface="Calibri" pitchFamily="34" charset="-122"/>
                <a:cs typeface="Calibri" pitchFamily="34" charset="-120"/>
              </a:rPr>
              <a:t>Tank 1 closed July 2025; Tank 2 shut down after a pump leak.</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6263640" y="2249424"/>
            <a:ext cx="384048" cy="384048"/>
          </a:xfrm>
          <a:prstGeom prst="ellipse">
            <a:avLst/>
          </a:prstGeom>
          <a:solidFill>
            <a:srgbClr val="0C6390"/>
          </a:solidFill>
          <a:ln w="12700">
            <a:solidFill>
              <a:srgbClr val="6FC3E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6263640" y="2249424"/>
            <a:ext cx="384048"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6830568" y="2212848"/>
            <a:ext cx="4526280" cy="457200"/>
          </a:xfrm>
          <a:prstGeom prst="rect">
            <a:avLst/>
          </a:prstGeom>
          <a:noFill/>
          <a:ln/>
        </p:spPr>
        <p:txBody>
          <a:bodyPr wrap="square"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Tank 1 removal is underway</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6830568" y="2724912"/>
            <a:ext cx="4526280" cy="64008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CDE7F7"/>
                </a:solidFill>
                <a:effectLst/>
                <a:uLnTx/>
                <a:uFillTx/>
                <a:latin typeface="Calibri" pitchFamily="34" charset="0"/>
                <a:ea typeface="Calibri" pitchFamily="34" charset="-122"/>
                <a:cs typeface="Calibri" pitchFamily="34" charset="-120"/>
              </a:rPr>
              <a:t>Fuel removal complete; FL DEP closure process continues.</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1"/>
          <p:cNvSpPr/>
          <p:nvPr/>
        </p:nvSpPr>
        <p:spPr>
          <a:xfrm>
            <a:off x="822960" y="3822192"/>
            <a:ext cx="384048" cy="384048"/>
          </a:xfrm>
          <a:prstGeom prst="ellipse">
            <a:avLst/>
          </a:prstGeom>
          <a:solidFill>
            <a:srgbClr val="0C6390"/>
          </a:solidFill>
          <a:ln w="12700">
            <a:solidFill>
              <a:srgbClr val="6FC3E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2"/>
          <p:cNvSpPr/>
          <p:nvPr/>
        </p:nvSpPr>
        <p:spPr>
          <a:xfrm>
            <a:off x="822960" y="3822192"/>
            <a:ext cx="384048"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3</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1389888" y="3785616"/>
            <a:ext cx="4526280" cy="457200"/>
          </a:xfrm>
          <a:prstGeom prst="rect">
            <a:avLst/>
          </a:prstGeom>
          <a:noFill/>
          <a:ln/>
        </p:spPr>
        <p:txBody>
          <a:bodyPr wrap="square"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Scope set: two 12,000-gallon systems</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1389888" y="4297680"/>
            <a:ext cx="4526280" cy="64008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CDE7F7"/>
                </a:solidFill>
                <a:effectLst/>
                <a:uLnTx/>
                <a:uFillTx/>
                <a:latin typeface="Calibri" pitchFamily="34" charset="0"/>
                <a:ea typeface="Calibri" pitchFamily="34" charset="-122"/>
                <a:cs typeface="Calibri" pitchFamily="34" charset="-120"/>
              </a:rPr>
              <a:t>Direct-to-bid pathway with a temporary tank in the interim.</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5"/>
          <p:cNvSpPr/>
          <p:nvPr/>
        </p:nvSpPr>
        <p:spPr>
          <a:xfrm>
            <a:off x="6263640" y="3822192"/>
            <a:ext cx="384048" cy="384048"/>
          </a:xfrm>
          <a:prstGeom prst="ellipse">
            <a:avLst/>
          </a:prstGeom>
          <a:solidFill>
            <a:srgbClr val="0C6390"/>
          </a:solidFill>
          <a:ln w="12700">
            <a:solidFill>
              <a:srgbClr val="6FC3E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6"/>
          <p:cNvSpPr/>
          <p:nvPr/>
        </p:nvSpPr>
        <p:spPr>
          <a:xfrm>
            <a:off x="6263640" y="3822192"/>
            <a:ext cx="384048"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4</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6830568" y="3785616"/>
            <a:ext cx="4526280" cy="457200"/>
          </a:xfrm>
          <a:prstGeom prst="rect">
            <a:avLst/>
          </a:prstGeom>
          <a:noFill/>
          <a:ln/>
        </p:spPr>
        <p:txBody>
          <a:bodyPr wrap="square" rtlCol="0" anchor="ct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Funding action will return to the Board</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6830568" y="4297680"/>
            <a:ext cx="4526280" cy="64008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CDE7F7"/>
                </a:solidFill>
                <a:effectLst/>
                <a:uLnTx/>
                <a:uFillTx/>
                <a:latin typeface="Calibri" pitchFamily="34" charset="0"/>
                <a:ea typeface="Calibri" pitchFamily="34" charset="-122"/>
                <a:cs typeface="Calibri" pitchFamily="34" charset="-120"/>
              </a:rPr>
              <a:t>Equipment is $275,000 per tank; total will exceed $550,000.</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822960" y="5989320"/>
            <a:ext cx="105156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1" u="none" strike="noStrike" kern="1200" cap="none" spc="0" normalizeH="0" baseline="0" noProof="0" dirty="0">
                <a:ln>
                  <a:noFill/>
                </a:ln>
                <a:solidFill>
                  <a:srgbClr val="8FC4E2"/>
                </a:solidFill>
                <a:effectLst/>
                <a:uLnTx/>
                <a:uFillTx/>
                <a:latin typeface="Calibri" pitchFamily="34" charset="0"/>
                <a:ea typeface="Calibri" pitchFamily="34" charset="-122"/>
                <a:cs typeface="Calibri" pitchFamily="34" charset="-120"/>
              </a:rPr>
              <a:t>Presented by Adam Henson, Fuel Safety Supervisor  ·  St. Augustine Airport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61493" y="2098874"/>
            <a:ext cx="6297017" cy="1771948"/>
          </a:xfrm>
          <a:prstGeom prst="rect">
            <a:avLst/>
          </a:prstGeom>
          <a:noFill/>
          <a:ln/>
        </p:spPr>
        <p:txBody>
          <a:bodyPr wrap="square" lIns="0" tIns="0" rIns="0" bIns="0" rtlCol="0" anchor="t">
            <a:normAutofit/>
          </a:bodyPr>
          <a:lstStyle/>
          <a:p>
            <a:pPr>
              <a:lnSpc>
                <a:spcPct val="104000"/>
              </a:lnSpc>
            </a:pPr>
            <a:r>
              <a:rPr lang="en-US" sz="3667" dirty="0">
                <a:solidFill>
                  <a:srgbClr val="1D1D1B"/>
                </a:solidFill>
                <a:latin typeface="Tomorrow SemiBold" pitchFamily="34" charset="0"/>
                <a:ea typeface="Tomorrow SemiBold" pitchFamily="34" charset="-122"/>
                <a:cs typeface="Tomorrow SemiBold" pitchFamily="34" charset="-120"/>
              </a:rPr>
              <a:t>T-Hangar Maintenance &amp; Asset Management Program</a:t>
            </a:r>
            <a:endParaRPr lang="en-US" sz="3667" dirty="0"/>
          </a:p>
        </p:txBody>
      </p:sp>
      <p:sp>
        <p:nvSpPr>
          <p:cNvPr id="4" name="Text 1"/>
          <p:cNvSpPr/>
          <p:nvPr/>
        </p:nvSpPr>
        <p:spPr>
          <a:xfrm>
            <a:off x="661493" y="4154290"/>
            <a:ext cx="6297017" cy="604837"/>
          </a:xfrm>
          <a:prstGeom prst="rect">
            <a:avLst/>
          </a:prstGeom>
          <a:noFill/>
          <a:ln/>
        </p:spPr>
        <p:txBody>
          <a:bodyPr wrap="square" lIns="0" tIns="0" rIns="0" bIns="0" rtlCol="0" anchor="t">
            <a:normAutofit/>
          </a:bodyPr>
          <a:lstStyle/>
          <a:p>
            <a:pPr>
              <a:lnSpc>
                <a:spcPct val="133000"/>
              </a:lnSpc>
            </a:pPr>
            <a:r>
              <a:rPr lang="en-US" sz="1467" dirty="0">
                <a:solidFill>
                  <a:srgbClr val="61615C"/>
                </a:solidFill>
                <a:latin typeface="Tomorrow" pitchFamily="34" charset="0"/>
                <a:ea typeface="Tomorrow" pitchFamily="34" charset="-122"/>
                <a:cs typeface="Tomorrow" pitchFamily="34" charset="-120"/>
              </a:rPr>
              <a:t>Protecting our facilities. Planning for the future. Investing maintenance funds back into airport-owned infrastructure.</a:t>
            </a:r>
            <a:endParaRPr lang="en-US" sz="1467"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58368" y="566928"/>
            <a:ext cx="384048" cy="384048"/>
          </a:xfrm>
          <a:prstGeom prst="rect">
            <a:avLst/>
          </a:prstGeom>
        </p:spPr>
      </p:pic>
      <p:sp>
        <p:nvSpPr>
          <p:cNvPr id="3" name="Text 0"/>
          <p:cNvSpPr/>
          <p:nvPr/>
        </p:nvSpPr>
        <p:spPr>
          <a:xfrm>
            <a:off x="1152144" y="548640"/>
            <a:ext cx="8229600" cy="4206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200" normalizeH="0" baseline="0" noProof="0" dirty="0">
                <a:ln>
                  <a:noFill/>
                </a:ln>
                <a:solidFill>
                  <a:srgbClr val="C99700"/>
                </a:solidFill>
                <a:effectLst/>
                <a:uLnTx/>
                <a:uFillTx/>
                <a:latin typeface="Calibri" pitchFamily="34" charset="0"/>
                <a:ea typeface="Calibri" pitchFamily="34" charset="-122"/>
                <a:cs typeface="Calibri" pitchFamily="34" charset="-120"/>
              </a:rPr>
              <a:t>BOARD ACTION ITEM  •  PERSONNEL</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640080" y="960120"/>
            <a:ext cx="1097280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Executive Director's Contract</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658368" y="1737360"/>
            <a:ext cx="10881360" cy="548640"/>
          </a:xfrm>
          <a:prstGeom prst="rect">
            <a:avLst/>
          </a:prstGeom>
          <a:noFill/>
          <a:ln/>
        </p:spPr>
        <p:txBody>
          <a:bodyPr wrap="square"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The Executive Director's employment contract is presented for the Board's review, discussion, and vote.</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640080" y="2487168"/>
            <a:ext cx="3429000" cy="2240280"/>
          </a:xfrm>
          <a:prstGeom prst="roundRect">
            <a:avLst>
              <a:gd name="adj" fmla="val 4082"/>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4"/>
          <p:cNvSpPr/>
          <p:nvPr/>
        </p:nvSpPr>
        <p:spPr>
          <a:xfrm>
            <a:off x="960120" y="2761488"/>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Image 1" descr="preencoded.png"/>
          <p:cNvPicPr>
            <a:picLocks noChangeAspect="1"/>
          </p:cNvPicPr>
          <p:nvPr/>
        </p:nvPicPr>
        <p:blipFill>
          <a:blip r:embed="rId4"/>
          <a:stretch>
            <a:fillRect/>
          </a:stretch>
        </p:blipFill>
        <p:spPr>
          <a:xfrm>
            <a:off x="1152144" y="2953512"/>
            <a:ext cx="365760" cy="365760"/>
          </a:xfrm>
          <a:prstGeom prst="rect">
            <a:avLst/>
          </a:prstGeom>
        </p:spPr>
      </p:pic>
      <p:sp>
        <p:nvSpPr>
          <p:cNvPr id="9" name="Text 5"/>
          <p:cNvSpPr/>
          <p:nvPr/>
        </p:nvSpPr>
        <p:spPr>
          <a:xfrm>
            <a:off x="960120" y="3602736"/>
            <a:ext cx="278892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50" normalizeH="0" baseline="0" noProof="0" dirty="0">
                <a:ln>
                  <a:noFill/>
                </a:ln>
                <a:solidFill>
                  <a:srgbClr val="C99700"/>
                </a:solidFill>
                <a:effectLst/>
                <a:uLnTx/>
                <a:uFillTx/>
                <a:latin typeface="Calibri" pitchFamily="34" charset="0"/>
                <a:ea typeface="Calibri" pitchFamily="34" charset="-122"/>
                <a:cs typeface="Calibri" pitchFamily="34" charset="-120"/>
              </a:rPr>
              <a:t>STEP 1</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6"/>
          <p:cNvSpPr/>
          <p:nvPr/>
        </p:nvSpPr>
        <p:spPr>
          <a:xfrm>
            <a:off x="941832" y="3840480"/>
            <a:ext cx="2825496"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Review</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941832" y="4242816"/>
            <a:ext cx="2825496" cy="45720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Examine the proposed terms and conditions of the agreement.</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8"/>
          <p:cNvSpPr/>
          <p:nvPr/>
        </p:nvSpPr>
        <p:spPr>
          <a:xfrm>
            <a:off x="4471416" y="2487168"/>
            <a:ext cx="3429000" cy="2240280"/>
          </a:xfrm>
          <a:prstGeom prst="roundRect">
            <a:avLst>
              <a:gd name="adj" fmla="val 4082"/>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9"/>
          <p:cNvSpPr/>
          <p:nvPr/>
        </p:nvSpPr>
        <p:spPr>
          <a:xfrm>
            <a:off x="4791456" y="2761488"/>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Image 2" descr="preencoded.png"/>
          <p:cNvPicPr>
            <a:picLocks noChangeAspect="1"/>
          </p:cNvPicPr>
          <p:nvPr/>
        </p:nvPicPr>
        <p:blipFill>
          <a:blip r:embed="rId5"/>
          <a:stretch>
            <a:fillRect/>
          </a:stretch>
        </p:blipFill>
        <p:spPr>
          <a:xfrm>
            <a:off x="4983480" y="2953512"/>
            <a:ext cx="365760" cy="365760"/>
          </a:xfrm>
          <a:prstGeom prst="rect">
            <a:avLst/>
          </a:prstGeom>
        </p:spPr>
      </p:pic>
      <p:sp>
        <p:nvSpPr>
          <p:cNvPr id="15" name="Text 10"/>
          <p:cNvSpPr/>
          <p:nvPr/>
        </p:nvSpPr>
        <p:spPr>
          <a:xfrm>
            <a:off x="4791456" y="3602736"/>
            <a:ext cx="278892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50" normalizeH="0" baseline="0" noProof="0" dirty="0">
                <a:ln>
                  <a:noFill/>
                </a:ln>
                <a:solidFill>
                  <a:srgbClr val="C99700"/>
                </a:solidFill>
                <a:effectLst/>
                <a:uLnTx/>
                <a:uFillTx/>
                <a:latin typeface="Calibri" pitchFamily="34" charset="0"/>
                <a:ea typeface="Calibri" pitchFamily="34" charset="-122"/>
                <a:cs typeface="Calibri" pitchFamily="34" charset="-120"/>
              </a:rPr>
              <a:t>STEP 2</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1"/>
          <p:cNvSpPr/>
          <p:nvPr/>
        </p:nvSpPr>
        <p:spPr>
          <a:xfrm>
            <a:off x="4773168" y="3840480"/>
            <a:ext cx="2825496"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Discussion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2"/>
          <p:cNvSpPr/>
          <p:nvPr/>
        </p:nvSpPr>
        <p:spPr>
          <a:xfrm>
            <a:off x="4773168" y="4242816"/>
            <a:ext cx="2825496" cy="45720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Deliberate on the terms and raise any questions or revisions.</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3"/>
          <p:cNvSpPr/>
          <p:nvPr/>
        </p:nvSpPr>
        <p:spPr>
          <a:xfrm>
            <a:off x="8302752" y="2487168"/>
            <a:ext cx="3429000" cy="2240280"/>
          </a:xfrm>
          <a:prstGeom prst="roundRect">
            <a:avLst>
              <a:gd name="adj" fmla="val 4082"/>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4"/>
          <p:cNvSpPr/>
          <p:nvPr/>
        </p:nvSpPr>
        <p:spPr>
          <a:xfrm>
            <a:off x="8622792" y="2761488"/>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0" name="Image 3" descr="preencoded.png"/>
          <p:cNvPicPr>
            <a:picLocks noChangeAspect="1"/>
          </p:cNvPicPr>
          <p:nvPr/>
        </p:nvPicPr>
        <p:blipFill>
          <a:blip r:embed="rId6"/>
          <a:stretch>
            <a:fillRect/>
          </a:stretch>
        </p:blipFill>
        <p:spPr>
          <a:xfrm>
            <a:off x="8814816" y="2953512"/>
            <a:ext cx="365760" cy="365760"/>
          </a:xfrm>
          <a:prstGeom prst="rect">
            <a:avLst/>
          </a:prstGeom>
        </p:spPr>
      </p:pic>
      <p:sp>
        <p:nvSpPr>
          <p:cNvPr id="21" name="Text 15"/>
          <p:cNvSpPr/>
          <p:nvPr/>
        </p:nvSpPr>
        <p:spPr>
          <a:xfrm>
            <a:off x="8622792" y="3602736"/>
            <a:ext cx="278892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0" cap="none" spc="150" normalizeH="0" baseline="0" noProof="0" dirty="0">
                <a:ln>
                  <a:noFill/>
                </a:ln>
                <a:solidFill>
                  <a:srgbClr val="C99700"/>
                </a:solidFill>
                <a:effectLst/>
                <a:uLnTx/>
                <a:uFillTx/>
                <a:latin typeface="Calibri" pitchFamily="34" charset="0"/>
                <a:ea typeface="Calibri" pitchFamily="34" charset="-122"/>
                <a:cs typeface="Calibri" pitchFamily="34" charset="-120"/>
              </a:rPr>
              <a:t>STEP 3</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6"/>
          <p:cNvSpPr/>
          <p:nvPr/>
        </p:nvSpPr>
        <p:spPr>
          <a:xfrm>
            <a:off x="8604504" y="3840480"/>
            <a:ext cx="2825496"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Vote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17"/>
          <p:cNvSpPr/>
          <p:nvPr/>
        </p:nvSpPr>
        <p:spPr>
          <a:xfrm>
            <a:off x="8604504" y="4242816"/>
            <a:ext cx="2825496" cy="45720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Formally act to approve, amend, or defer the contract.</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8"/>
          <p:cNvSpPr/>
          <p:nvPr/>
        </p:nvSpPr>
        <p:spPr>
          <a:xfrm>
            <a:off x="3950208" y="3287268"/>
            <a:ext cx="640080" cy="6400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99700"/>
                </a:solidFill>
                <a:effectLst/>
                <a:uLnTx/>
                <a:uFillTx/>
                <a:latin typeface="Calibri" pitchFamily="34" charset="0"/>
                <a:ea typeface="Calibri" pitchFamily="34" charset="-122"/>
                <a:cs typeface="Calibri" pitchFamily="34" charset="-120"/>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19"/>
          <p:cNvSpPr/>
          <p:nvPr/>
        </p:nvSpPr>
        <p:spPr>
          <a:xfrm>
            <a:off x="7781544" y="3287268"/>
            <a:ext cx="640080" cy="6400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99700"/>
                </a:solidFill>
                <a:effectLst/>
                <a:uLnTx/>
                <a:uFillTx/>
                <a:latin typeface="Calibri" pitchFamily="34" charset="0"/>
                <a:ea typeface="Calibri" pitchFamily="34" charset="-122"/>
                <a:cs typeface="Calibri" pitchFamily="34" charset="-120"/>
              </a:rPr>
              <a:t>→</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0"/>
          <p:cNvSpPr/>
          <p:nvPr/>
        </p:nvSpPr>
        <p:spPr>
          <a:xfrm>
            <a:off x="658368" y="4956048"/>
            <a:ext cx="91440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0" cap="none" spc="150" normalizeH="0" baseline="0" noProof="0" dirty="0">
                <a:ln>
                  <a:noFill/>
                </a:ln>
                <a:solidFill>
                  <a:srgbClr val="2C5282"/>
                </a:solidFill>
                <a:effectLst/>
                <a:uLnTx/>
                <a:uFillTx/>
                <a:latin typeface="Calibri" pitchFamily="34" charset="0"/>
                <a:ea typeface="Calibri" pitchFamily="34" charset="-122"/>
                <a:cs typeface="Calibri" pitchFamily="34" charset="-120"/>
              </a:rPr>
              <a:t>KEY CONTRACT ELEMENTS UNDER REVIEW</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hape 21"/>
          <p:cNvSpPr/>
          <p:nvPr/>
        </p:nvSpPr>
        <p:spPr>
          <a:xfrm>
            <a:off x="640080" y="5321808"/>
            <a:ext cx="11091672" cy="1170432"/>
          </a:xfrm>
          <a:prstGeom prst="roundRect">
            <a:avLst>
              <a:gd name="adj" fmla="val 7813"/>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Shape 22"/>
          <p:cNvSpPr/>
          <p:nvPr/>
        </p:nvSpPr>
        <p:spPr>
          <a:xfrm>
            <a:off x="1299210" y="5504688"/>
            <a:ext cx="530352" cy="530352"/>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9" name="Image 4" descr="preencoded.png"/>
          <p:cNvPicPr>
            <a:picLocks noChangeAspect="1"/>
          </p:cNvPicPr>
          <p:nvPr/>
        </p:nvPicPr>
        <p:blipFill>
          <a:blip r:embed="rId7"/>
          <a:stretch>
            <a:fillRect/>
          </a:stretch>
        </p:blipFill>
        <p:spPr>
          <a:xfrm>
            <a:off x="1418082" y="5623560"/>
            <a:ext cx="292608" cy="292608"/>
          </a:xfrm>
          <a:prstGeom prst="rect">
            <a:avLst/>
          </a:prstGeom>
        </p:spPr>
      </p:pic>
      <p:sp>
        <p:nvSpPr>
          <p:cNvPr id="30" name="Text 23"/>
          <p:cNvSpPr/>
          <p:nvPr/>
        </p:nvSpPr>
        <p:spPr>
          <a:xfrm>
            <a:off x="731520" y="6071616"/>
            <a:ext cx="1665732" cy="365760"/>
          </a:xfrm>
          <a:prstGeom prst="rect">
            <a:avLst/>
          </a:prstGeom>
          <a:noFill/>
          <a:ln/>
        </p:spPr>
        <p:txBody>
          <a:bodyPr wrap="square" rtlCol="0" anchor="t"/>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Contract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Term</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hape 24"/>
          <p:cNvSpPr/>
          <p:nvPr/>
        </p:nvSpPr>
        <p:spPr>
          <a:xfrm>
            <a:off x="2488692" y="5550408"/>
            <a:ext cx="0" cy="713232"/>
          </a:xfrm>
          <a:prstGeom prst="line">
            <a:avLst/>
          </a:prstGeom>
          <a:noFill/>
          <a:ln w="12700">
            <a:solidFill>
              <a:srgbClr val="D5DEE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Shape 25"/>
          <p:cNvSpPr/>
          <p:nvPr/>
        </p:nvSpPr>
        <p:spPr>
          <a:xfrm>
            <a:off x="3147822" y="5504688"/>
            <a:ext cx="530352" cy="530352"/>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3" name="Image 5" descr="preencoded.png"/>
          <p:cNvPicPr>
            <a:picLocks noChangeAspect="1"/>
          </p:cNvPicPr>
          <p:nvPr/>
        </p:nvPicPr>
        <p:blipFill>
          <a:blip r:embed="rId8"/>
          <a:stretch>
            <a:fillRect/>
          </a:stretch>
        </p:blipFill>
        <p:spPr>
          <a:xfrm>
            <a:off x="3266694" y="5623560"/>
            <a:ext cx="292608" cy="292608"/>
          </a:xfrm>
          <a:prstGeom prst="rect">
            <a:avLst/>
          </a:prstGeom>
        </p:spPr>
      </p:pic>
      <p:sp>
        <p:nvSpPr>
          <p:cNvPr id="34" name="Text 26"/>
          <p:cNvSpPr/>
          <p:nvPr/>
        </p:nvSpPr>
        <p:spPr>
          <a:xfrm>
            <a:off x="2580132" y="6071616"/>
            <a:ext cx="1665732" cy="365760"/>
          </a:xfrm>
          <a:prstGeom prst="rect">
            <a:avLst/>
          </a:prstGeom>
          <a:noFill/>
          <a:ln/>
        </p:spPr>
        <p:txBody>
          <a:bodyPr wrap="square" rtlCol="0" anchor="t"/>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Compensation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hape 27"/>
          <p:cNvSpPr/>
          <p:nvPr/>
        </p:nvSpPr>
        <p:spPr>
          <a:xfrm>
            <a:off x="4337304" y="5550408"/>
            <a:ext cx="0" cy="713232"/>
          </a:xfrm>
          <a:prstGeom prst="line">
            <a:avLst/>
          </a:prstGeom>
          <a:noFill/>
          <a:ln w="12700">
            <a:solidFill>
              <a:srgbClr val="D5DEE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Shape 28"/>
          <p:cNvSpPr/>
          <p:nvPr/>
        </p:nvSpPr>
        <p:spPr>
          <a:xfrm>
            <a:off x="4996434" y="5504688"/>
            <a:ext cx="530352" cy="530352"/>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7" name="Image 6" descr="preencoded.png"/>
          <p:cNvPicPr>
            <a:picLocks noChangeAspect="1"/>
          </p:cNvPicPr>
          <p:nvPr/>
        </p:nvPicPr>
        <p:blipFill>
          <a:blip r:embed="rId9"/>
          <a:stretch>
            <a:fillRect/>
          </a:stretch>
        </p:blipFill>
        <p:spPr>
          <a:xfrm>
            <a:off x="5115306" y="5623560"/>
            <a:ext cx="292608" cy="292608"/>
          </a:xfrm>
          <a:prstGeom prst="rect">
            <a:avLst/>
          </a:prstGeom>
        </p:spPr>
      </p:pic>
      <p:sp>
        <p:nvSpPr>
          <p:cNvPr id="38" name="Text 29"/>
          <p:cNvSpPr/>
          <p:nvPr/>
        </p:nvSpPr>
        <p:spPr>
          <a:xfrm>
            <a:off x="4428744" y="6071616"/>
            <a:ext cx="1665732" cy="365760"/>
          </a:xfrm>
          <a:prstGeom prst="rect">
            <a:avLst/>
          </a:prstGeom>
          <a:noFill/>
          <a:ln/>
        </p:spPr>
        <p:txBody>
          <a:bodyPr wrap="square" rtlCol="0" anchor="t"/>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Benefits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hape 30"/>
          <p:cNvSpPr/>
          <p:nvPr/>
        </p:nvSpPr>
        <p:spPr>
          <a:xfrm>
            <a:off x="6185916" y="5550408"/>
            <a:ext cx="0" cy="713232"/>
          </a:xfrm>
          <a:prstGeom prst="line">
            <a:avLst/>
          </a:prstGeom>
          <a:noFill/>
          <a:ln w="12700">
            <a:solidFill>
              <a:srgbClr val="D5DEE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Shape 31"/>
          <p:cNvSpPr/>
          <p:nvPr/>
        </p:nvSpPr>
        <p:spPr>
          <a:xfrm>
            <a:off x="6845046" y="5504688"/>
            <a:ext cx="530352" cy="530352"/>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1" name="Image 7" descr="preencoded.png"/>
          <p:cNvPicPr>
            <a:picLocks noChangeAspect="1"/>
          </p:cNvPicPr>
          <p:nvPr/>
        </p:nvPicPr>
        <p:blipFill>
          <a:blip r:embed="rId3"/>
          <a:stretch>
            <a:fillRect/>
          </a:stretch>
        </p:blipFill>
        <p:spPr>
          <a:xfrm>
            <a:off x="6963918" y="5623560"/>
            <a:ext cx="292608" cy="292608"/>
          </a:xfrm>
          <a:prstGeom prst="rect">
            <a:avLst/>
          </a:prstGeom>
        </p:spPr>
      </p:pic>
      <p:sp>
        <p:nvSpPr>
          <p:cNvPr id="42" name="Text 32"/>
          <p:cNvSpPr/>
          <p:nvPr/>
        </p:nvSpPr>
        <p:spPr>
          <a:xfrm>
            <a:off x="6277356" y="6071616"/>
            <a:ext cx="1665732" cy="365760"/>
          </a:xfrm>
          <a:prstGeom prst="rect">
            <a:avLst/>
          </a:prstGeom>
          <a:noFill/>
          <a:ln/>
        </p:spPr>
        <p:txBody>
          <a:bodyPr wrap="square" rtlCol="0" anchor="t"/>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Duties &amp;</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Authority</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Shape 33"/>
          <p:cNvSpPr/>
          <p:nvPr/>
        </p:nvSpPr>
        <p:spPr>
          <a:xfrm>
            <a:off x="8034528" y="5550408"/>
            <a:ext cx="0" cy="713232"/>
          </a:xfrm>
          <a:prstGeom prst="line">
            <a:avLst/>
          </a:prstGeom>
          <a:noFill/>
          <a:ln w="12700">
            <a:solidFill>
              <a:srgbClr val="D5DEE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Shape 34"/>
          <p:cNvSpPr/>
          <p:nvPr/>
        </p:nvSpPr>
        <p:spPr>
          <a:xfrm>
            <a:off x="8693658" y="5504688"/>
            <a:ext cx="530352" cy="530352"/>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5" name="Image 8" descr="preencoded.png"/>
          <p:cNvPicPr>
            <a:picLocks noChangeAspect="1"/>
          </p:cNvPicPr>
          <p:nvPr/>
        </p:nvPicPr>
        <p:blipFill>
          <a:blip r:embed="rId10"/>
          <a:stretch>
            <a:fillRect/>
          </a:stretch>
        </p:blipFill>
        <p:spPr>
          <a:xfrm>
            <a:off x="8812530" y="5623560"/>
            <a:ext cx="292608" cy="292608"/>
          </a:xfrm>
          <a:prstGeom prst="rect">
            <a:avLst/>
          </a:prstGeom>
        </p:spPr>
      </p:pic>
      <p:sp>
        <p:nvSpPr>
          <p:cNvPr id="46" name="Text 35"/>
          <p:cNvSpPr/>
          <p:nvPr/>
        </p:nvSpPr>
        <p:spPr>
          <a:xfrm>
            <a:off x="8125968" y="6071616"/>
            <a:ext cx="1665732" cy="365760"/>
          </a:xfrm>
          <a:prstGeom prst="rect">
            <a:avLst/>
          </a:prstGeom>
          <a:noFill/>
          <a:ln/>
        </p:spPr>
        <p:txBody>
          <a:bodyPr wrap="square" rtlCol="0" anchor="t"/>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Performance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Evaluation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Shape 36"/>
          <p:cNvSpPr/>
          <p:nvPr/>
        </p:nvSpPr>
        <p:spPr>
          <a:xfrm>
            <a:off x="9883140" y="5550408"/>
            <a:ext cx="0" cy="713232"/>
          </a:xfrm>
          <a:prstGeom prst="line">
            <a:avLst/>
          </a:prstGeom>
          <a:noFill/>
          <a:ln w="12700">
            <a:solidFill>
              <a:srgbClr val="D5DEE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Shape 37"/>
          <p:cNvSpPr/>
          <p:nvPr/>
        </p:nvSpPr>
        <p:spPr>
          <a:xfrm>
            <a:off x="10542270" y="5504688"/>
            <a:ext cx="530352" cy="530352"/>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9" name="Image 9" descr="preencoded.png"/>
          <p:cNvPicPr>
            <a:picLocks noChangeAspect="1"/>
          </p:cNvPicPr>
          <p:nvPr/>
        </p:nvPicPr>
        <p:blipFill>
          <a:blip r:embed="rId11"/>
          <a:stretch>
            <a:fillRect/>
          </a:stretch>
        </p:blipFill>
        <p:spPr>
          <a:xfrm>
            <a:off x="10661142" y="5623560"/>
            <a:ext cx="292608" cy="292608"/>
          </a:xfrm>
          <a:prstGeom prst="rect">
            <a:avLst/>
          </a:prstGeom>
        </p:spPr>
      </p:pic>
      <p:sp>
        <p:nvSpPr>
          <p:cNvPr id="50" name="Text 38"/>
          <p:cNvSpPr/>
          <p:nvPr/>
        </p:nvSpPr>
        <p:spPr>
          <a:xfrm>
            <a:off x="9974580" y="6071616"/>
            <a:ext cx="1665732" cy="365760"/>
          </a:xfrm>
          <a:prstGeom prst="rect">
            <a:avLst/>
          </a:prstGeom>
          <a:noFill/>
          <a:ln/>
        </p:spPr>
        <p:txBody>
          <a:bodyPr wrap="square" rtlCol="0" anchor="t"/>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Termination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&amp; Severance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61492" y="719633"/>
            <a:ext cx="1692672" cy="287139"/>
          </a:xfrm>
          <a:prstGeom prst="roundRect">
            <a:avLst>
              <a:gd name="adj" fmla="val 7900"/>
            </a:avLst>
          </a:prstGeom>
          <a:solidFill>
            <a:srgbClr val="E6E6E5"/>
          </a:solidFill>
          <a:ln/>
        </p:spPr>
        <p:txBody>
          <a:bodyPr/>
          <a:lstStyle/>
          <a:p>
            <a:endParaRPr lang="en-US" sz="2400"/>
          </a:p>
        </p:txBody>
      </p:sp>
      <p:sp>
        <p:nvSpPr>
          <p:cNvPr id="3" name="Text 1"/>
          <p:cNvSpPr/>
          <p:nvPr/>
        </p:nvSpPr>
        <p:spPr>
          <a:xfrm>
            <a:off x="774900" y="776289"/>
            <a:ext cx="2075457" cy="173831"/>
          </a:xfrm>
          <a:prstGeom prst="rect">
            <a:avLst/>
          </a:prstGeom>
          <a:noFill/>
          <a:ln/>
        </p:spPr>
        <p:txBody>
          <a:bodyPr wrap="none" lIns="0" tIns="0" rIns="0" bIns="0" rtlCol="0" anchor="t"/>
          <a:lstStyle/>
          <a:p>
            <a:pPr>
              <a:lnSpc>
                <a:spcPct val="96000"/>
              </a:lnSpc>
            </a:pPr>
            <a:r>
              <a:rPr lang="en-US" sz="1133" dirty="0">
                <a:solidFill>
                  <a:srgbClr val="61615C"/>
                </a:solidFill>
                <a:latin typeface="Tomorrow" pitchFamily="34" charset="0"/>
                <a:ea typeface="Tomorrow" pitchFamily="34" charset="-122"/>
                <a:cs typeface="Tomorrow" pitchFamily="34" charset="-120"/>
              </a:rPr>
              <a:t>PROGRAM PURPOSE</a:t>
            </a:r>
            <a:endParaRPr lang="en-US" sz="1133" dirty="0"/>
          </a:p>
        </p:txBody>
      </p:sp>
      <p:sp>
        <p:nvSpPr>
          <p:cNvPr id="4" name="Text 2"/>
          <p:cNvSpPr/>
          <p:nvPr/>
        </p:nvSpPr>
        <p:spPr>
          <a:xfrm>
            <a:off x="661493" y="1082378"/>
            <a:ext cx="10869017" cy="590649"/>
          </a:xfrm>
          <a:prstGeom prst="rect">
            <a:avLst/>
          </a:prstGeom>
          <a:noFill/>
          <a:ln/>
        </p:spPr>
        <p:txBody>
          <a:bodyPr wrap="none" lIns="0" tIns="0" rIns="0" bIns="0" rtlCol="0" anchor="t"/>
          <a:lstStyle/>
          <a:p>
            <a:pPr>
              <a:lnSpc>
                <a:spcPct val="104000"/>
              </a:lnSpc>
            </a:pPr>
            <a:r>
              <a:rPr lang="en-US" sz="3667" dirty="0">
                <a:solidFill>
                  <a:srgbClr val="1D1D1B"/>
                </a:solidFill>
                <a:latin typeface="Tomorrow SemiBold" pitchFamily="34" charset="0"/>
                <a:ea typeface="Tomorrow SemiBold" pitchFamily="34" charset="-122"/>
                <a:cs typeface="Tomorrow SemiBold" pitchFamily="34" charset="-120"/>
              </a:rPr>
              <a:t>Why This Program Exists</a:t>
            </a:r>
            <a:endParaRPr lang="en-US" sz="3667" dirty="0"/>
          </a:p>
        </p:txBody>
      </p:sp>
      <p:sp>
        <p:nvSpPr>
          <p:cNvPr id="5" name="Shape 3"/>
          <p:cNvSpPr/>
          <p:nvPr/>
        </p:nvSpPr>
        <p:spPr>
          <a:xfrm>
            <a:off x="661493" y="1956495"/>
            <a:ext cx="5339953" cy="1845171"/>
          </a:xfrm>
          <a:prstGeom prst="roundRect">
            <a:avLst>
              <a:gd name="adj" fmla="val 1537"/>
            </a:avLst>
          </a:prstGeom>
          <a:solidFill>
            <a:srgbClr val="F0EAEA"/>
          </a:solidFill>
          <a:ln/>
        </p:spPr>
        <p:txBody>
          <a:bodyPr/>
          <a:lstStyle/>
          <a:p>
            <a:endParaRPr lang="en-US" sz="2400"/>
          </a:p>
        </p:txBody>
      </p:sp>
      <p:sp>
        <p:nvSpPr>
          <p:cNvPr id="6" name="Shape 4"/>
          <p:cNvSpPr/>
          <p:nvPr/>
        </p:nvSpPr>
        <p:spPr>
          <a:xfrm>
            <a:off x="850503" y="2145507"/>
            <a:ext cx="567035" cy="567035"/>
          </a:xfrm>
          <a:prstGeom prst="ellipse">
            <a:avLst/>
          </a:prstGeom>
          <a:solidFill>
            <a:srgbClr val="1D1D1B"/>
          </a:solidFill>
          <a:ln/>
        </p:spPr>
        <p:txBody>
          <a:bodyPr/>
          <a:lstStyle/>
          <a:p>
            <a:endParaRPr lang="en-US" sz="2400"/>
          </a:p>
        </p:txBody>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6475" y="2301379"/>
            <a:ext cx="255092" cy="255092"/>
          </a:xfrm>
          <a:prstGeom prst="rect">
            <a:avLst/>
          </a:prstGeom>
        </p:spPr>
      </p:pic>
      <p:sp>
        <p:nvSpPr>
          <p:cNvPr id="8" name="Text 5"/>
          <p:cNvSpPr/>
          <p:nvPr/>
        </p:nvSpPr>
        <p:spPr>
          <a:xfrm>
            <a:off x="850504" y="2901553"/>
            <a:ext cx="4961929"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Protect &amp; Extend</a:t>
            </a:r>
            <a:endParaRPr lang="en-US" dirty="0"/>
          </a:p>
        </p:txBody>
      </p:sp>
      <p:sp>
        <p:nvSpPr>
          <p:cNvPr id="9" name="Text 6"/>
          <p:cNvSpPr/>
          <p:nvPr/>
        </p:nvSpPr>
        <p:spPr>
          <a:xfrm>
            <a:off x="850504" y="3310235"/>
            <a:ext cx="4961929" cy="302419"/>
          </a:xfrm>
          <a:prstGeom prst="rect">
            <a:avLst/>
          </a:prstGeom>
          <a:noFill/>
          <a:ln/>
        </p:spPr>
        <p:txBody>
          <a:bodyPr wrap="none" lIns="0" tIns="0" rIns="0" bIns="0" rtlCol="0" anchor="t"/>
          <a:lstStyle/>
          <a:p>
            <a:pPr>
              <a:lnSpc>
                <a:spcPct val="133000"/>
              </a:lnSpc>
            </a:pPr>
            <a:r>
              <a:rPr lang="en-US" sz="1467" dirty="0">
                <a:solidFill>
                  <a:srgbClr val="61615C"/>
                </a:solidFill>
                <a:latin typeface="Tomorrow" pitchFamily="34" charset="0"/>
                <a:ea typeface="Tomorrow" pitchFamily="34" charset="-122"/>
                <a:cs typeface="Tomorrow" pitchFamily="34" charset="-120"/>
              </a:rPr>
              <a:t>Preserve hangar facilities and extend their useful life</a:t>
            </a:r>
            <a:endParaRPr lang="en-US" sz="1467" dirty="0"/>
          </a:p>
        </p:txBody>
      </p:sp>
      <p:sp>
        <p:nvSpPr>
          <p:cNvPr id="10" name="Shape 7"/>
          <p:cNvSpPr/>
          <p:nvPr/>
        </p:nvSpPr>
        <p:spPr>
          <a:xfrm>
            <a:off x="6190457" y="1956495"/>
            <a:ext cx="5340052" cy="1845171"/>
          </a:xfrm>
          <a:prstGeom prst="roundRect">
            <a:avLst>
              <a:gd name="adj" fmla="val 1537"/>
            </a:avLst>
          </a:prstGeom>
          <a:solidFill>
            <a:srgbClr val="F0EAEA"/>
          </a:solidFill>
          <a:ln/>
        </p:spPr>
        <p:txBody>
          <a:bodyPr/>
          <a:lstStyle/>
          <a:p>
            <a:endParaRPr lang="en-US" sz="2400"/>
          </a:p>
        </p:txBody>
      </p:sp>
      <p:sp>
        <p:nvSpPr>
          <p:cNvPr id="11" name="Shape 8"/>
          <p:cNvSpPr/>
          <p:nvPr/>
        </p:nvSpPr>
        <p:spPr>
          <a:xfrm>
            <a:off x="6379468" y="2145507"/>
            <a:ext cx="567035" cy="567035"/>
          </a:xfrm>
          <a:prstGeom prst="ellipse">
            <a:avLst/>
          </a:prstGeom>
          <a:solidFill>
            <a:srgbClr val="1D1D1B"/>
          </a:solidFill>
          <a:ln/>
        </p:spPr>
        <p:txBody>
          <a:bodyPr/>
          <a:lstStyle/>
          <a:p>
            <a:endParaRPr lang="en-US" sz="2400"/>
          </a:p>
        </p:txBody>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35441" y="2301379"/>
            <a:ext cx="255092" cy="255092"/>
          </a:xfrm>
          <a:prstGeom prst="rect">
            <a:avLst/>
          </a:prstGeom>
        </p:spPr>
      </p:pic>
      <p:sp>
        <p:nvSpPr>
          <p:cNvPr id="13" name="Text 9"/>
          <p:cNvSpPr/>
          <p:nvPr/>
        </p:nvSpPr>
        <p:spPr>
          <a:xfrm>
            <a:off x="6379468" y="2901553"/>
            <a:ext cx="4962029"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Improve Safety</a:t>
            </a:r>
            <a:endParaRPr lang="en-US" dirty="0"/>
          </a:p>
        </p:txBody>
      </p:sp>
      <p:sp>
        <p:nvSpPr>
          <p:cNvPr id="14" name="Text 10"/>
          <p:cNvSpPr/>
          <p:nvPr/>
        </p:nvSpPr>
        <p:spPr>
          <a:xfrm>
            <a:off x="6379468" y="3310235"/>
            <a:ext cx="4962029" cy="302419"/>
          </a:xfrm>
          <a:prstGeom prst="rect">
            <a:avLst/>
          </a:prstGeom>
          <a:noFill/>
          <a:ln/>
        </p:spPr>
        <p:txBody>
          <a:bodyPr wrap="none" lIns="0" tIns="0" rIns="0" bIns="0" rtlCol="0" anchor="t"/>
          <a:lstStyle/>
          <a:p>
            <a:pPr>
              <a:lnSpc>
                <a:spcPct val="133000"/>
              </a:lnSpc>
            </a:pPr>
            <a:r>
              <a:rPr lang="en-US" sz="1467" dirty="0">
                <a:solidFill>
                  <a:srgbClr val="61615C"/>
                </a:solidFill>
                <a:latin typeface="Tomorrow" pitchFamily="34" charset="0"/>
                <a:ea typeface="Tomorrow" pitchFamily="34" charset="-122"/>
                <a:cs typeface="Tomorrow" pitchFamily="34" charset="-120"/>
              </a:rPr>
              <a:t>Enhance reliability and safety for all tenants</a:t>
            </a:r>
            <a:endParaRPr lang="en-US" sz="1467" dirty="0"/>
          </a:p>
        </p:txBody>
      </p:sp>
      <p:sp>
        <p:nvSpPr>
          <p:cNvPr id="15" name="Shape 11"/>
          <p:cNvSpPr/>
          <p:nvPr/>
        </p:nvSpPr>
        <p:spPr>
          <a:xfrm>
            <a:off x="661493" y="3990678"/>
            <a:ext cx="5339953" cy="2147589"/>
          </a:xfrm>
          <a:prstGeom prst="roundRect">
            <a:avLst>
              <a:gd name="adj" fmla="val 1320"/>
            </a:avLst>
          </a:prstGeom>
          <a:solidFill>
            <a:srgbClr val="F0EAEA"/>
          </a:solidFill>
          <a:ln/>
        </p:spPr>
        <p:txBody>
          <a:bodyPr/>
          <a:lstStyle/>
          <a:p>
            <a:endParaRPr lang="en-US" sz="2400"/>
          </a:p>
        </p:txBody>
      </p:sp>
      <p:sp>
        <p:nvSpPr>
          <p:cNvPr id="16" name="Shape 12"/>
          <p:cNvSpPr/>
          <p:nvPr/>
        </p:nvSpPr>
        <p:spPr>
          <a:xfrm>
            <a:off x="850503" y="4179689"/>
            <a:ext cx="567035" cy="567035"/>
          </a:xfrm>
          <a:prstGeom prst="ellipse">
            <a:avLst/>
          </a:prstGeom>
          <a:solidFill>
            <a:srgbClr val="1D1D1B"/>
          </a:solidFill>
          <a:ln/>
        </p:spPr>
        <p:txBody>
          <a:bodyPr/>
          <a:lstStyle/>
          <a:p>
            <a:endParaRPr lang="en-US" sz="2400"/>
          </a:p>
        </p:txBody>
      </p:sp>
      <p:pic>
        <p:nvPicPr>
          <p:cNvPr id="1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6475" y="4335562"/>
            <a:ext cx="255092" cy="255092"/>
          </a:xfrm>
          <a:prstGeom prst="rect">
            <a:avLst/>
          </a:prstGeom>
        </p:spPr>
      </p:pic>
      <p:sp>
        <p:nvSpPr>
          <p:cNvPr id="18" name="Text 13"/>
          <p:cNvSpPr/>
          <p:nvPr/>
        </p:nvSpPr>
        <p:spPr>
          <a:xfrm>
            <a:off x="850504" y="4935736"/>
            <a:ext cx="4961929"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Reduce Failures</a:t>
            </a:r>
            <a:endParaRPr lang="en-US" dirty="0"/>
          </a:p>
        </p:txBody>
      </p:sp>
      <p:sp>
        <p:nvSpPr>
          <p:cNvPr id="19" name="Text 14"/>
          <p:cNvSpPr/>
          <p:nvPr/>
        </p:nvSpPr>
        <p:spPr>
          <a:xfrm>
            <a:off x="850504" y="5344418"/>
            <a:ext cx="4961929" cy="604837"/>
          </a:xfrm>
          <a:prstGeom prst="rect">
            <a:avLst/>
          </a:prstGeom>
          <a:noFill/>
          <a:ln/>
        </p:spPr>
        <p:txBody>
          <a:bodyPr wrap="square" lIns="0" tIns="0" rIns="0" bIns="0" rtlCol="0" anchor="t">
            <a:normAutofit/>
          </a:bodyPr>
          <a:lstStyle/>
          <a:p>
            <a:pPr>
              <a:lnSpc>
                <a:spcPct val="133000"/>
              </a:lnSpc>
            </a:pPr>
            <a:r>
              <a:rPr lang="en-US" sz="1467" dirty="0">
                <a:solidFill>
                  <a:srgbClr val="61615C"/>
                </a:solidFill>
                <a:latin typeface="Tomorrow" pitchFamily="34" charset="0"/>
                <a:ea typeface="Tomorrow" pitchFamily="34" charset="-122"/>
                <a:cs typeface="Tomorrow" pitchFamily="34" charset="-120"/>
              </a:rPr>
              <a:t>Proactive maintenance prevents unexpected breakdowns</a:t>
            </a:r>
            <a:endParaRPr lang="en-US" sz="1467" dirty="0"/>
          </a:p>
        </p:txBody>
      </p:sp>
      <p:sp>
        <p:nvSpPr>
          <p:cNvPr id="20" name="Shape 15"/>
          <p:cNvSpPr/>
          <p:nvPr/>
        </p:nvSpPr>
        <p:spPr>
          <a:xfrm>
            <a:off x="6190457" y="3990678"/>
            <a:ext cx="5340052" cy="2147589"/>
          </a:xfrm>
          <a:prstGeom prst="roundRect">
            <a:avLst>
              <a:gd name="adj" fmla="val 1320"/>
            </a:avLst>
          </a:prstGeom>
          <a:solidFill>
            <a:srgbClr val="F0EAEA"/>
          </a:solidFill>
          <a:ln/>
        </p:spPr>
        <p:txBody>
          <a:bodyPr/>
          <a:lstStyle/>
          <a:p>
            <a:endParaRPr lang="en-US" sz="2400"/>
          </a:p>
        </p:txBody>
      </p:sp>
      <p:sp>
        <p:nvSpPr>
          <p:cNvPr id="21" name="Shape 16"/>
          <p:cNvSpPr/>
          <p:nvPr/>
        </p:nvSpPr>
        <p:spPr>
          <a:xfrm>
            <a:off x="6379468" y="4179689"/>
            <a:ext cx="567035" cy="567035"/>
          </a:xfrm>
          <a:prstGeom prst="ellipse">
            <a:avLst/>
          </a:prstGeom>
          <a:solidFill>
            <a:srgbClr val="1D1D1B"/>
          </a:solidFill>
          <a:ln/>
        </p:spPr>
        <p:txBody>
          <a:bodyPr/>
          <a:lstStyle/>
          <a:p>
            <a:endParaRPr lang="en-US" sz="2400"/>
          </a:p>
        </p:txBody>
      </p:sp>
      <p:pic>
        <p:nvPicPr>
          <p:cNvPr id="2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35441" y="4335562"/>
            <a:ext cx="255092" cy="255092"/>
          </a:xfrm>
          <a:prstGeom prst="rect">
            <a:avLst/>
          </a:prstGeom>
        </p:spPr>
      </p:pic>
      <p:sp>
        <p:nvSpPr>
          <p:cNvPr id="23" name="Text 17"/>
          <p:cNvSpPr/>
          <p:nvPr/>
        </p:nvSpPr>
        <p:spPr>
          <a:xfrm>
            <a:off x="6379468" y="4935736"/>
            <a:ext cx="4962029"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Reinvest Funds</a:t>
            </a:r>
            <a:endParaRPr lang="en-US" dirty="0"/>
          </a:p>
        </p:txBody>
      </p:sp>
      <p:sp>
        <p:nvSpPr>
          <p:cNvPr id="24" name="Text 18"/>
          <p:cNvSpPr/>
          <p:nvPr/>
        </p:nvSpPr>
        <p:spPr>
          <a:xfrm>
            <a:off x="6379468" y="5344417"/>
            <a:ext cx="4962029" cy="302419"/>
          </a:xfrm>
          <a:prstGeom prst="rect">
            <a:avLst/>
          </a:prstGeom>
          <a:noFill/>
          <a:ln/>
        </p:spPr>
        <p:txBody>
          <a:bodyPr wrap="none" lIns="0" tIns="0" rIns="0" bIns="0" rtlCol="0" anchor="t"/>
          <a:lstStyle/>
          <a:p>
            <a:pPr>
              <a:lnSpc>
                <a:spcPct val="133000"/>
              </a:lnSpc>
            </a:pPr>
            <a:r>
              <a:rPr lang="en-US" sz="1467" dirty="0">
                <a:solidFill>
                  <a:srgbClr val="61615C"/>
                </a:solidFill>
                <a:latin typeface="Tomorrow" pitchFamily="34" charset="0"/>
                <a:ea typeface="Tomorrow" pitchFamily="34" charset="-122"/>
                <a:cs typeface="Tomorrow" pitchFamily="34" charset="-120"/>
              </a:rPr>
              <a:t>Maintenance dollars stay in airport-owned facilities</a:t>
            </a:r>
            <a:endParaRPr lang="en-US" sz="1467"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pic>
        <p:nvPicPr>
          <p:cNvPr id="3" name="Image 1" descr="preencoded.png"/>
          <p:cNvPicPr>
            <a:picLocks noChangeAspect="1"/>
          </p:cNvPicPr>
          <p:nvPr/>
        </p:nvPicPr>
        <p:blipFill>
          <a:blip r:embed="rId4"/>
          <a:stretch>
            <a:fillRect/>
          </a:stretch>
        </p:blipFill>
        <p:spPr>
          <a:xfrm>
            <a:off x="7714456" y="1785343"/>
            <a:ext cx="4383088" cy="3287316"/>
          </a:xfrm>
          <a:prstGeom prst="rect">
            <a:avLst/>
          </a:prstGeom>
        </p:spPr>
      </p:pic>
      <p:sp>
        <p:nvSpPr>
          <p:cNvPr id="4" name="Shape 0"/>
          <p:cNvSpPr/>
          <p:nvPr/>
        </p:nvSpPr>
        <p:spPr>
          <a:xfrm>
            <a:off x="661492" y="616347"/>
            <a:ext cx="2337395" cy="287139"/>
          </a:xfrm>
          <a:prstGeom prst="roundRect">
            <a:avLst>
              <a:gd name="adj" fmla="val 7900"/>
            </a:avLst>
          </a:prstGeom>
          <a:noFill/>
          <a:ln w="4763">
            <a:solidFill>
              <a:srgbClr val="1D1D1B"/>
            </a:solidFill>
            <a:prstDash val="solid"/>
          </a:ln>
        </p:spPr>
        <p:txBody>
          <a:bodyPr/>
          <a:lstStyle/>
          <a:p>
            <a:endParaRPr lang="en-US" sz="2400"/>
          </a:p>
        </p:txBody>
      </p:sp>
      <p:sp>
        <p:nvSpPr>
          <p:cNvPr id="5" name="Text 1"/>
          <p:cNvSpPr/>
          <p:nvPr/>
        </p:nvSpPr>
        <p:spPr>
          <a:xfrm>
            <a:off x="774899" y="673002"/>
            <a:ext cx="2720181" cy="173831"/>
          </a:xfrm>
          <a:prstGeom prst="rect">
            <a:avLst/>
          </a:prstGeom>
          <a:noFill/>
          <a:ln/>
        </p:spPr>
        <p:txBody>
          <a:bodyPr wrap="none" lIns="0" tIns="0" rIns="0" bIns="0" rtlCol="0" anchor="t"/>
          <a:lstStyle/>
          <a:p>
            <a:pPr>
              <a:lnSpc>
                <a:spcPct val="96000"/>
              </a:lnSpc>
            </a:pPr>
            <a:r>
              <a:rPr lang="en-US" sz="1133" dirty="0">
                <a:solidFill>
                  <a:srgbClr val="1D1D1B"/>
                </a:solidFill>
                <a:latin typeface="Tomorrow" pitchFamily="34" charset="0"/>
                <a:ea typeface="Tomorrow" pitchFamily="34" charset="-122"/>
                <a:cs typeface="Tomorrow" pitchFamily="34" charset="-120"/>
              </a:rPr>
              <a:t>RECENT ACCOMPLISHMENTS</a:t>
            </a:r>
            <a:endParaRPr lang="en-US" sz="1133" dirty="0"/>
          </a:p>
        </p:txBody>
      </p:sp>
      <p:sp>
        <p:nvSpPr>
          <p:cNvPr id="6" name="Text 2"/>
          <p:cNvSpPr/>
          <p:nvPr/>
        </p:nvSpPr>
        <p:spPr>
          <a:xfrm>
            <a:off x="661493" y="979091"/>
            <a:ext cx="6297017" cy="1181299"/>
          </a:xfrm>
          <a:prstGeom prst="rect">
            <a:avLst/>
          </a:prstGeom>
          <a:noFill/>
          <a:ln/>
        </p:spPr>
        <p:txBody>
          <a:bodyPr wrap="square" lIns="0" tIns="0" rIns="0" bIns="0" rtlCol="0" anchor="t">
            <a:normAutofit/>
          </a:bodyPr>
          <a:lstStyle/>
          <a:p>
            <a:pPr>
              <a:lnSpc>
                <a:spcPct val="104000"/>
              </a:lnSpc>
            </a:pPr>
            <a:r>
              <a:rPr lang="en-US" sz="3667" dirty="0">
                <a:solidFill>
                  <a:srgbClr val="1D1D1B"/>
                </a:solidFill>
                <a:latin typeface="Tomorrow SemiBold" pitchFamily="34" charset="0"/>
                <a:ea typeface="Tomorrow SemiBold" pitchFamily="34" charset="-122"/>
                <a:cs typeface="Tomorrow SemiBold" pitchFamily="34" charset="-120"/>
              </a:rPr>
              <a:t>Recent Maintenance &amp; Repairs</a:t>
            </a:r>
            <a:endParaRPr lang="en-US" sz="3667"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493" y="2443858"/>
            <a:ext cx="6297017" cy="1139924"/>
          </a:xfrm>
          <a:prstGeom prst="rect">
            <a:avLst/>
          </a:prstGeom>
        </p:spPr>
      </p:pic>
      <p:sp>
        <p:nvSpPr>
          <p:cNvPr id="8" name="Text 3"/>
          <p:cNvSpPr/>
          <p:nvPr/>
        </p:nvSpPr>
        <p:spPr>
          <a:xfrm>
            <a:off x="977504" y="2658269"/>
            <a:ext cx="5766593"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Hydraulic Systems</a:t>
            </a:r>
            <a:endParaRPr lang="en-US" dirty="0"/>
          </a:p>
        </p:txBody>
      </p:sp>
      <p:sp>
        <p:nvSpPr>
          <p:cNvPr id="9" name="Text 4"/>
          <p:cNvSpPr/>
          <p:nvPr/>
        </p:nvSpPr>
        <p:spPr>
          <a:xfrm>
            <a:off x="977504" y="3066951"/>
            <a:ext cx="5766593" cy="302419"/>
          </a:xfrm>
          <a:prstGeom prst="rect">
            <a:avLst/>
          </a:prstGeom>
          <a:noFill/>
          <a:ln/>
        </p:spPr>
        <p:txBody>
          <a:bodyPr wrap="none" lIns="0" tIns="0" rIns="0" bIns="0" rtlCol="0" anchor="t"/>
          <a:lstStyle/>
          <a:p>
            <a:pPr>
              <a:lnSpc>
                <a:spcPct val="133000"/>
              </a:lnSpc>
            </a:pPr>
            <a:r>
              <a:rPr lang="en-US" sz="1467" dirty="0">
                <a:solidFill>
                  <a:srgbClr val="61615C"/>
                </a:solidFill>
                <a:latin typeface="Tomorrow" pitchFamily="34" charset="0"/>
                <a:ea typeface="Tomorrow" pitchFamily="34" charset="-122"/>
                <a:cs typeface="Tomorrow" pitchFamily="34" charset="-120"/>
              </a:rPr>
              <a:t>Replaced multiple door cylinders and hydraulic lines</a:t>
            </a:r>
            <a:endParaRPr lang="en-US" sz="1467" dirty="0"/>
          </a:p>
        </p:txBody>
      </p:sp>
      <p:pic>
        <p:nvPicPr>
          <p:cNvPr id="10"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493" y="3772794"/>
            <a:ext cx="6297017" cy="1139924"/>
          </a:xfrm>
          <a:prstGeom prst="rect">
            <a:avLst/>
          </a:prstGeom>
        </p:spPr>
      </p:pic>
      <p:sp>
        <p:nvSpPr>
          <p:cNvPr id="11" name="Text 5"/>
          <p:cNvSpPr/>
          <p:nvPr/>
        </p:nvSpPr>
        <p:spPr>
          <a:xfrm>
            <a:off x="977504" y="3987205"/>
            <a:ext cx="5766593"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Lighting Upgrades</a:t>
            </a:r>
            <a:endParaRPr lang="en-US" dirty="0"/>
          </a:p>
        </p:txBody>
      </p:sp>
      <p:sp>
        <p:nvSpPr>
          <p:cNvPr id="12" name="Text 6"/>
          <p:cNvSpPr/>
          <p:nvPr/>
        </p:nvSpPr>
        <p:spPr>
          <a:xfrm>
            <a:off x="977504" y="4395887"/>
            <a:ext cx="5766593" cy="302419"/>
          </a:xfrm>
          <a:prstGeom prst="rect">
            <a:avLst/>
          </a:prstGeom>
          <a:noFill/>
          <a:ln/>
        </p:spPr>
        <p:txBody>
          <a:bodyPr wrap="none" lIns="0" tIns="0" rIns="0" bIns="0" rtlCol="0" anchor="t"/>
          <a:lstStyle/>
          <a:p>
            <a:pPr>
              <a:lnSpc>
                <a:spcPct val="133000"/>
              </a:lnSpc>
            </a:pPr>
            <a:r>
              <a:rPr lang="en-US" sz="1467" dirty="0">
                <a:solidFill>
                  <a:srgbClr val="61615C"/>
                </a:solidFill>
                <a:latin typeface="Tomorrow" pitchFamily="34" charset="0"/>
                <a:ea typeface="Tomorrow" pitchFamily="34" charset="-122"/>
                <a:cs typeface="Tomorrow" pitchFamily="34" charset="-120"/>
              </a:rPr>
              <a:t>Repairs and upgrades across multiple hangars</a:t>
            </a:r>
            <a:endParaRPr lang="en-US" sz="1467" dirty="0"/>
          </a:p>
        </p:txBody>
      </p:sp>
      <p:pic>
        <p:nvPicPr>
          <p:cNvPr id="13" name="Image 4"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493" y="5101730"/>
            <a:ext cx="6297017" cy="1139924"/>
          </a:xfrm>
          <a:prstGeom prst="rect">
            <a:avLst/>
          </a:prstGeom>
        </p:spPr>
      </p:pic>
      <p:sp>
        <p:nvSpPr>
          <p:cNvPr id="14" name="Text 7"/>
          <p:cNvSpPr/>
          <p:nvPr/>
        </p:nvSpPr>
        <p:spPr>
          <a:xfrm>
            <a:off x="977504" y="5316140"/>
            <a:ext cx="5766593"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Tenant Requests</a:t>
            </a:r>
            <a:endParaRPr lang="en-US" dirty="0"/>
          </a:p>
        </p:txBody>
      </p:sp>
      <p:sp>
        <p:nvSpPr>
          <p:cNvPr id="15" name="Text 8"/>
          <p:cNvSpPr/>
          <p:nvPr/>
        </p:nvSpPr>
        <p:spPr>
          <a:xfrm>
            <a:off x="977504" y="5724823"/>
            <a:ext cx="5766593" cy="302419"/>
          </a:xfrm>
          <a:prstGeom prst="rect">
            <a:avLst/>
          </a:prstGeom>
          <a:noFill/>
          <a:ln/>
        </p:spPr>
        <p:txBody>
          <a:bodyPr wrap="none" lIns="0" tIns="0" rIns="0" bIns="0" rtlCol="0" anchor="t"/>
          <a:lstStyle/>
          <a:p>
            <a:pPr>
              <a:lnSpc>
                <a:spcPct val="133000"/>
              </a:lnSpc>
            </a:pPr>
            <a:r>
              <a:rPr lang="en-US" sz="1467" dirty="0">
                <a:solidFill>
                  <a:srgbClr val="61615C"/>
                </a:solidFill>
                <a:latin typeface="Tomorrow" pitchFamily="34" charset="0"/>
                <a:ea typeface="Tomorrow" pitchFamily="34" charset="-122"/>
                <a:cs typeface="Tomorrow" pitchFamily="34" charset="-120"/>
              </a:rPr>
              <a:t>Responsive service to all submitted maintenance requests</a:t>
            </a:r>
            <a:endParaRPr lang="en-US" sz="1467"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61492" y="519807"/>
            <a:ext cx="1140717" cy="143471"/>
          </a:xfrm>
          <a:prstGeom prst="roundRect">
            <a:avLst>
              <a:gd name="adj" fmla="val 7905"/>
            </a:avLst>
          </a:prstGeom>
          <a:solidFill>
            <a:srgbClr val="E6E6E5"/>
          </a:solidFill>
          <a:ln/>
        </p:spPr>
        <p:txBody>
          <a:bodyPr/>
          <a:lstStyle/>
          <a:p>
            <a:endParaRPr lang="en-US" sz="2400"/>
          </a:p>
        </p:txBody>
      </p:sp>
      <p:sp>
        <p:nvSpPr>
          <p:cNvPr id="3" name="Text 1"/>
          <p:cNvSpPr/>
          <p:nvPr/>
        </p:nvSpPr>
        <p:spPr>
          <a:xfrm>
            <a:off x="718145" y="548085"/>
            <a:ext cx="1637011" cy="86916"/>
          </a:xfrm>
          <a:prstGeom prst="rect">
            <a:avLst/>
          </a:prstGeom>
          <a:noFill/>
          <a:ln/>
        </p:spPr>
        <p:txBody>
          <a:bodyPr wrap="none" lIns="0" tIns="0" rIns="0" bIns="0" rtlCol="0" anchor="t"/>
          <a:lstStyle/>
          <a:p>
            <a:pPr>
              <a:lnSpc>
                <a:spcPct val="96000"/>
              </a:lnSpc>
            </a:pPr>
            <a:r>
              <a:rPr lang="en-US" sz="533" dirty="0">
                <a:solidFill>
                  <a:srgbClr val="61615C"/>
                </a:solidFill>
                <a:latin typeface="Tomorrow" pitchFamily="34" charset="0"/>
                <a:ea typeface="Tomorrow" pitchFamily="34" charset="-122"/>
                <a:cs typeface="Tomorrow" pitchFamily="34" charset="-120"/>
              </a:rPr>
              <a:t>PREVENTIVE MAINTENANCE</a:t>
            </a:r>
            <a:endParaRPr lang="en-US" sz="533" dirty="0"/>
          </a:p>
        </p:txBody>
      </p:sp>
      <p:sp>
        <p:nvSpPr>
          <p:cNvPr id="4" name="Text 2"/>
          <p:cNvSpPr/>
          <p:nvPr/>
        </p:nvSpPr>
        <p:spPr>
          <a:xfrm>
            <a:off x="661493" y="682129"/>
            <a:ext cx="10869017" cy="295275"/>
          </a:xfrm>
          <a:prstGeom prst="rect">
            <a:avLst/>
          </a:prstGeom>
          <a:noFill/>
          <a:ln/>
        </p:spPr>
        <p:txBody>
          <a:bodyPr wrap="none" lIns="0" tIns="0" rIns="0" bIns="0" rtlCol="0" anchor="t"/>
          <a:lstStyle/>
          <a:p>
            <a:pPr>
              <a:lnSpc>
                <a:spcPct val="104000"/>
              </a:lnSpc>
            </a:pPr>
            <a:r>
              <a:rPr lang="en-US" dirty="0">
                <a:solidFill>
                  <a:srgbClr val="1D1D1B"/>
                </a:solidFill>
                <a:latin typeface="Tomorrow SemiBold" pitchFamily="34" charset="0"/>
                <a:ea typeface="Tomorrow SemiBold" pitchFamily="34" charset="-122"/>
                <a:cs typeface="Tomorrow SemiBold" pitchFamily="34" charset="-120"/>
              </a:rPr>
              <a:t>Our Maintenance Approach</a:t>
            </a:r>
            <a:endParaRPr lang="en-US" dirty="0"/>
          </a:p>
        </p:txBody>
      </p:sp>
      <p:sp>
        <p:nvSpPr>
          <p:cNvPr id="5" name="Text 3"/>
          <p:cNvSpPr/>
          <p:nvPr/>
        </p:nvSpPr>
        <p:spPr>
          <a:xfrm>
            <a:off x="661493" y="1048247"/>
            <a:ext cx="11478617" cy="304998"/>
          </a:xfrm>
          <a:prstGeom prst="rect">
            <a:avLst/>
          </a:prstGeom>
          <a:noFill/>
          <a:ln/>
        </p:spPr>
        <p:txBody>
          <a:bodyPr wrap="none" lIns="0" tIns="0" rIns="0" bIns="0" rtlCol="0" anchor="t"/>
          <a:lstStyle/>
          <a:p>
            <a:r>
              <a:rPr lang="en-US" sz="1200" dirty="0">
                <a:solidFill>
                  <a:srgbClr val="61615C"/>
                </a:solidFill>
                <a:latin typeface="Tomorrow" pitchFamily="34" charset="0"/>
                <a:ea typeface="Tomorrow" pitchFamily="34" charset="-122"/>
                <a:cs typeface="Tomorrow" pitchFamily="34" charset="-120"/>
              </a:rPr>
              <a:t>Instead of waiting for equipment to fail, we are implementing a structured preventive maintenance program.</a:t>
            </a:r>
            <a:endParaRPr lang="en-US" sz="1200" dirty="0"/>
          </a:p>
        </p:txBody>
      </p:sp>
      <p:pic>
        <p:nvPicPr>
          <p:cNvPr id="6" name="Image 0" descr="preencoded.png"/>
          <p:cNvPicPr>
            <a:picLocks noChangeAspect="1"/>
          </p:cNvPicPr>
          <p:nvPr/>
        </p:nvPicPr>
        <p:blipFill>
          <a:blip r:embed="rId3"/>
          <a:stretch>
            <a:fillRect/>
          </a:stretch>
        </p:blipFill>
        <p:spPr>
          <a:xfrm>
            <a:off x="661492" y="1267817"/>
            <a:ext cx="5319216" cy="5319216"/>
          </a:xfrm>
          <a:prstGeom prst="rect">
            <a:avLst/>
          </a:prstGeom>
        </p:spPr>
      </p:pic>
      <p:sp>
        <p:nvSpPr>
          <p:cNvPr id="7" name="Text 4"/>
          <p:cNvSpPr/>
          <p:nvPr/>
        </p:nvSpPr>
        <p:spPr>
          <a:xfrm>
            <a:off x="6211294" y="3775671"/>
            <a:ext cx="5319216" cy="567729"/>
          </a:xfrm>
          <a:prstGeom prst="rect">
            <a:avLst/>
          </a:prstGeom>
          <a:noFill/>
          <a:ln/>
        </p:spPr>
        <p:txBody>
          <a:bodyPr wrap="none" lIns="0" tIns="0" rIns="0" bIns="0" rtlCol="0" anchor="t"/>
          <a:lstStyle/>
          <a:p>
            <a:pPr>
              <a:lnSpc>
                <a:spcPct val="104000"/>
              </a:lnSpc>
            </a:pPr>
            <a:r>
              <a:rPr lang="en-US" sz="2000" dirty="0">
                <a:solidFill>
                  <a:srgbClr val="1D1D1B"/>
                </a:solidFill>
                <a:latin typeface="Tomorrow SemiBold" pitchFamily="34" charset="0"/>
                <a:ea typeface="Tomorrow SemiBold" pitchFamily="34" charset="-122"/>
                <a:cs typeface="Tomorrow SemiBold" pitchFamily="34" charset="-120"/>
              </a:rPr>
              <a:t>Goal</a:t>
            </a:r>
            <a:endParaRPr lang="en-US" sz="2000" dirty="0"/>
          </a:p>
        </p:txBody>
      </p:sp>
      <p:sp>
        <p:nvSpPr>
          <p:cNvPr id="8" name="Text 5"/>
          <p:cNvSpPr/>
          <p:nvPr/>
        </p:nvSpPr>
        <p:spPr>
          <a:xfrm>
            <a:off x="6211294" y="4061420"/>
            <a:ext cx="5928816" cy="839588"/>
          </a:xfrm>
          <a:prstGeom prst="rect">
            <a:avLst/>
          </a:prstGeom>
          <a:noFill/>
          <a:ln/>
        </p:spPr>
        <p:txBody>
          <a:bodyPr wrap="none" lIns="0" tIns="0" rIns="0" bIns="0" rtlCol="0" anchor="t"/>
          <a:lstStyle/>
          <a:p>
            <a:r>
              <a:rPr lang="en-US" dirty="0">
                <a:solidFill>
                  <a:srgbClr val="61615C"/>
                </a:solidFill>
                <a:latin typeface="Tomorrow" pitchFamily="34" charset="0"/>
                <a:ea typeface="Tomorrow" pitchFamily="34" charset="-122"/>
                <a:cs typeface="Tomorrow" pitchFamily="34" charset="-120"/>
              </a:rPr>
              <a:t>Identify issues early, reduce emergency repairs, and </a:t>
            </a:r>
          </a:p>
          <a:p>
            <a:r>
              <a:rPr lang="en-US" dirty="0">
                <a:solidFill>
                  <a:srgbClr val="61615C"/>
                </a:solidFill>
                <a:latin typeface="Tomorrow" pitchFamily="34" charset="0"/>
                <a:ea typeface="Tomorrow" pitchFamily="34" charset="-122"/>
                <a:cs typeface="Tomorrow" pitchFamily="34" charset="-120"/>
              </a:rPr>
              <a:t>extend the life of airport facilities</a:t>
            </a:r>
            <a:r>
              <a:rPr lang="en-US" sz="733" dirty="0">
                <a:solidFill>
                  <a:srgbClr val="61615C"/>
                </a:solidFill>
                <a:latin typeface="Tomorrow" pitchFamily="34" charset="0"/>
                <a:ea typeface="Tomorrow" pitchFamily="34" charset="-122"/>
                <a:cs typeface="Tomorrow" pitchFamily="34" charset="-120"/>
              </a:rPr>
              <a:t>.</a:t>
            </a:r>
            <a:endParaRPr lang="en-US" sz="733"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61493" y="1413371"/>
            <a:ext cx="1440756" cy="287139"/>
          </a:xfrm>
          <a:prstGeom prst="roundRect">
            <a:avLst>
              <a:gd name="adj" fmla="val 7900"/>
            </a:avLst>
          </a:prstGeom>
          <a:noFill/>
          <a:ln w="4763">
            <a:solidFill>
              <a:srgbClr val="1D1D1B"/>
            </a:solidFill>
            <a:prstDash val="solid"/>
          </a:ln>
        </p:spPr>
        <p:txBody>
          <a:bodyPr/>
          <a:lstStyle/>
          <a:p>
            <a:endParaRPr lang="en-US" sz="2400"/>
          </a:p>
        </p:txBody>
      </p:sp>
      <p:sp>
        <p:nvSpPr>
          <p:cNvPr id="3" name="Text 1"/>
          <p:cNvSpPr/>
          <p:nvPr/>
        </p:nvSpPr>
        <p:spPr>
          <a:xfrm>
            <a:off x="774899" y="1470026"/>
            <a:ext cx="1823541" cy="173831"/>
          </a:xfrm>
          <a:prstGeom prst="rect">
            <a:avLst/>
          </a:prstGeom>
          <a:noFill/>
          <a:ln/>
        </p:spPr>
        <p:txBody>
          <a:bodyPr wrap="none" lIns="0" tIns="0" rIns="0" bIns="0" rtlCol="0" anchor="t"/>
          <a:lstStyle/>
          <a:p>
            <a:pPr>
              <a:lnSpc>
                <a:spcPct val="96000"/>
              </a:lnSpc>
            </a:pPr>
            <a:r>
              <a:rPr lang="en-US" sz="1133" dirty="0">
                <a:solidFill>
                  <a:srgbClr val="1D1D1B"/>
                </a:solidFill>
                <a:latin typeface="Tomorrow" pitchFamily="34" charset="0"/>
                <a:ea typeface="Tomorrow" pitchFamily="34" charset="-122"/>
                <a:cs typeface="Tomorrow" pitchFamily="34" charset="-120"/>
              </a:rPr>
              <a:t>LOOKING AHEAD</a:t>
            </a:r>
            <a:endParaRPr lang="en-US" sz="1133" dirty="0"/>
          </a:p>
        </p:txBody>
      </p:sp>
      <p:sp>
        <p:nvSpPr>
          <p:cNvPr id="4" name="Text 2"/>
          <p:cNvSpPr/>
          <p:nvPr/>
        </p:nvSpPr>
        <p:spPr>
          <a:xfrm>
            <a:off x="661493" y="1776116"/>
            <a:ext cx="10869017" cy="590649"/>
          </a:xfrm>
          <a:prstGeom prst="rect">
            <a:avLst/>
          </a:prstGeom>
          <a:noFill/>
          <a:ln/>
        </p:spPr>
        <p:txBody>
          <a:bodyPr wrap="none" lIns="0" tIns="0" rIns="0" bIns="0" rtlCol="0" anchor="t"/>
          <a:lstStyle/>
          <a:p>
            <a:pPr>
              <a:lnSpc>
                <a:spcPct val="104000"/>
              </a:lnSpc>
            </a:pPr>
            <a:r>
              <a:rPr lang="en-US" sz="3667" dirty="0">
                <a:solidFill>
                  <a:srgbClr val="1D1D1B"/>
                </a:solidFill>
                <a:latin typeface="Tomorrow SemiBold" pitchFamily="34" charset="0"/>
                <a:ea typeface="Tomorrow SemiBold" pitchFamily="34" charset="-122"/>
                <a:cs typeface="Tomorrow SemiBold" pitchFamily="34" charset="-120"/>
              </a:rPr>
              <a:t>Long-Term Hangar Asset Management</a:t>
            </a:r>
            <a:endParaRPr lang="en-US" sz="3667" dirty="0"/>
          </a:p>
        </p:txBody>
      </p:sp>
      <p:pic>
        <p:nvPicPr>
          <p:cNvPr id="5" name="Image 0" descr="preencoded.png"/>
          <p:cNvPicPr>
            <a:picLocks noChangeAspect="1"/>
          </p:cNvPicPr>
          <p:nvPr/>
        </p:nvPicPr>
        <p:blipFill>
          <a:blip r:embed="rId3"/>
          <a:stretch>
            <a:fillRect/>
          </a:stretch>
        </p:blipFill>
        <p:spPr>
          <a:xfrm>
            <a:off x="661492" y="2650232"/>
            <a:ext cx="2009973" cy="1242219"/>
          </a:xfrm>
          <a:prstGeom prst="rect">
            <a:avLst/>
          </a:prstGeom>
        </p:spPr>
      </p:pic>
      <p:sp>
        <p:nvSpPr>
          <p:cNvPr id="6" name="Text 3"/>
          <p:cNvSpPr/>
          <p:nvPr/>
        </p:nvSpPr>
        <p:spPr>
          <a:xfrm>
            <a:off x="661492" y="4128691"/>
            <a:ext cx="3465512"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Track Every Hangar</a:t>
            </a:r>
            <a:endParaRPr lang="en-US" dirty="0"/>
          </a:p>
        </p:txBody>
      </p:sp>
      <p:sp>
        <p:nvSpPr>
          <p:cNvPr id="7" name="Text 4"/>
          <p:cNvSpPr/>
          <p:nvPr/>
        </p:nvSpPr>
        <p:spPr>
          <a:xfrm>
            <a:off x="661492" y="4537372"/>
            <a:ext cx="3465512" cy="604837"/>
          </a:xfrm>
          <a:prstGeom prst="rect">
            <a:avLst/>
          </a:prstGeom>
          <a:noFill/>
          <a:ln/>
        </p:spPr>
        <p:txBody>
          <a:bodyPr wrap="square" lIns="0" tIns="0" rIns="0" bIns="0" rtlCol="0" anchor="t">
            <a:normAutofit/>
          </a:bodyPr>
          <a:lstStyle/>
          <a:p>
            <a:pPr>
              <a:lnSpc>
                <a:spcPct val="133000"/>
              </a:lnSpc>
            </a:pPr>
            <a:r>
              <a:rPr lang="en-US" sz="1467" dirty="0">
                <a:solidFill>
                  <a:srgbClr val="61615C"/>
                </a:solidFill>
                <a:latin typeface="Tomorrow" pitchFamily="34" charset="0"/>
                <a:ea typeface="Tomorrow" pitchFamily="34" charset="-122"/>
                <a:cs typeface="Tomorrow" pitchFamily="34" charset="-120"/>
              </a:rPr>
              <a:t>Document condition, repairs, and maintenance history for each facility</a:t>
            </a:r>
            <a:endParaRPr lang="en-US" sz="1467" dirty="0"/>
          </a:p>
        </p:txBody>
      </p:sp>
      <p:pic>
        <p:nvPicPr>
          <p:cNvPr id="8" name="Image 1" descr="preencoded.png"/>
          <p:cNvPicPr>
            <a:picLocks noChangeAspect="1"/>
          </p:cNvPicPr>
          <p:nvPr/>
        </p:nvPicPr>
        <p:blipFill>
          <a:blip r:embed="rId4"/>
          <a:stretch>
            <a:fillRect/>
          </a:stretch>
        </p:blipFill>
        <p:spPr>
          <a:xfrm>
            <a:off x="4363244" y="2650232"/>
            <a:ext cx="2009973" cy="1242219"/>
          </a:xfrm>
          <a:prstGeom prst="rect">
            <a:avLst/>
          </a:prstGeom>
        </p:spPr>
      </p:pic>
      <p:sp>
        <p:nvSpPr>
          <p:cNvPr id="9" name="Text 5"/>
          <p:cNvSpPr/>
          <p:nvPr/>
        </p:nvSpPr>
        <p:spPr>
          <a:xfrm>
            <a:off x="4363244" y="4128691"/>
            <a:ext cx="3465512"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Schedule &amp; Forecast</a:t>
            </a:r>
            <a:endParaRPr lang="en-US" dirty="0"/>
          </a:p>
        </p:txBody>
      </p:sp>
      <p:sp>
        <p:nvSpPr>
          <p:cNvPr id="10" name="Text 6"/>
          <p:cNvSpPr/>
          <p:nvPr/>
        </p:nvSpPr>
        <p:spPr>
          <a:xfrm>
            <a:off x="4363244" y="4537372"/>
            <a:ext cx="3465512" cy="907256"/>
          </a:xfrm>
          <a:prstGeom prst="rect">
            <a:avLst/>
          </a:prstGeom>
          <a:noFill/>
          <a:ln/>
        </p:spPr>
        <p:txBody>
          <a:bodyPr wrap="square" lIns="0" tIns="0" rIns="0" bIns="0" rtlCol="0" anchor="t">
            <a:normAutofit/>
          </a:bodyPr>
          <a:lstStyle/>
          <a:p>
            <a:pPr>
              <a:lnSpc>
                <a:spcPct val="133000"/>
              </a:lnSpc>
            </a:pPr>
            <a:r>
              <a:rPr lang="en-US" sz="1467" dirty="0">
                <a:solidFill>
                  <a:srgbClr val="61615C"/>
                </a:solidFill>
                <a:latin typeface="Tomorrow" pitchFamily="34" charset="0"/>
                <a:ea typeface="Tomorrow" pitchFamily="34" charset="-122"/>
                <a:cs typeface="Tomorrow" pitchFamily="34" charset="-120"/>
              </a:rPr>
              <a:t>Plan preventive work and forecast major repairs before they become emergencies</a:t>
            </a:r>
            <a:endParaRPr lang="en-US" sz="1467" dirty="0"/>
          </a:p>
        </p:txBody>
      </p:sp>
      <p:pic>
        <p:nvPicPr>
          <p:cNvPr id="11" name="Image 2" descr="preencoded.png"/>
          <p:cNvPicPr>
            <a:picLocks noChangeAspect="1"/>
          </p:cNvPicPr>
          <p:nvPr/>
        </p:nvPicPr>
        <p:blipFill>
          <a:blip r:embed="rId5"/>
          <a:stretch>
            <a:fillRect/>
          </a:stretch>
        </p:blipFill>
        <p:spPr>
          <a:xfrm>
            <a:off x="8064996" y="2650232"/>
            <a:ext cx="2009973" cy="1242219"/>
          </a:xfrm>
          <a:prstGeom prst="rect">
            <a:avLst/>
          </a:prstGeom>
        </p:spPr>
      </p:pic>
      <p:sp>
        <p:nvSpPr>
          <p:cNvPr id="12" name="Text 7"/>
          <p:cNvSpPr/>
          <p:nvPr/>
        </p:nvSpPr>
        <p:spPr>
          <a:xfrm>
            <a:off x="8064996" y="4128691"/>
            <a:ext cx="3465512"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Improve Budget Planning</a:t>
            </a:r>
            <a:endParaRPr lang="en-US" dirty="0"/>
          </a:p>
        </p:txBody>
      </p:sp>
      <p:sp>
        <p:nvSpPr>
          <p:cNvPr id="13" name="Text 8"/>
          <p:cNvSpPr/>
          <p:nvPr/>
        </p:nvSpPr>
        <p:spPr>
          <a:xfrm>
            <a:off x="8064996" y="4537372"/>
            <a:ext cx="3465512" cy="604837"/>
          </a:xfrm>
          <a:prstGeom prst="rect">
            <a:avLst/>
          </a:prstGeom>
          <a:noFill/>
          <a:ln/>
        </p:spPr>
        <p:txBody>
          <a:bodyPr wrap="square" lIns="0" tIns="0" rIns="0" bIns="0" rtlCol="0" anchor="t">
            <a:normAutofit/>
          </a:bodyPr>
          <a:lstStyle/>
          <a:p>
            <a:pPr>
              <a:lnSpc>
                <a:spcPct val="133000"/>
              </a:lnSpc>
            </a:pPr>
            <a:r>
              <a:rPr lang="en-US" sz="1467" dirty="0">
                <a:solidFill>
                  <a:srgbClr val="61615C"/>
                </a:solidFill>
                <a:latin typeface="Tomorrow" pitchFamily="34" charset="0"/>
                <a:ea typeface="Tomorrow" pitchFamily="34" charset="-122"/>
                <a:cs typeface="Tomorrow" pitchFamily="34" charset="-120"/>
              </a:rPr>
              <a:t>Prioritize projects by condition and need to maximize facility lifespan</a:t>
            </a:r>
            <a:endParaRPr lang="en-US" sz="1467"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5233493" y="834925"/>
            <a:ext cx="6297017" cy="1181299"/>
          </a:xfrm>
          <a:prstGeom prst="rect">
            <a:avLst/>
          </a:prstGeom>
          <a:noFill/>
          <a:ln/>
        </p:spPr>
        <p:txBody>
          <a:bodyPr wrap="square" lIns="0" tIns="0" rIns="0" bIns="0" rtlCol="0" anchor="t">
            <a:normAutofit/>
          </a:bodyPr>
          <a:lstStyle/>
          <a:p>
            <a:pPr>
              <a:lnSpc>
                <a:spcPct val="104000"/>
              </a:lnSpc>
            </a:pPr>
            <a:r>
              <a:rPr lang="en-US" sz="3667" dirty="0">
                <a:solidFill>
                  <a:srgbClr val="1D1D1B"/>
                </a:solidFill>
                <a:latin typeface="Tomorrow SemiBold" pitchFamily="34" charset="0"/>
                <a:ea typeface="Tomorrow SemiBold" pitchFamily="34" charset="-122"/>
                <a:cs typeface="Tomorrow SemiBold" pitchFamily="34" charset="-120"/>
              </a:rPr>
              <a:t>From Reactive to Proactive</a:t>
            </a:r>
            <a:endParaRPr lang="en-US" sz="3667" dirty="0"/>
          </a:p>
        </p:txBody>
      </p:sp>
      <p:sp>
        <p:nvSpPr>
          <p:cNvPr id="4" name="Shape 1"/>
          <p:cNvSpPr/>
          <p:nvPr/>
        </p:nvSpPr>
        <p:spPr>
          <a:xfrm>
            <a:off x="5233492" y="2299693"/>
            <a:ext cx="25400" cy="1030089"/>
          </a:xfrm>
          <a:prstGeom prst="roundRect">
            <a:avLst>
              <a:gd name="adj" fmla="val 60000"/>
            </a:avLst>
          </a:prstGeom>
          <a:solidFill>
            <a:srgbClr val="1D1D1B"/>
          </a:solidFill>
          <a:ln/>
        </p:spPr>
        <p:txBody>
          <a:bodyPr/>
          <a:lstStyle/>
          <a:p>
            <a:endParaRPr lang="en-US" sz="2400"/>
          </a:p>
        </p:txBody>
      </p:sp>
      <p:sp>
        <p:nvSpPr>
          <p:cNvPr id="5" name="Text 2"/>
          <p:cNvSpPr/>
          <p:nvPr/>
        </p:nvSpPr>
        <p:spPr>
          <a:xfrm>
            <a:off x="5516960" y="2512318"/>
            <a:ext cx="6013549" cy="604837"/>
          </a:xfrm>
          <a:prstGeom prst="rect">
            <a:avLst/>
          </a:prstGeom>
          <a:noFill/>
          <a:ln/>
        </p:spPr>
        <p:txBody>
          <a:bodyPr wrap="square" lIns="0" tIns="0" rIns="0" bIns="0" rtlCol="0" anchor="t">
            <a:normAutofit/>
          </a:bodyPr>
          <a:lstStyle/>
          <a:p>
            <a:pPr>
              <a:lnSpc>
                <a:spcPct val="133000"/>
              </a:lnSpc>
            </a:pPr>
            <a:r>
              <a:rPr lang="en-US" sz="1467" dirty="0">
                <a:solidFill>
                  <a:srgbClr val="61615C"/>
                </a:solidFill>
                <a:latin typeface="Tomorrow" pitchFamily="34" charset="0"/>
                <a:ea typeface="Tomorrow" pitchFamily="34" charset="-122"/>
                <a:cs typeface="Tomorrow" pitchFamily="34" charset="-120"/>
              </a:rPr>
              <a:t>Our goal is to ensure maintenance funds are invested wisely — protecting the airport's facilities for years to come.</a:t>
            </a:r>
            <a:endParaRPr lang="en-US" sz="1467" dirty="0"/>
          </a:p>
        </p:txBody>
      </p:sp>
      <p:sp>
        <p:nvSpPr>
          <p:cNvPr id="6" name="Shape 3"/>
          <p:cNvSpPr/>
          <p:nvPr/>
        </p:nvSpPr>
        <p:spPr>
          <a:xfrm>
            <a:off x="5233493" y="3542407"/>
            <a:ext cx="6297017" cy="2480667"/>
          </a:xfrm>
          <a:prstGeom prst="roundRect">
            <a:avLst>
              <a:gd name="adj" fmla="val 1143"/>
            </a:avLst>
          </a:prstGeom>
          <a:solidFill>
            <a:srgbClr val="F0EAEA"/>
          </a:solidFill>
          <a:ln/>
        </p:spPr>
        <p:txBody>
          <a:bodyPr/>
          <a:lstStyle/>
          <a:p>
            <a:endParaRPr lang="en-US" sz="2400"/>
          </a:p>
        </p:txBody>
      </p:sp>
      <p:sp>
        <p:nvSpPr>
          <p:cNvPr id="7" name="Shape 4"/>
          <p:cNvSpPr/>
          <p:nvPr/>
        </p:nvSpPr>
        <p:spPr>
          <a:xfrm>
            <a:off x="5233493" y="3542407"/>
            <a:ext cx="3148508" cy="1391543"/>
          </a:xfrm>
          <a:prstGeom prst="rect">
            <a:avLst/>
          </a:prstGeom>
          <a:solidFill>
            <a:srgbClr val="F0EAEA"/>
          </a:solidFill>
          <a:ln/>
        </p:spPr>
        <p:txBody>
          <a:bodyPr/>
          <a:lstStyle/>
          <a:p>
            <a:endParaRPr lang="en-US" sz="2400"/>
          </a:p>
        </p:txBody>
      </p:sp>
      <p:sp>
        <p:nvSpPr>
          <p:cNvPr id="8" name="Text 5"/>
          <p:cNvSpPr/>
          <p:nvPr/>
        </p:nvSpPr>
        <p:spPr>
          <a:xfrm>
            <a:off x="5422503" y="3731419"/>
            <a:ext cx="2770485"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Today</a:t>
            </a:r>
            <a:endParaRPr lang="en-US" dirty="0"/>
          </a:p>
        </p:txBody>
      </p:sp>
      <p:sp>
        <p:nvSpPr>
          <p:cNvPr id="9" name="Text 6"/>
          <p:cNvSpPr/>
          <p:nvPr/>
        </p:nvSpPr>
        <p:spPr>
          <a:xfrm>
            <a:off x="5422503" y="4140102"/>
            <a:ext cx="2770485" cy="604837"/>
          </a:xfrm>
          <a:prstGeom prst="rect">
            <a:avLst/>
          </a:prstGeom>
          <a:noFill/>
          <a:ln/>
        </p:spPr>
        <p:txBody>
          <a:bodyPr wrap="square" lIns="0" tIns="0" rIns="0" bIns="0" rtlCol="0" anchor="t">
            <a:normAutofit/>
          </a:bodyPr>
          <a:lstStyle/>
          <a:p>
            <a:pPr>
              <a:lnSpc>
                <a:spcPct val="133000"/>
              </a:lnSpc>
            </a:pPr>
            <a:r>
              <a:rPr lang="en-US" sz="1467" dirty="0">
                <a:solidFill>
                  <a:srgbClr val="61615C"/>
                </a:solidFill>
                <a:latin typeface="Tomorrow" pitchFamily="34" charset="0"/>
                <a:ea typeface="Tomorrow" pitchFamily="34" charset="-122"/>
                <a:cs typeface="Tomorrow" pitchFamily="34" charset="-120"/>
              </a:rPr>
              <a:t>Preserve hangars, respond to tenants, prevent failures</a:t>
            </a:r>
            <a:endParaRPr lang="en-US" sz="1467" dirty="0"/>
          </a:p>
        </p:txBody>
      </p:sp>
      <p:sp>
        <p:nvSpPr>
          <p:cNvPr id="10" name="Shape 7"/>
          <p:cNvSpPr/>
          <p:nvPr/>
        </p:nvSpPr>
        <p:spPr>
          <a:xfrm>
            <a:off x="8382001" y="3542407"/>
            <a:ext cx="3148508" cy="1391543"/>
          </a:xfrm>
          <a:prstGeom prst="rect">
            <a:avLst/>
          </a:prstGeom>
          <a:solidFill>
            <a:srgbClr val="F0EAEA"/>
          </a:solidFill>
          <a:ln/>
        </p:spPr>
        <p:txBody>
          <a:bodyPr/>
          <a:lstStyle/>
          <a:p>
            <a:endParaRPr lang="en-US" sz="2400"/>
          </a:p>
        </p:txBody>
      </p:sp>
      <p:sp>
        <p:nvSpPr>
          <p:cNvPr id="11" name="Shape 8"/>
          <p:cNvSpPr/>
          <p:nvPr/>
        </p:nvSpPr>
        <p:spPr>
          <a:xfrm>
            <a:off x="8382000" y="3542407"/>
            <a:ext cx="25400" cy="1391543"/>
          </a:xfrm>
          <a:prstGeom prst="roundRect">
            <a:avLst>
              <a:gd name="adj" fmla="val 111628"/>
            </a:avLst>
          </a:prstGeom>
          <a:solidFill>
            <a:srgbClr val="D6D0D0"/>
          </a:solidFill>
          <a:ln/>
        </p:spPr>
        <p:txBody>
          <a:bodyPr/>
          <a:lstStyle/>
          <a:p>
            <a:endParaRPr lang="en-US" sz="2400"/>
          </a:p>
        </p:txBody>
      </p:sp>
      <p:sp>
        <p:nvSpPr>
          <p:cNvPr id="12" name="Text 9"/>
          <p:cNvSpPr/>
          <p:nvPr/>
        </p:nvSpPr>
        <p:spPr>
          <a:xfrm>
            <a:off x="8571012" y="3731419"/>
            <a:ext cx="2770485"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Tomorrow</a:t>
            </a:r>
            <a:endParaRPr lang="en-US" dirty="0"/>
          </a:p>
        </p:txBody>
      </p:sp>
      <p:sp>
        <p:nvSpPr>
          <p:cNvPr id="13" name="Text 10"/>
          <p:cNvSpPr/>
          <p:nvPr/>
        </p:nvSpPr>
        <p:spPr>
          <a:xfrm>
            <a:off x="8571012" y="4140102"/>
            <a:ext cx="2770485" cy="604837"/>
          </a:xfrm>
          <a:prstGeom prst="rect">
            <a:avLst/>
          </a:prstGeom>
          <a:noFill/>
          <a:ln/>
        </p:spPr>
        <p:txBody>
          <a:bodyPr wrap="square" lIns="0" tIns="0" rIns="0" bIns="0" rtlCol="0" anchor="t">
            <a:normAutofit/>
          </a:bodyPr>
          <a:lstStyle/>
          <a:p>
            <a:pPr>
              <a:lnSpc>
                <a:spcPct val="133000"/>
              </a:lnSpc>
            </a:pPr>
            <a:r>
              <a:rPr lang="en-US" sz="1467" dirty="0">
                <a:solidFill>
                  <a:srgbClr val="61615C"/>
                </a:solidFill>
                <a:latin typeface="Tomorrow" pitchFamily="34" charset="0"/>
                <a:ea typeface="Tomorrow" pitchFamily="34" charset="-122"/>
                <a:cs typeface="Tomorrow" pitchFamily="34" charset="-120"/>
              </a:rPr>
              <a:t>Track conditions, forecast repairs, plan budgets</a:t>
            </a:r>
            <a:endParaRPr lang="en-US" sz="1467" dirty="0"/>
          </a:p>
        </p:txBody>
      </p:sp>
      <p:sp>
        <p:nvSpPr>
          <p:cNvPr id="14" name="Shape 11"/>
          <p:cNvSpPr/>
          <p:nvPr/>
        </p:nvSpPr>
        <p:spPr>
          <a:xfrm>
            <a:off x="5233493" y="4933951"/>
            <a:ext cx="6297017" cy="1089124"/>
          </a:xfrm>
          <a:prstGeom prst="rect">
            <a:avLst/>
          </a:prstGeom>
          <a:solidFill>
            <a:srgbClr val="F0EAEA"/>
          </a:solidFill>
          <a:ln/>
        </p:spPr>
        <p:txBody>
          <a:bodyPr/>
          <a:lstStyle/>
          <a:p>
            <a:endParaRPr lang="en-US" sz="2400"/>
          </a:p>
        </p:txBody>
      </p:sp>
      <p:sp>
        <p:nvSpPr>
          <p:cNvPr id="15" name="Shape 12"/>
          <p:cNvSpPr/>
          <p:nvPr/>
        </p:nvSpPr>
        <p:spPr>
          <a:xfrm>
            <a:off x="5233493" y="4933951"/>
            <a:ext cx="6297017" cy="25400"/>
          </a:xfrm>
          <a:prstGeom prst="roundRect">
            <a:avLst>
              <a:gd name="adj" fmla="val 111628"/>
            </a:avLst>
          </a:prstGeom>
          <a:solidFill>
            <a:srgbClr val="D6D0D0"/>
          </a:solidFill>
          <a:ln/>
        </p:spPr>
        <p:txBody>
          <a:bodyPr/>
          <a:lstStyle/>
          <a:p>
            <a:endParaRPr lang="en-US" sz="2400"/>
          </a:p>
        </p:txBody>
      </p:sp>
      <p:sp>
        <p:nvSpPr>
          <p:cNvPr id="16" name="Text 13"/>
          <p:cNvSpPr/>
          <p:nvPr/>
        </p:nvSpPr>
        <p:spPr>
          <a:xfrm>
            <a:off x="5422504" y="5122961"/>
            <a:ext cx="5918993" cy="295275"/>
          </a:xfrm>
          <a:prstGeom prst="rect">
            <a:avLst/>
          </a:prstGeom>
          <a:noFill/>
          <a:ln/>
        </p:spPr>
        <p:txBody>
          <a:bodyPr wrap="none" lIns="0" tIns="0" rIns="0" bIns="0" rtlCol="0" anchor="t"/>
          <a:lstStyle/>
          <a:p>
            <a:pPr>
              <a:lnSpc>
                <a:spcPct val="104000"/>
              </a:lnSpc>
            </a:pPr>
            <a:r>
              <a:rPr lang="en-US" dirty="0">
                <a:solidFill>
                  <a:srgbClr val="61615C"/>
                </a:solidFill>
                <a:latin typeface="Tomorrow SemiBold" pitchFamily="34" charset="0"/>
                <a:ea typeface="Tomorrow SemiBold" pitchFamily="34" charset="-122"/>
                <a:cs typeface="Tomorrow SemiBold" pitchFamily="34" charset="-120"/>
              </a:rPr>
              <a:t>Future</a:t>
            </a:r>
            <a:endParaRPr lang="en-US" dirty="0"/>
          </a:p>
        </p:txBody>
      </p:sp>
      <p:sp>
        <p:nvSpPr>
          <p:cNvPr id="17" name="Text 14"/>
          <p:cNvSpPr/>
          <p:nvPr/>
        </p:nvSpPr>
        <p:spPr>
          <a:xfrm>
            <a:off x="5422504" y="5531644"/>
            <a:ext cx="5918993" cy="302419"/>
          </a:xfrm>
          <a:prstGeom prst="rect">
            <a:avLst/>
          </a:prstGeom>
          <a:noFill/>
          <a:ln/>
        </p:spPr>
        <p:txBody>
          <a:bodyPr wrap="none" lIns="0" tIns="0" rIns="0" bIns="0" rtlCol="0" anchor="t"/>
          <a:lstStyle/>
          <a:p>
            <a:pPr>
              <a:lnSpc>
                <a:spcPct val="133000"/>
              </a:lnSpc>
            </a:pPr>
            <a:r>
              <a:rPr lang="en-US" sz="1467" dirty="0">
                <a:solidFill>
                  <a:srgbClr val="61615C"/>
                </a:solidFill>
                <a:latin typeface="Tomorrow" pitchFamily="34" charset="0"/>
                <a:ea typeface="Tomorrow" pitchFamily="34" charset="-122"/>
                <a:cs typeface="Tomorrow" pitchFamily="34" charset="-120"/>
              </a:rPr>
              <a:t>Maximize useful life of all airport-owned facilities</a:t>
            </a:r>
            <a:endParaRPr lang="en-US" sz="1467"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7463B-EA3D-69C0-B301-4C9C01348C72}"/>
              </a:ext>
            </a:extLst>
          </p:cNvPr>
          <p:cNvSpPr>
            <a:spLocks noGrp="1"/>
          </p:cNvSpPr>
          <p:nvPr>
            <p:ph type="ctrTitle"/>
          </p:nvPr>
        </p:nvSpPr>
        <p:spPr>
          <a:xfrm>
            <a:off x="632839" y="185061"/>
            <a:ext cx="10525125" cy="2879273"/>
          </a:xfrm>
        </p:spPr>
        <p:txBody>
          <a:bodyPr>
            <a:normAutofit/>
          </a:bodyPr>
          <a:lstStyle/>
          <a:p>
            <a:r>
              <a:rPr lang="en-US" dirty="0"/>
              <a:t>Passero Associates </a:t>
            </a:r>
            <a:br>
              <a:rPr lang="en-US" dirty="0"/>
            </a:br>
            <a:r>
              <a:rPr lang="en-US" sz="3500" dirty="0"/>
              <a:t> </a:t>
            </a:r>
            <a:br>
              <a:rPr lang="en-US" dirty="0"/>
            </a:br>
            <a:r>
              <a:rPr lang="en-US" sz="4900" b="1" dirty="0">
                <a:solidFill>
                  <a:srgbClr val="0033CC"/>
                </a:solidFill>
              </a:rPr>
              <a:t>Hawkeye View Roadway Relocation &amp; Self-Serve Fuel Update</a:t>
            </a:r>
          </a:p>
        </p:txBody>
      </p:sp>
      <p:sp>
        <p:nvSpPr>
          <p:cNvPr id="3" name="Subtitle 2">
            <a:extLst>
              <a:ext uri="{FF2B5EF4-FFF2-40B4-BE49-F238E27FC236}">
                <a16:creationId xmlns:a16="http://schemas.microsoft.com/office/drawing/2014/main" id="{5A9DE2E2-9630-970B-7EF9-6998BD82D6B6}"/>
              </a:ext>
            </a:extLst>
          </p:cNvPr>
          <p:cNvSpPr>
            <a:spLocks noGrp="1"/>
          </p:cNvSpPr>
          <p:nvPr>
            <p:ph type="subTitle" idx="1"/>
          </p:nvPr>
        </p:nvSpPr>
        <p:spPr>
          <a:xfrm>
            <a:off x="1256723" y="3297971"/>
            <a:ext cx="9144000" cy="1655763"/>
          </a:xfrm>
        </p:spPr>
        <p:txBody>
          <a:bodyPr/>
          <a:lstStyle/>
          <a:p>
            <a:endParaRPr lang="en-US" dirty="0"/>
          </a:p>
          <a:p>
            <a:r>
              <a:rPr lang="en-US" dirty="0"/>
              <a:t>St. Johns County Airport Authority</a:t>
            </a:r>
            <a:br>
              <a:rPr lang="en-US" dirty="0"/>
            </a:br>
            <a:r>
              <a:rPr lang="en-US" dirty="0"/>
              <a:t>Regular Meeting July 15, 2026</a:t>
            </a:r>
          </a:p>
        </p:txBody>
      </p:sp>
      <p:pic>
        <p:nvPicPr>
          <p:cNvPr id="5" name="Picture 4">
            <a:extLst>
              <a:ext uri="{FF2B5EF4-FFF2-40B4-BE49-F238E27FC236}">
                <a16:creationId xmlns:a16="http://schemas.microsoft.com/office/drawing/2014/main" id="{8DFE43E2-3021-8ADD-1931-0CEB4D7618C5}"/>
              </a:ext>
            </a:extLst>
          </p:cNvPr>
          <p:cNvPicPr>
            <a:picLocks noChangeAspect="1"/>
          </p:cNvPicPr>
          <p:nvPr/>
        </p:nvPicPr>
        <p:blipFill>
          <a:blip r:embed="rId2">
            <a:extLst>
              <a:ext uri="{28A0092B-C50C-407E-A947-70E740481C1C}">
                <a14:useLocalDpi xmlns:a14="http://schemas.microsoft.com/office/drawing/2010/main" val="0"/>
              </a:ext>
            </a:extLst>
          </a:blip>
          <a:srcRect l="21416" t="34771" r="19784" b="34255"/>
          <a:stretch>
            <a:fillRect/>
          </a:stretch>
        </p:blipFill>
        <p:spPr>
          <a:xfrm>
            <a:off x="793101" y="4953734"/>
            <a:ext cx="3424336" cy="1803487"/>
          </a:xfrm>
          <a:prstGeom prst="rect">
            <a:avLst/>
          </a:prstGeom>
        </p:spPr>
      </p:pic>
      <p:pic>
        <p:nvPicPr>
          <p:cNvPr id="6" name="Picture 5">
            <a:extLst>
              <a:ext uri="{FF2B5EF4-FFF2-40B4-BE49-F238E27FC236}">
                <a16:creationId xmlns:a16="http://schemas.microsoft.com/office/drawing/2014/main" id="{D598AAC8-DE47-0B67-9AEC-FAFCC5B3E0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4454" y="4542946"/>
            <a:ext cx="4394205" cy="1977543"/>
          </a:xfrm>
          <a:prstGeom prst="rect">
            <a:avLst/>
          </a:prstGeom>
        </p:spPr>
      </p:pic>
    </p:spTree>
    <p:extLst>
      <p:ext uri="{BB962C8B-B14F-4D97-AF65-F5344CB8AC3E}">
        <p14:creationId xmlns:p14="http://schemas.microsoft.com/office/powerpoint/2010/main" val="36776573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B4EE1-8884-BCDF-34E4-1C323E8A560E}"/>
              </a:ext>
            </a:extLst>
          </p:cNvPr>
          <p:cNvSpPr>
            <a:spLocks noGrp="1"/>
          </p:cNvSpPr>
          <p:nvPr>
            <p:ph type="title"/>
          </p:nvPr>
        </p:nvSpPr>
        <p:spPr/>
        <p:txBody>
          <a:bodyPr/>
          <a:lstStyle/>
          <a:p>
            <a:r>
              <a:rPr lang="en-US" b="1" dirty="0">
                <a:solidFill>
                  <a:srgbClr val="0033CC"/>
                </a:solidFill>
              </a:rPr>
              <a:t>Outline</a:t>
            </a:r>
          </a:p>
        </p:txBody>
      </p:sp>
      <p:sp>
        <p:nvSpPr>
          <p:cNvPr id="3" name="Content Placeholder 2">
            <a:extLst>
              <a:ext uri="{FF2B5EF4-FFF2-40B4-BE49-F238E27FC236}">
                <a16:creationId xmlns:a16="http://schemas.microsoft.com/office/drawing/2014/main" id="{2D5FC009-8536-DF13-8366-7B214D2B867D}"/>
              </a:ext>
            </a:extLst>
          </p:cNvPr>
          <p:cNvSpPr>
            <a:spLocks noGrp="1"/>
          </p:cNvSpPr>
          <p:nvPr>
            <p:ph idx="1"/>
          </p:nvPr>
        </p:nvSpPr>
        <p:spPr/>
        <p:txBody>
          <a:bodyPr>
            <a:normAutofit/>
          </a:bodyPr>
          <a:lstStyle/>
          <a:p>
            <a:r>
              <a:rPr lang="en-US" sz="3600" dirty="0"/>
              <a:t>Hawkeye View Roadway Relocation </a:t>
            </a:r>
          </a:p>
          <a:p>
            <a:pPr lvl="1"/>
            <a:r>
              <a:rPr lang="en-US" sz="3200" dirty="0"/>
              <a:t>Update </a:t>
            </a:r>
          </a:p>
          <a:p>
            <a:pPr lvl="1"/>
            <a:r>
              <a:rPr lang="en-US" sz="3200" dirty="0"/>
              <a:t>Action Item for Approval</a:t>
            </a:r>
          </a:p>
          <a:p>
            <a:r>
              <a:rPr lang="en-US" sz="3600" dirty="0"/>
              <a:t>Self Serve Fuel Farm Project Update</a:t>
            </a:r>
          </a:p>
          <a:p>
            <a:pPr marL="0" indent="0">
              <a:buNone/>
            </a:pPr>
            <a:r>
              <a:rPr lang="en-US" sz="2000" dirty="0"/>
              <a:t>  </a:t>
            </a:r>
          </a:p>
        </p:txBody>
      </p:sp>
    </p:spTree>
    <p:extLst>
      <p:ext uri="{BB962C8B-B14F-4D97-AF65-F5344CB8AC3E}">
        <p14:creationId xmlns:p14="http://schemas.microsoft.com/office/powerpoint/2010/main" val="20259738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DC36F-7E62-BBC0-63D6-3316CD6B71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F67F73-00A2-B43B-4A9A-670E4A5083D3}"/>
              </a:ext>
            </a:extLst>
          </p:cNvPr>
          <p:cNvSpPr>
            <a:spLocks noGrp="1"/>
          </p:cNvSpPr>
          <p:nvPr>
            <p:ph type="title"/>
          </p:nvPr>
        </p:nvSpPr>
        <p:spPr>
          <a:xfrm>
            <a:off x="838200" y="4961"/>
            <a:ext cx="10515600" cy="1325563"/>
          </a:xfrm>
        </p:spPr>
        <p:txBody>
          <a:bodyPr/>
          <a:lstStyle/>
          <a:p>
            <a:r>
              <a:rPr lang="en-US" b="1" dirty="0">
                <a:solidFill>
                  <a:srgbClr val="0033CC"/>
                </a:solidFill>
              </a:rPr>
              <a:t>Hawkeye Roadway Relocation</a:t>
            </a:r>
            <a:br>
              <a:rPr lang="en-US" b="1" dirty="0">
                <a:solidFill>
                  <a:srgbClr val="0033CC"/>
                </a:solidFill>
              </a:rPr>
            </a:br>
            <a:r>
              <a:rPr lang="en-US" b="1" dirty="0">
                <a:solidFill>
                  <a:srgbClr val="0033CC"/>
                </a:solidFill>
              </a:rPr>
              <a:t>(East Terminal Drive)</a:t>
            </a:r>
          </a:p>
        </p:txBody>
      </p:sp>
      <p:sp>
        <p:nvSpPr>
          <p:cNvPr id="3" name="Content Placeholder 2">
            <a:extLst>
              <a:ext uri="{FF2B5EF4-FFF2-40B4-BE49-F238E27FC236}">
                <a16:creationId xmlns:a16="http://schemas.microsoft.com/office/drawing/2014/main" id="{AA2CE314-DC2A-0CFD-3B89-5B73307E221E}"/>
              </a:ext>
            </a:extLst>
          </p:cNvPr>
          <p:cNvSpPr>
            <a:spLocks noGrp="1"/>
          </p:cNvSpPr>
          <p:nvPr>
            <p:ph idx="1"/>
          </p:nvPr>
        </p:nvSpPr>
        <p:spPr>
          <a:xfrm>
            <a:off x="419102" y="1502234"/>
            <a:ext cx="11306175" cy="5085183"/>
          </a:xfrm>
        </p:spPr>
        <p:txBody>
          <a:bodyPr>
            <a:normAutofit/>
          </a:bodyPr>
          <a:lstStyle/>
          <a:p>
            <a:r>
              <a:rPr lang="en-US" sz="3200" b="1" dirty="0"/>
              <a:t>Project Status Update</a:t>
            </a:r>
          </a:p>
          <a:p>
            <a:pPr lvl="1"/>
            <a:r>
              <a:rPr lang="en-US" sz="2800" dirty="0"/>
              <a:t>30% Design Completion Reached June 30.</a:t>
            </a:r>
          </a:p>
          <a:p>
            <a:pPr lvl="1"/>
            <a:r>
              <a:rPr lang="en-US" sz="2800" dirty="0"/>
              <a:t>60% Design Milestone Scheduled for August 7.</a:t>
            </a:r>
          </a:p>
          <a:p>
            <a:pPr lvl="1"/>
            <a:r>
              <a:rPr lang="en-US" sz="2800" dirty="0"/>
              <a:t>Permit Applications to SJC &amp; SJRWMD Scheduled at 60% (August 7).</a:t>
            </a:r>
          </a:p>
          <a:p>
            <a:pPr lvl="1"/>
            <a:r>
              <a:rPr lang="en-US" sz="2800" dirty="0"/>
              <a:t>Rezoning of 22.7 Acre Gun Club Parcel Acquired in 2024.</a:t>
            </a:r>
          </a:p>
          <a:p>
            <a:pPr lvl="2"/>
            <a:r>
              <a:rPr lang="en-US" sz="2800" dirty="0"/>
              <a:t>SJC Planning &amp; Zoning Agency Hearing Scheduled for July 23</a:t>
            </a:r>
            <a:r>
              <a:rPr lang="en-US" sz="2800" baseline="30000" dirty="0"/>
              <a:t>rd</a:t>
            </a:r>
            <a:r>
              <a:rPr lang="en-US" sz="2800" dirty="0"/>
              <a:t>.</a:t>
            </a:r>
          </a:p>
          <a:p>
            <a:pPr lvl="2"/>
            <a:r>
              <a:rPr lang="en-US" sz="2800" dirty="0"/>
              <a:t>SJC BOCC Hearing Scheduled for August 18</a:t>
            </a:r>
            <a:r>
              <a:rPr lang="en-US" sz="2800" baseline="30000" dirty="0"/>
              <a:t>th</a:t>
            </a:r>
            <a:r>
              <a:rPr lang="en-US" sz="2800" dirty="0"/>
              <a:t>.</a:t>
            </a:r>
          </a:p>
          <a:p>
            <a:pPr lvl="1"/>
            <a:r>
              <a:rPr lang="en-US" sz="2800" dirty="0"/>
              <a:t>90% Design Milestone Scheduled for September 21</a:t>
            </a:r>
          </a:p>
          <a:p>
            <a:pPr lvl="1"/>
            <a:r>
              <a:rPr lang="en-US" sz="2800" dirty="0"/>
              <a:t>100% Design Milestone Scheduled for October 26</a:t>
            </a:r>
          </a:p>
          <a:p>
            <a:pPr lvl="1"/>
            <a:r>
              <a:rPr lang="en-US" sz="2800" dirty="0"/>
              <a:t>Bidding Scheduled for November 9 through December 15</a:t>
            </a:r>
          </a:p>
          <a:p>
            <a:pPr lvl="1"/>
            <a:endParaRPr lang="en-US" dirty="0"/>
          </a:p>
          <a:p>
            <a:pPr lvl="2"/>
            <a:endParaRPr lang="en-US" dirty="0">
              <a:solidFill>
                <a:srgbClr val="FF0000"/>
              </a:solidFill>
            </a:endParaRPr>
          </a:p>
        </p:txBody>
      </p:sp>
    </p:spTree>
    <p:extLst>
      <p:ext uri="{BB962C8B-B14F-4D97-AF65-F5344CB8AC3E}">
        <p14:creationId xmlns:p14="http://schemas.microsoft.com/office/powerpoint/2010/main" val="8658133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86DFA-FB62-2B97-D81B-8759B2FCD7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EA8472-ABE1-A046-830E-3F56242AD700}"/>
              </a:ext>
            </a:extLst>
          </p:cNvPr>
          <p:cNvSpPr>
            <a:spLocks noGrp="1"/>
          </p:cNvSpPr>
          <p:nvPr>
            <p:ph type="title"/>
          </p:nvPr>
        </p:nvSpPr>
        <p:spPr>
          <a:xfrm>
            <a:off x="838200" y="5"/>
            <a:ext cx="10515600" cy="1325563"/>
          </a:xfrm>
        </p:spPr>
        <p:txBody>
          <a:bodyPr/>
          <a:lstStyle/>
          <a:p>
            <a:r>
              <a:rPr lang="en-US" b="1" dirty="0">
                <a:solidFill>
                  <a:srgbClr val="0033CC"/>
                </a:solidFill>
              </a:rPr>
              <a:t>Hawkeye Roadway Relocation</a:t>
            </a:r>
            <a:br>
              <a:rPr lang="en-US" b="1" dirty="0">
                <a:solidFill>
                  <a:srgbClr val="0033CC"/>
                </a:solidFill>
              </a:rPr>
            </a:br>
            <a:r>
              <a:rPr lang="en-US" b="1" dirty="0">
                <a:solidFill>
                  <a:srgbClr val="0033CC"/>
                </a:solidFill>
              </a:rPr>
              <a:t>(East Terminal Drive)</a:t>
            </a:r>
          </a:p>
        </p:txBody>
      </p:sp>
      <p:sp>
        <p:nvSpPr>
          <p:cNvPr id="3" name="Content Placeholder 2">
            <a:extLst>
              <a:ext uri="{FF2B5EF4-FFF2-40B4-BE49-F238E27FC236}">
                <a16:creationId xmlns:a16="http://schemas.microsoft.com/office/drawing/2014/main" id="{5447BC07-DFB8-DA69-18F6-B33ABC42B770}"/>
              </a:ext>
            </a:extLst>
          </p:cNvPr>
          <p:cNvSpPr>
            <a:spLocks noGrp="1"/>
          </p:cNvSpPr>
          <p:nvPr>
            <p:ph idx="1"/>
          </p:nvPr>
        </p:nvSpPr>
        <p:spPr>
          <a:xfrm>
            <a:off x="419102" y="1502234"/>
            <a:ext cx="11306175" cy="5085183"/>
          </a:xfrm>
        </p:spPr>
        <p:txBody>
          <a:bodyPr>
            <a:normAutofit/>
          </a:bodyPr>
          <a:lstStyle/>
          <a:p>
            <a:r>
              <a:rPr lang="en-US" b="1" dirty="0"/>
              <a:t>Additional Services – Wetland Permitting &amp; Mitigation </a:t>
            </a:r>
          </a:p>
          <a:p>
            <a:pPr marL="457189" lvl="1" indent="0">
              <a:buNone/>
            </a:pPr>
            <a:r>
              <a:rPr lang="en-US" sz="2800" dirty="0"/>
              <a:t>(Graphics on Upcoming Slides)</a:t>
            </a:r>
          </a:p>
          <a:p>
            <a:pPr lvl="1"/>
            <a:r>
              <a:rPr lang="en-US" sz="2800" dirty="0"/>
              <a:t>Original Design Contract planned for Roadway Right of Way Only </a:t>
            </a:r>
          </a:p>
          <a:p>
            <a:pPr lvl="1"/>
            <a:r>
              <a:rPr lang="en-US" sz="2800" dirty="0"/>
              <a:t>Wetland Impact and Mitigation Footprint Expanded so not to create unnecessary temporary measures to maintain hydraulic connection between Intracoastal and Upstream Wetlands (temp. storm pipes).</a:t>
            </a:r>
          </a:p>
          <a:p>
            <a:pPr lvl="1"/>
            <a:r>
              <a:rPr lang="en-US" sz="2800" dirty="0"/>
              <a:t>SJC Land Development code revised in late 2025 – Early Clearing &amp; Grading allowed only after submitting full site design plans (Civil and Landscape) for future development.</a:t>
            </a:r>
          </a:p>
          <a:p>
            <a:pPr lvl="1"/>
            <a:r>
              <a:rPr lang="en-US" sz="2800" dirty="0"/>
              <a:t>Enhanced Tree Preservation added to project in effort to lessen impacts to old growth forest, and to aid in meeting SJC tree mitigation requirements.</a:t>
            </a:r>
          </a:p>
          <a:p>
            <a:pPr lvl="2"/>
            <a:endParaRPr lang="en-US" dirty="0">
              <a:solidFill>
                <a:srgbClr val="FF0000"/>
              </a:solidFill>
            </a:endParaRPr>
          </a:p>
        </p:txBody>
      </p:sp>
    </p:spTree>
    <p:extLst>
      <p:ext uri="{BB962C8B-B14F-4D97-AF65-F5344CB8AC3E}">
        <p14:creationId xmlns:p14="http://schemas.microsoft.com/office/powerpoint/2010/main" val="2649958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1EB3B-477E-B6B8-775E-F882166E75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601A76-C407-58B3-43DC-BB61D5E762AD}"/>
              </a:ext>
            </a:extLst>
          </p:cNvPr>
          <p:cNvSpPr>
            <a:spLocks noGrp="1"/>
          </p:cNvSpPr>
          <p:nvPr>
            <p:ph type="title"/>
          </p:nvPr>
        </p:nvSpPr>
        <p:spPr>
          <a:xfrm>
            <a:off x="0" y="6"/>
            <a:ext cx="11943184" cy="1101503"/>
          </a:xfrm>
        </p:spPr>
        <p:txBody>
          <a:bodyPr>
            <a:normAutofit fontScale="90000"/>
          </a:bodyPr>
          <a:lstStyle/>
          <a:p>
            <a:r>
              <a:rPr lang="en-US" b="1" dirty="0">
                <a:solidFill>
                  <a:srgbClr val="0033CC"/>
                </a:solidFill>
              </a:rPr>
              <a:t>Hawkeye Roadway Relocation – </a:t>
            </a:r>
            <a:br>
              <a:rPr lang="en-US" b="1" dirty="0">
                <a:solidFill>
                  <a:srgbClr val="0033CC"/>
                </a:solidFill>
              </a:rPr>
            </a:br>
            <a:r>
              <a:rPr lang="en-US" b="1" dirty="0">
                <a:solidFill>
                  <a:srgbClr val="0033CC"/>
                </a:solidFill>
              </a:rPr>
              <a:t>Original Project Sketch</a:t>
            </a:r>
          </a:p>
        </p:txBody>
      </p:sp>
      <p:pic>
        <p:nvPicPr>
          <p:cNvPr id="7" name="Content Placeholder 6">
            <a:extLst>
              <a:ext uri="{FF2B5EF4-FFF2-40B4-BE49-F238E27FC236}">
                <a16:creationId xmlns:a16="http://schemas.microsoft.com/office/drawing/2014/main" id="{C3AD1126-EA6B-D332-67E3-918C2A26AB8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36295" y="1045336"/>
            <a:ext cx="8975559" cy="5807713"/>
          </a:xfrm>
          <a:prstGeom prst="rect">
            <a:avLst/>
          </a:prstGeom>
        </p:spPr>
      </p:pic>
    </p:spTree>
    <p:extLst>
      <p:ext uri="{BB962C8B-B14F-4D97-AF65-F5344CB8AC3E}">
        <p14:creationId xmlns:p14="http://schemas.microsoft.com/office/powerpoint/2010/main" val="1803790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3294B"/>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13294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7315200" y="-1463040"/>
            <a:ext cx="7772400" cy="7772400"/>
          </a:xfrm>
          <a:prstGeom prst="roundRect">
            <a:avLst>
              <a:gd name="adj" fmla="val 3529"/>
            </a:avLst>
          </a:prstGeom>
          <a:solidFill>
            <a:srgbClr val="1D3E6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0" descr="preencoded.png"/>
          <p:cNvPicPr>
            <a:picLocks noChangeAspect="1"/>
          </p:cNvPicPr>
          <p:nvPr/>
        </p:nvPicPr>
        <p:blipFill>
          <a:blip r:embed="rId3"/>
          <a:stretch>
            <a:fillRect/>
          </a:stretch>
        </p:blipFill>
        <p:spPr>
          <a:xfrm>
            <a:off x="822960" y="1143000"/>
            <a:ext cx="384048" cy="384048"/>
          </a:xfrm>
          <a:prstGeom prst="rect">
            <a:avLst/>
          </a:prstGeom>
        </p:spPr>
      </p:pic>
      <p:sp>
        <p:nvSpPr>
          <p:cNvPr id="5" name="Text 2"/>
          <p:cNvSpPr/>
          <p:nvPr/>
        </p:nvSpPr>
        <p:spPr>
          <a:xfrm>
            <a:off x="1298448" y="1133856"/>
            <a:ext cx="8229600"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srgbClr val="C99700"/>
                </a:solidFill>
                <a:effectLst/>
                <a:uLnTx/>
                <a:uFillTx/>
                <a:latin typeface="Calibri" pitchFamily="34" charset="0"/>
                <a:ea typeface="Calibri" pitchFamily="34" charset="-122"/>
                <a:cs typeface="Calibri" pitchFamily="34" charset="-120"/>
              </a:rPr>
              <a:t>PROPERTY DISPOSITION  |  BOARD BRIEFING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822960" y="1874520"/>
            <a:ext cx="10515600" cy="1371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151 Gun Club Road</a:t>
            </a:r>
            <a:endParaRPr kumimoji="0" lang="en-US" sz="6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841248" y="3200400"/>
            <a:ext cx="10058400" cy="7315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DCE6F2"/>
                </a:solidFill>
                <a:effectLst/>
                <a:uLnTx/>
                <a:uFillTx/>
                <a:latin typeface="Calibri" pitchFamily="34" charset="0"/>
                <a:ea typeface="Calibri" pitchFamily="34" charset="-122"/>
                <a:cs typeface="Calibri" pitchFamily="34" charset="-120"/>
              </a:rPr>
              <a:t>Options for Board Consideration</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841248" y="4343400"/>
            <a:ext cx="1764792" cy="566928"/>
          </a:xfrm>
          <a:prstGeom prst="roundRect">
            <a:avLst>
              <a:gd name="adj" fmla="val 50000"/>
            </a:avLst>
          </a:prstGeom>
          <a:solidFill>
            <a:srgbClr val="1D3E6B"/>
          </a:solidFill>
          <a:ln w="12700">
            <a:solidFill>
              <a:srgbClr val="2C528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6"/>
          <p:cNvSpPr/>
          <p:nvPr/>
        </p:nvSpPr>
        <p:spPr>
          <a:xfrm>
            <a:off x="841248" y="4343400"/>
            <a:ext cx="1764792" cy="56692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1.  Repossession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2880360" y="4343400"/>
            <a:ext cx="1869948" cy="566928"/>
          </a:xfrm>
          <a:prstGeom prst="roundRect">
            <a:avLst>
              <a:gd name="adj" fmla="val 50000"/>
            </a:avLst>
          </a:prstGeom>
          <a:solidFill>
            <a:srgbClr val="1D3E6B"/>
          </a:solidFill>
          <a:ln w="12700">
            <a:solidFill>
              <a:srgbClr val="2C528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8"/>
          <p:cNvSpPr/>
          <p:nvPr/>
        </p:nvSpPr>
        <p:spPr>
          <a:xfrm>
            <a:off x="2880360" y="4343400"/>
            <a:ext cx="1869948" cy="56692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  New Agreement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5024628" y="4343400"/>
            <a:ext cx="2711196" cy="566928"/>
          </a:xfrm>
          <a:prstGeom prst="roundRect">
            <a:avLst>
              <a:gd name="adj" fmla="val 50000"/>
            </a:avLst>
          </a:prstGeom>
          <a:solidFill>
            <a:srgbClr val="1D3E6B"/>
          </a:solidFill>
          <a:ln w="12700">
            <a:solidFill>
              <a:srgbClr val="2C528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0"/>
          <p:cNvSpPr/>
          <p:nvPr/>
        </p:nvSpPr>
        <p:spPr>
          <a:xfrm>
            <a:off x="5024628" y="4343400"/>
            <a:ext cx="2711196" cy="56692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3.  Ratify Existing Lease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841248" y="6035040"/>
            <a:ext cx="105156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9BB0CE"/>
                </a:solidFill>
                <a:effectLst/>
                <a:uLnTx/>
                <a:uFillTx/>
                <a:latin typeface="Calibri" pitchFamily="34" charset="0"/>
                <a:ea typeface="Calibri" pitchFamily="34" charset="-122"/>
                <a:cs typeface="Calibri" pitchFamily="34" charset="-120"/>
              </a:rPr>
              <a:t>Future Disposition &amp; Management  •  Prepared for Board Consideration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DEDCA-2443-1173-C17A-6F11D56E68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8D6C86-1573-082D-57F5-CB3DB9F157C1}"/>
              </a:ext>
            </a:extLst>
          </p:cNvPr>
          <p:cNvSpPr>
            <a:spLocks noGrp="1"/>
          </p:cNvSpPr>
          <p:nvPr>
            <p:ph type="title"/>
          </p:nvPr>
        </p:nvSpPr>
        <p:spPr>
          <a:xfrm>
            <a:off x="0" y="4961"/>
            <a:ext cx="11943184" cy="928105"/>
          </a:xfrm>
        </p:spPr>
        <p:txBody>
          <a:bodyPr/>
          <a:lstStyle/>
          <a:p>
            <a:r>
              <a:rPr lang="en-US" b="1" dirty="0">
                <a:solidFill>
                  <a:srgbClr val="0033CC"/>
                </a:solidFill>
              </a:rPr>
              <a:t>Hawkeye Roadway Relocation – Wetland Impact</a:t>
            </a:r>
          </a:p>
        </p:txBody>
      </p:sp>
      <p:pic>
        <p:nvPicPr>
          <p:cNvPr id="11" name="Content Placeholder 10">
            <a:extLst>
              <a:ext uri="{FF2B5EF4-FFF2-40B4-BE49-F238E27FC236}">
                <a16:creationId xmlns:a16="http://schemas.microsoft.com/office/drawing/2014/main" id="{23B00683-1A6E-1187-82DA-23B9B2AB12A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372" t="3994" r="-372" b="6275"/>
          <a:stretch>
            <a:fillRect/>
          </a:stretch>
        </p:blipFill>
        <p:spPr>
          <a:xfrm>
            <a:off x="1581539" y="770025"/>
            <a:ext cx="8780107" cy="6087979"/>
          </a:xfrm>
          <a:prstGeom prst="rect">
            <a:avLst/>
          </a:prstGeom>
        </p:spPr>
      </p:pic>
    </p:spTree>
    <p:extLst>
      <p:ext uri="{BB962C8B-B14F-4D97-AF65-F5344CB8AC3E}">
        <p14:creationId xmlns:p14="http://schemas.microsoft.com/office/powerpoint/2010/main" val="6146561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F3F83-1B07-3FF5-C915-133B425AD3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90364A-44A1-6950-718A-2A9FF2050C24}"/>
              </a:ext>
            </a:extLst>
          </p:cNvPr>
          <p:cNvSpPr>
            <a:spLocks noGrp="1"/>
          </p:cNvSpPr>
          <p:nvPr>
            <p:ph type="title"/>
          </p:nvPr>
        </p:nvSpPr>
        <p:spPr>
          <a:xfrm>
            <a:off x="0" y="93310"/>
            <a:ext cx="11943184" cy="928105"/>
          </a:xfrm>
        </p:spPr>
        <p:txBody>
          <a:bodyPr>
            <a:noAutofit/>
          </a:bodyPr>
          <a:lstStyle/>
          <a:p>
            <a:r>
              <a:rPr lang="en-US" sz="4000" b="1" dirty="0">
                <a:solidFill>
                  <a:srgbClr val="0033CC"/>
                </a:solidFill>
              </a:rPr>
              <a:t>Hawkeye Roadway Relocation – </a:t>
            </a:r>
            <a:br>
              <a:rPr lang="en-US" sz="4000" b="1" dirty="0">
                <a:solidFill>
                  <a:srgbClr val="0033CC"/>
                </a:solidFill>
              </a:rPr>
            </a:br>
            <a:r>
              <a:rPr lang="en-US" sz="4000" b="1" dirty="0">
                <a:solidFill>
                  <a:srgbClr val="0033CC"/>
                </a:solidFill>
              </a:rPr>
              <a:t>Site Design to Support Clearing &amp; Filling Wetlands</a:t>
            </a:r>
          </a:p>
        </p:txBody>
      </p:sp>
      <p:pic>
        <p:nvPicPr>
          <p:cNvPr id="6" name="Content Placeholder 5">
            <a:extLst>
              <a:ext uri="{FF2B5EF4-FFF2-40B4-BE49-F238E27FC236}">
                <a16:creationId xmlns:a16="http://schemas.microsoft.com/office/drawing/2014/main" id="{087D7C63-EE18-CA15-2502-9AC311A5966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4026" t="11083" r="12258" b="22961"/>
          <a:stretch>
            <a:fillRect/>
          </a:stretch>
        </p:blipFill>
        <p:spPr>
          <a:xfrm>
            <a:off x="1552079" y="1119672"/>
            <a:ext cx="8450283" cy="5660096"/>
          </a:xfrm>
          <a:prstGeom prst="rect">
            <a:avLst/>
          </a:prstGeom>
          <a:solidFill>
            <a:schemeClr val="bg1"/>
          </a:solidFill>
        </p:spPr>
      </p:pic>
      <p:sp>
        <p:nvSpPr>
          <p:cNvPr id="7" name="TextBox 6">
            <a:extLst>
              <a:ext uri="{FF2B5EF4-FFF2-40B4-BE49-F238E27FC236}">
                <a16:creationId xmlns:a16="http://schemas.microsoft.com/office/drawing/2014/main" id="{4BEDAE39-A4A2-A2A3-732E-D6B22C06E696}"/>
              </a:ext>
            </a:extLst>
          </p:cNvPr>
          <p:cNvSpPr txBox="1"/>
          <p:nvPr/>
        </p:nvSpPr>
        <p:spPr>
          <a:xfrm>
            <a:off x="4" y="4301418"/>
            <a:ext cx="2108717" cy="2031325"/>
          </a:xfrm>
          <a:prstGeom prst="rect">
            <a:avLst/>
          </a:prstGeom>
          <a:solidFill>
            <a:schemeClr val="bg1"/>
          </a:solidFill>
          <a:ln w="25400">
            <a:solidFill>
              <a:srgbClr val="FF00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Note: Concept Site Plan Hangar Layout Shown. Exact Configuration can be modified with future Hangar Design / Permitting</a:t>
            </a:r>
          </a:p>
        </p:txBody>
      </p:sp>
      <p:sp>
        <p:nvSpPr>
          <p:cNvPr id="8" name="Callout: Bent Line 7">
            <a:extLst>
              <a:ext uri="{FF2B5EF4-FFF2-40B4-BE49-F238E27FC236}">
                <a16:creationId xmlns:a16="http://schemas.microsoft.com/office/drawing/2014/main" id="{AC35A594-9C62-021E-0603-822B080AF6A2}"/>
              </a:ext>
            </a:extLst>
          </p:cNvPr>
          <p:cNvSpPr/>
          <p:nvPr/>
        </p:nvSpPr>
        <p:spPr>
          <a:xfrm>
            <a:off x="7455163" y="5390147"/>
            <a:ext cx="4736837" cy="1374548"/>
          </a:xfrm>
          <a:prstGeom prst="borderCallout2">
            <a:avLst>
              <a:gd name="adj1" fmla="val -72114"/>
              <a:gd name="adj2" fmla="val -48236"/>
              <a:gd name="adj3" fmla="val -6394"/>
              <a:gd name="adj4" fmla="val -30111"/>
              <a:gd name="adj5" fmla="val 49047"/>
              <a:gd name="adj6" fmla="val 0"/>
            </a:avLst>
          </a:prstGeom>
          <a:ln>
            <a:head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GEOMETRIC LAYOUT,GRADING, DRAINAGE, UTILITY CONNECTIONS, LANDCAPING PLANS FOR HANGAR FACLITY REQUIRED FOR COUNTY PERMITTING TO ALLOW EARLY CLEARING &amp; GRADING</a:t>
            </a:r>
          </a:p>
        </p:txBody>
      </p:sp>
      <p:cxnSp>
        <p:nvCxnSpPr>
          <p:cNvPr id="10" name="Straight Arrow Connector 9">
            <a:extLst>
              <a:ext uri="{FF2B5EF4-FFF2-40B4-BE49-F238E27FC236}">
                <a16:creationId xmlns:a16="http://schemas.microsoft.com/office/drawing/2014/main" id="{6E0270B2-CED7-1EED-A0BF-33BC84C119CA}"/>
              </a:ext>
            </a:extLst>
          </p:cNvPr>
          <p:cNvCxnSpPr>
            <a:cxnSpLocks/>
          </p:cNvCxnSpPr>
          <p:nvPr/>
        </p:nvCxnSpPr>
        <p:spPr>
          <a:xfrm flipV="1">
            <a:off x="6833942" y="4049704"/>
            <a:ext cx="1158249" cy="1688624"/>
          </a:xfrm>
          <a:prstGeom prst="straightConnector1">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72868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B2E0E-0C42-4CFA-2111-08331D3F64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258410-3B83-615B-6994-24DE41AB2954}"/>
              </a:ext>
            </a:extLst>
          </p:cNvPr>
          <p:cNvSpPr>
            <a:spLocks noGrp="1"/>
          </p:cNvSpPr>
          <p:nvPr>
            <p:ph type="title"/>
          </p:nvPr>
        </p:nvSpPr>
        <p:spPr>
          <a:xfrm>
            <a:off x="0" y="98266"/>
            <a:ext cx="11943184" cy="928105"/>
          </a:xfrm>
        </p:spPr>
        <p:txBody>
          <a:bodyPr>
            <a:noAutofit/>
          </a:bodyPr>
          <a:lstStyle/>
          <a:p>
            <a:r>
              <a:rPr lang="en-US" sz="4000" b="1" dirty="0">
                <a:solidFill>
                  <a:srgbClr val="0033CC"/>
                </a:solidFill>
              </a:rPr>
              <a:t>Hawkeye Roadway Relocation – </a:t>
            </a:r>
            <a:br>
              <a:rPr lang="en-US" sz="4000" b="1" dirty="0">
                <a:solidFill>
                  <a:srgbClr val="0033CC"/>
                </a:solidFill>
              </a:rPr>
            </a:br>
            <a:r>
              <a:rPr lang="en-US" sz="4000" b="1" dirty="0">
                <a:solidFill>
                  <a:srgbClr val="0033CC"/>
                </a:solidFill>
              </a:rPr>
              <a:t>Enhanced Tree Preservation</a:t>
            </a:r>
          </a:p>
        </p:txBody>
      </p:sp>
      <p:pic>
        <p:nvPicPr>
          <p:cNvPr id="6" name="Content Placeholder 5">
            <a:extLst>
              <a:ext uri="{FF2B5EF4-FFF2-40B4-BE49-F238E27FC236}">
                <a16:creationId xmlns:a16="http://schemas.microsoft.com/office/drawing/2014/main" id="{8F638F0F-A462-D9C5-3D12-BFBDDC04060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34231" t="11083" r="10599" b="48152"/>
          <a:stretch>
            <a:fillRect/>
          </a:stretch>
        </p:blipFill>
        <p:spPr>
          <a:xfrm>
            <a:off x="95254" y="1119676"/>
            <a:ext cx="11943183" cy="5710123"/>
          </a:xfrm>
          <a:prstGeom prst="rect">
            <a:avLst/>
          </a:prstGeom>
          <a:solidFill>
            <a:schemeClr val="bg1"/>
          </a:solidFill>
        </p:spPr>
      </p:pic>
      <p:sp>
        <p:nvSpPr>
          <p:cNvPr id="7" name="TextBox 6">
            <a:extLst>
              <a:ext uri="{FF2B5EF4-FFF2-40B4-BE49-F238E27FC236}">
                <a16:creationId xmlns:a16="http://schemas.microsoft.com/office/drawing/2014/main" id="{2692D213-1665-E0EA-0409-41E05BC9F01A}"/>
              </a:ext>
            </a:extLst>
          </p:cNvPr>
          <p:cNvSpPr txBox="1"/>
          <p:nvPr/>
        </p:nvSpPr>
        <p:spPr>
          <a:xfrm>
            <a:off x="9988038" y="4798474"/>
            <a:ext cx="2108717" cy="2031325"/>
          </a:xfrm>
          <a:prstGeom prst="rect">
            <a:avLst/>
          </a:prstGeom>
          <a:solidFill>
            <a:schemeClr val="bg1"/>
          </a:solidFill>
          <a:ln w="25400">
            <a:solidFill>
              <a:srgbClr val="FF00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Note: Concept Site Plan Hangar Layout Shown. Exact Configuration can be modified with future Hangar Design / Permitting</a:t>
            </a:r>
          </a:p>
        </p:txBody>
      </p:sp>
      <p:sp>
        <p:nvSpPr>
          <p:cNvPr id="8" name="Callout: Bent Line 7">
            <a:extLst>
              <a:ext uri="{FF2B5EF4-FFF2-40B4-BE49-F238E27FC236}">
                <a16:creationId xmlns:a16="http://schemas.microsoft.com/office/drawing/2014/main" id="{FAB4153C-FAEE-3790-1019-EB94827EABD9}"/>
              </a:ext>
            </a:extLst>
          </p:cNvPr>
          <p:cNvSpPr/>
          <p:nvPr/>
        </p:nvSpPr>
        <p:spPr>
          <a:xfrm>
            <a:off x="8096250" y="2295525"/>
            <a:ext cx="4248151" cy="400051"/>
          </a:xfrm>
          <a:prstGeom prst="borderCallout2">
            <a:avLst>
              <a:gd name="adj1" fmla="val 208384"/>
              <a:gd name="adj2" fmla="val -11778"/>
              <a:gd name="adj3" fmla="val 72469"/>
              <a:gd name="adj4" fmla="val -11611"/>
              <a:gd name="adj5" fmla="val 49047"/>
              <a:gd name="adj6" fmla="val 0"/>
            </a:avLst>
          </a:prstGeom>
          <a:ln>
            <a:head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TREE PRESEVATION AREAS (YELLOW)</a:t>
            </a:r>
          </a:p>
        </p:txBody>
      </p:sp>
      <p:sp>
        <p:nvSpPr>
          <p:cNvPr id="3" name="Callout: Bent Line 2">
            <a:extLst>
              <a:ext uri="{FF2B5EF4-FFF2-40B4-BE49-F238E27FC236}">
                <a16:creationId xmlns:a16="http://schemas.microsoft.com/office/drawing/2014/main" id="{72B03E1D-8811-CC4D-26DD-C92140F6018F}"/>
              </a:ext>
            </a:extLst>
          </p:cNvPr>
          <p:cNvSpPr/>
          <p:nvPr/>
        </p:nvSpPr>
        <p:spPr>
          <a:xfrm>
            <a:off x="7562853" y="1802176"/>
            <a:ext cx="1514475" cy="306745"/>
          </a:xfrm>
          <a:prstGeom prst="borderCallout2">
            <a:avLst>
              <a:gd name="adj1" fmla="val 816641"/>
              <a:gd name="adj2" fmla="val -84691"/>
              <a:gd name="adj3" fmla="val 72469"/>
              <a:gd name="adj4" fmla="val -11611"/>
              <a:gd name="adj5" fmla="val 49047"/>
              <a:gd name="adj6" fmla="val 0"/>
            </a:avLst>
          </a:prstGeom>
          <a:ln>
            <a:head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BOARDWALK</a:t>
            </a:r>
          </a:p>
        </p:txBody>
      </p:sp>
      <p:sp>
        <p:nvSpPr>
          <p:cNvPr id="4" name="Callout: Bent Line 3">
            <a:extLst>
              <a:ext uri="{FF2B5EF4-FFF2-40B4-BE49-F238E27FC236}">
                <a16:creationId xmlns:a16="http://schemas.microsoft.com/office/drawing/2014/main" id="{932E7A6B-5228-F3EB-CD6F-BEA545A85F68}"/>
              </a:ext>
            </a:extLst>
          </p:cNvPr>
          <p:cNvSpPr/>
          <p:nvPr/>
        </p:nvSpPr>
        <p:spPr>
          <a:xfrm>
            <a:off x="5724524" y="1411650"/>
            <a:ext cx="1933576" cy="306745"/>
          </a:xfrm>
          <a:prstGeom prst="borderCallout2">
            <a:avLst>
              <a:gd name="adj1" fmla="val 988228"/>
              <a:gd name="adj2" fmla="val -14144"/>
              <a:gd name="adj3" fmla="val 72469"/>
              <a:gd name="adj4" fmla="val -11611"/>
              <a:gd name="adj5" fmla="val 49047"/>
              <a:gd name="adj6" fmla="val 0"/>
            </a:avLst>
          </a:prstGeom>
          <a:ln>
            <a:head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RETAINING WALL</a:t>
            </a:r>
          </a:p>
        </p:txBody>
      </p:sp>
      <p:cxnSp>
        <p:nvCxnSpPr>
          <p:cNvPr id="5" name="Straight Arrow Connector 4">
            <a:extLst>
              <a:ext uri="{FF2B5EF4-FFF2-40B4-BE49-F238E27FC236}">
                <a16:creationId xmlns:a16="http://schemas.microsoft.com/office/drawing/2014/main" id="{FC7086C6-7E4C-3AA9-360B-86496D0DCDEA}"/>
              </a:ext>
            </a:extLst>
          </p:cNvPr>
          <p:cNvCxnSpPr>
            <a:cxnSpLocks/>
          </p:cNvCxnSpPr>
          <p:nvPr/>
        </p:nvCxnSpPr>
        <p:spPr>
          <a:xfrm flipH="1">
            <a:off x="4365528" y="1666568"/>
            <a:ext cx="1120877" cy="2765323"/>
          </a:xfrm>
          <a:prstGeom prst="straightConnector1">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67177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75B0F-2165-2146-D275-656C5499C3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6DC65E-2D8C-56CF-1324-41F1D7FD5935}"/>
              </a:ext>
            </a:extLst>
          </p:cNvPr>
          <p:cNvSpPr>
            <a:spLocks noGrp="1"/>
          </p:cNvSpPr>
          <p:nvPr>
            <p:ph type="title"/>
          </p:nvPr>
        </p:nvSpPr>
        <p:spPr>
          <a:xfrm>
            <a:off x="838200" y="4961"/>
            <a:ext cx="10515600" cy="1325563"/>
          </a:xfrm>
        </p:spPr>
        <p:txBody>
          <a:bodyPr/>
          <a:lstStyle/>
          <a:p>
            <a:r>
              <a:rPr lang="en-US" b="1" dirty="0">
                <a:solidFill>
                  <a:srgbClr val="0033CC"/>
                </a:solidFill>
              </a:rPr>
              <a:t>Hawkeye Roadway Relocation</a:t>
            </a:r>
            <a:br>
              <a:rPr lang="en-US" b="1" dirty="0">
                <a:solidFill>
                  <a:srgbClr val="0033CC"/>
                </a:solidFill>
              </a:rPr>
            </a:br>
            <a:r>
              <a:rPr lang="en-US" b="1" dirty="0">
                <a:solidFill>
                  <a:srgbClr val="0033CC"/>
                </a:solidFill>
              </a:rPr>
              <a:t>(East Terminal Drive)</a:t>
            </a:r>
          </a:p>
        </p:txBody>
      </p:sp>
      <p:sp>
        <p:nvSpPr>
          <p:cNvPr id="3" name="Content Placeholder 2">
            <a:extLst>
              <a:ext uri="{FF2B5EF4-FFF2-40B4-BE49-F238E27FC236}">
                <a16:creationId xmlns:a16="http://schemas.microsoft.com/office/drawing/2014/main" id="{F7B1661A-3C3B-03CE-8423-A0D0687A6FE1}"/>
              </a:ext>
            </a:extLst>
          </p:cNvPr>
          <p:cNvSpPr>
            <a:spLocks noGrp="1"/>
          </p:cNvSpPr>
          <p:nvPr>
            <p:ph idx="1"/>
          </p:nvPr>
        </p:nvSpPr>
        <p:spPr>
          <a:xfrm>
            <a:off x="419101" y="1330524"/>
            <a:ext cx="11648575" cy="5256893"/>
          </a:xfrm>
        </p:spPr>
        <p:txBody>
          <a:bodyPr>
            <a:normAutofit lnSpcReduction="10000"/>
          </a:bodyPr>
          <a:lstStyle/>
          <a:p>
            <a:r>
              <a:rPr lang="en-US" b="1" dirty="0"/>
              <a:t>$9.65M Federal Appropriation &amp; FAA Coordination</a:t>
            </a:r>
          </a:p>
          <a:p>
            <a:pPr lvl="1"/>
            <a:r>
              <a:rPr lang="en-US" dirty="0"/>
              <a:t>Funding Administered by FAA; therefore, FAA grant eligibility &amp; procedural requirements apply</a:t>
            </a:r>
          </a:p>
          <a:p>
            <a:pPr lvl="1"/>
            <a:r>
              <a:rPr lang="en-US" dirty="0"/>
              <a:t>1</a:t>
            </a:r>
            <a:r>
              <a:rPr lang="en-US" baseline="30000" dirty="0"/>
              <a:t>st</a:t>
            </a:r>
            <a:r>
              <a:rPr lang="en-US" dirty="0"/>
              <a:t> Step is Environmental Clearance – Environmental Assessment in Process</a:t>
            </a:r>
          </a:p>
          <a:p>
            <a:pPr lvl="1"/>
            <a:r>
              <a:rPr lang="en-US" dirty="0"/>
              <a:t>Goal is to have funding available to support Infrastructure Development construction in 2027 – more clearing, filling, &amp; phase 1 infrastructure possible</a:t>
            </a:r>
          </a:p>
          <a:p>
            <a:pPr lvl="1"/>
            <a:r>
              <a:rPr lang="en-US" dirty="0"/>
              <a:t>Meeting held with FAA on July 7 to discuss project scope and schedule</a:t>
            </a:r>
          </a:p>
          <a:p>
            <a:pPr lvl="2"/>
            <a:r>
              <a:rPr lang="en-US" sz="2200" dirty="0"/>
              <a:t>FAA agrees that proposed infrastructure (roads, taxiways, utilities, stormwater facilities / drainage) are grant eligible items.</a:t>
            </a:r>
          </a:p>
          <a:p>
            <a:pPr lvl="2"/>
            <a:r>
              <a:rPr lang="en-US" sz="2200" dirty="0"/>
              <a:t>Current point still under review is WHEN a grant could be written. No commitment YET to execute a grant in 2027; contingent upon FAA review of Environmental Assessment. </a:t>
            </a:r>
          </a:p>
          <a:p>
            <a:pPr lvl="2"/>
            <a:r>
              <a:rPr lang="en-US" sz="2200" dirty="0"/>
              <a:t>If no grant in 2027, then it would have to come in 2028; which is not in line with the Phase 1 Infrastructure Schedule</a:t>
            </a:r>
          </a:p>
          <a:p>
            <a:pPr lvl="2"/>
            <a:r>
              <a:rPr lang="en-US" sz="2200" dirty="0"/>
              <a:t>Follow Up Meeting with FAA scheduled for September 10</a:t>
            </a:r>
            <a:r>
              <a:rPr lang="en-US" sz="2200" baseline="30000" dirty="0"/>
              <a:t>th</a:t>
            </a:r>
            <a:r>
              <a:rPr lang="en-US" sz="2200" dirty="0"/>
              <a:t>. FY 2027 begins October 1</a:t>
            </a:r>
            <a:r>
              <a:rPr lang="en-US" sz="2200" baseline="30000" dirty="0"/>
              <a:t>st</a:t>
            </a:r>
            <a:r>
              <a:rPr lang="en-US" sz="2200" dirty="0"/>
              <a:t>.</a:t>
            </a:r>
          </a:p>
          <a:p>
            <a:pPr lvl="2"/>
            <a:endParaRPr lang="en-US" dirty="0"/>
          </a:p>
          <a:p>
            <a:pPr lvl="1"/>
            <a:endParaRPr lang="en-US" dirty="0"/>
          </a:p>
          <a:p>
            <a:pPr lvl="2"/>
            <a:endParaRPr lang="en-US" dirty="0">
              <a:solidFill>
                <a:srgbClr val="FF0000"/>
              </a:solidFill>
            </a:endParaRPr>
          </a:p>
        </p:txBody>
      </p:sp>
    </p:spTree>
    <p:extLst>
      <p:ext uri="{BB962C8B-B14F-4D97-AF65-F5344CB8AC3E}">
        <p14:creationId xmlns:p14="http://schemas.microsoft.com/office/powerpoint/2010/main" val="14245072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DAA2C-23B2-0735-DC1D-0B6CA97176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B17DAC-F3B0-4AAD-8C1B-9F3BAA5281EC}"/>
              </a:ext>
            </a:extLst>
          </p:cNvPr>
          <p:cNvSpPr>
            <a:spLocks noGrp="1"/>
          </p:cNvSpPr>
          <p:nvPr>
            <p:ph type="title"/>
          </p:nvPr>
        </p:nvSpPr>
        <p:spPr>
          <a:xfrm>
            <a:off x="124408" y="234765"/>
            <a:ext cx="11943184" cy="928105"/>
          </a:xfrm>
        </p:spPr>
        <p:txBody>
          <a:bodyPr>
            <a:noAutofit/>
          </a:bodyPr>
          <a:lstStyle/>
          <a:p>
            <a:r>
              <a:rPr lang="en-US" b="1" dirty="0">
                <a:solidFill>
                  <a:srgbClr val="0033CC"/>
                </a:solidFill>
              </a:rPr>
              <a:t>Hawkeye Roadway Relocation – </a:t>
            </a:r>
            <a:br>
              <a:rPr lang="en-US" b="1" dirty="0">
                <a:solidFill>
                  <a:srgbClr val="0033CC"/>
                </a:solidFill>
              </a:rPr>
            </a:br>
            <a:r>
              <a:rPr lang="en-US" b="1" dirty="0">
                <a:solidFill>
                  <a:srgbClr val="0033CC"/>
                </a:solidFill>
              </a:rPr>
              <a:t>Additional Services</a:t>
            </a:r>
          </a:p>
        </p:txBody>
      </p:sp>
      <p:sp>
        <p:nvSpPr>
          <p:cNvPr id="4" name="Content Placeholder 3">
            <a:extLst>
              <a:ext uri="{FF2B5EF4-FFF2-40B4-BE49-F238E27FC236}">
                <a16:creationId xmlns:a16="http://schemas.microsoft.com/office/drawing/2014/main" id="{F9FAD88D-0211-92AF-5730-5C2FECA4EE49}"/>
              </a:ext>
            </a:extLst>
          </p:cNvPr>
          <p:cNvSpPr>
            <a:spLocks noGrp="1"/>
          </p:cNvSpPr>
          <p:nvPr>
            <p:ph idx="1"/>
          </p:nvPr>
        </p:nvSpPr>
        <p:spPr>
          <a:xfrm>
            <a:off x="838200" y="1592361"/>
            <a:ext cx="10515600" cy="4687143"/>
          </a:xfrm>
        </p:spPr>
        <p:txBody>
          <a:bodyPr>
            <a:normAutofit lnSpcReduction="10000"/>
          </a:bodyPr>
          <a:lstStyle/>
          <a:p>
            <a:r>
              <a:rPr lang="en-US" b="1" dirty="0"/>
              <a:t>Passero Additional Services Contract Proposed</a:t>
            </a:r>
          </a:p>
          <a:p>
            <a:pPr lvl="1"/>
            <a:r>
              <a:rPr lang="en-US" dirty="0"/>
              <a:t>Additional Wetland Permitting and Mitigation (Environmental Services)</a:t>
            </a:r>
          </a:p>
          <a:p>
            <a:pPr lvl="1"/>
            <a:r>
              <a:rPr lang="en-US" dirty="0"/>
              <a:t>Additional Site Design to support Wetland Permitting and Mitigation and to support County permitting requirements for Early Clearing &amp; Grading (Civil &amp; Landscape Disciplines)</a:t>
            </a:r>
          </a:p>
          <a:p>
            <a:pPr lvl="1"/>
            <a:r>
              <a:rPr lang="en-US" dirty="0"/>
              <a:t>Administer permitting process with SJC to Rezone 22.74 Acre parcel acquired from Gun Club in 2024</a:t>
            </a:r>
          </a:p>
          <a:p>
            <a:pPr lvl="1"/>
            <a:r>
              <a:rPr lang="en-US" dirty="0"/>
              <a:t>Additional Tree Preservation efforts (Civil, Structural, Landscape Disciplines)</a:t>
            </a:r>
          </a:p>
          <a:p>
            <a:pPr lvl="1"/>
            <a:r>
              <a:rPr lang="en-US" dirty="0"/>
              <a:t>Proposed Additional Fee - $109,110</a:t>
            </a:r>
          </a:p>
          <a:p>
            <a:r>
              <a:rPr lang="en-US" b="1" dirty="0"/>
              <a:t>Board Approval needed to keep progressing design per current schedule.</a:t>
            </a:r>
          </a:p>
          <a:p>
            <a:r>
              <a:rPr lang="en-US" b="1" dirty="0"/>
              <a:t>Question related to this item?</a:t>
            </a:r>
          </a:p>
          <a:p>
            <a:pPr lvl="1"/>
            <a:endParaRPr lang="en-US" dirty="0"/>
          </a:p>
          <a:p>
            <a:pPr lvl="1"/>
            <a:endParaRPr lang="en-US" dirty="0"/>
          </a:p>
        </p:txBody>
      </p:sp>
    </p:spTree>
    <p:extLst>
      <p:ext uri="{BB962C8B-B14F-4D97-AF65-F5344CB8AC3E}">
        <p14:creationId xmlns:p14="http://schemas.microsoft.com/office/powerpoint/2010/main" val="11371000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EEBBF-1974-9468-3DCD-886DE9FEDB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752438-ADA4-557C-3EE9-02314B5DFC5E}"/>
              </a:ext>
            </a:extLst>
          </p:cNvPr>
          <p:cNvSpPr>
            <a:spLocks noGrp="1"/>
          </p:cNvSpPr>
          <p:nvPr>
            <p:ph type="title"/>
          </p:nvPr>
        </p:nvSpPr>
        <p:spPr>
          <a:xfrm>
            <a:off x="124408" y="234765"/>
            <a:ext cx="11943184" cy="928105"/>
          </a:xfrm>
        </p:spPr>
        <p:txBody>
          <a:bodyPr>
            <a:noAutofit/>
          </a:bodyPr>
          <a:lstStyle/>
          <a:p>
            <a:r>
              <a:rPr lang="en-US" b="1" dirty="0">
                <a:solidFill>
                  <a:srgbClr val="0033CC"/>
                </a:solidFill>
              </a:rPr>
              <a:t>Self-Serve Fuel Project Status Update</a:t>
            </a:r>
          </a:p>
        </p:txBody>
      </p:sp>
      <p:sp>
        <p:nvSpPr>
          <p:cNvPr id="4" name="Content Placeholder 3">
            <a:extLst>
              <a:ext uri="{FF2B5EF4-FFF2-40B4-BE49-F238E27FC236}">
                <a16:creationId xmlns:a16="http://schemas.microsoft.com/office/drawing/2014/main" id="{0040646F-09BB-D11F-3B53-893434307F54}"/>
              </a:ext>
            </a:extLst>
          </p:cNvPr>
          <p:cNvSpPr>
            <a:spLocks noGrp="1"/>
          </p:cNvSpPr>
          <p:nvPr>
            <p:ph idx="1"/>
          </p:nvPr>
        </p:nvSpPr>
        <p:spPr>
          <a:xfrm>
            <a:off x="838200" y="1592361"/>
            <a:ext cx="10515600" cy="4687143"/>
          </a:xfrm>
        </p:spPr>
        <p:txBody>
          <a:bodyPr>
            <a:normAutofit/>
          </a:bodyPr>
          <a:lstStyle/>
          <a:p>
            <a:r>
              <a:rPr lang="en-US" b="1" dirty="0"/>
              <a:t>1</a:t>
            </a:r>
            <a:r>
              <a:rPr lang="en-US" b="1" baseline="30000" dirty="0"/>
              <a:t>st</a:t>
            </a:r>
            <a:r>
              <a:rPr lang="en-US" b="1" dirty="0"/>
              <a:t> Bid – Fuel System Equipment Procurement</a:t>
            </a:r>
          </a:p>
          <a:p>
            <a:pPr lvl="1"/>
            <a:r>
              <a:rPr lang="en-US" dirty="0"/>
              <a:t>One or Two 12,000 GAL </a:t>
            </a:r>
            <a:r>
              <a:rPr lang="en-US" dirty="0" err="1"/>
              <a:t>AvGas</a:t>
            </a:r>
            <a:r>
              <a:rPr lang="en-US" dirty="0"/>
              <a:t> Tank Systems (Equipment only)</a:t>
            </a:r>
          </a:p>
          <a:p>
            <a:pPr lvl="1"/>
            <a:r>
              <a:rPr lang="en-US" dirty="0"/>
              <a:t>Advertised for Bid July 10 (21-Day Bid Period)</a:t>
            </a:r>
          </a:p>
          <a:p>
            <a:pPr lvl="1"/>
            <a:r>
              <a:rPr lang="en-US" dirty="0"/>
              <a:t>Open Bids July 31</a:t>
            </a:r>
          </a:p>
          <a:p>
            <a:r>
              <a:rPr lang="en-US" b="1" dirty="0"/>
              <a:t>2</a:t>
            </a:r>
            <a:r>
              <a:rPr lang="en-US" b="1" baseline="30000" dirty="0"/>
              <a:t>nd</a:t>
            </a:r>
            <a:r>
              <a:rPr lang="en-US" b="1" dirty="0"/>
              <a:t> Bid – Installation &amp; Any Sitework Requirements</a:t>
            </a:r>
          </a:p>
          <a:p>
            <a:pPr lvl="1"/>
            <a:r>
              <a:rPr lang="en-US" dirty="0"/>
              <a:t>Design Plans for 2</a:t>
            </a:r>
            <a:r>
              <a:rPr lang="en-US" baseline="30000" dirty="0"/>
              <a:t>nd</a:t>
            </a:r>
            <a:r>
              <a:rPr lang="en-US" dirty="0"/>
              <a:t> bid to be finalized after 1</a:t>
            </a:r>
            <a:r>
              <a:rPr lang="en-US" baseline="30000" dirty="0"/>
              <a:t>st</a:t>
            </a:r>
            <a:r>
              <a:rPr lang="en-US" dirty="0"/>
              <a:t> Bid is opened.</a:t>
            </a:r>
          </a:p>
          <a:p>
            <a:pPr lvl="1"/>
            <a:r>
              <a:rPr lang="en-US" dirty="0"/>
              <a:t>2</a:t>
            </a:r>
            <a:r>
              <a:rPr lang="en-US" baseline="30000" dirty="0"/>
              <a:t>nd</a:t>
            </a:r>
            <a:r>
              <a:rPr lang="en-US" dirty="0"/>
              <a:t> Bid and preparatory sitework for tank(s) installation to occur while tanks are being fabricated.</a:t>
            </a:r>
          </a:p>
          <a:p>
            <a:pPr marL="457189" lvl="1" indent="0">
              <a:buNone/>
            </a:pPr>
            <a:endParaRPr lang="en-US" b="1" dirty="0"/>
          </a:p>
          <a:p>
            <a:r>
              <a:rPr lang="en-US" b="1" dirty="0"/>
              <a:t>Question related to this item?</a:t>
            </a:r>
          </a:p>
          <a:p>
            <a:pPr lvl="1"/>
            <a:endParaRPr lang="en-US" dirty="0"/>
          </a:p>
          <a:p>
            <a:pPr lvl="1"/>
            <a:endParaRPr lang="en-US" dirty="0"/>
          </a:p>
        </p:txBody>
      </p:sp>
    </p:spTree>
    <p:extLst>
      <p:ext uri="{BB962C8B-B14F-4D97-AF65-F5344CB8AC3E}">
        <p14:creationId xmlns:p14="http://schemas.microsoft.com/office/powerpoint/2010/main" val="33355630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642BD4-9E41-ADB7-7737-B1BF6DD3E438}"/>
              </a:ext>
            </a:extLst>
          </p:cNvPr>
          <p:cNvPicPr>
            <a:picLocks noChangeAspect="1"/>
          </p:cNvPicPr>
          <p:nvPr/>
        </p:nvPicPr>
        <p:blipFill>
          <a:blip r:embed="rId2"/>
          <a:stretch>
            <a:fillRect/>
          </a:stretch>
        </p:blipFill>
        <p:spPr>
          <a:xfrm>
            <a:off x="3407411" y="68263"/>
            <a:ext cx="5377178" cy="6721475"/>
          </a:xfrm>
          <a:prstGeom prst="rect">
            <a:avLst/>
          </a:prstGeom>
          <a:noFill/>
        </p:spPr>
      </p:pic>
    </p:spTree>
    <p:extLst>
      <p:ext uri="{BB962C8B-B14F-4D97-AF65-F5344CB8AC3E}">
        <p14:creationId xmlns:p14="http://schemas.microsoft.com/office/powerpoint/2010/main" val="24045567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AF368B-79BD-12A7-6772-735876A8098D}"/>
              </a:ext>
            </a:extLst>
          </p:cNvPr>
          <p:cNvPicPr>
            <a:picLocks noChangeAspect="1"/>
          </p:cNvPicPr>
          <p:nvPr/>
        </p:nvPicPr>
        <p:blipFill>
          <a:blip r:embed="rId2"/>
          <a:stretch>
            <a:fillRect/>
          </a:stretch>
        </p:blipFill>
        <p:spPr>
          <a:xfrm>
            <a:off x="2917672" y="0"/>
            <a:ext cx="6356656" cy="6858000"/>
          </a:xfrm>
          <a:prstGeom prst="rect">
            <a:avLst/>
          </a:prstGeom>
        </p:spPr>
      </p:pic>
    </p:spTree>
    <p:extLst>
      <p:ext uri="{BB962C8B-B14F-4D97-AF65-F5344CB8AC3E}">
        <p14:creationId xmlns:p14="http://schemas.microsoft.com/office/powerpoint/2010/main" val="41138308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FE8BA1-B62E-9FFD-2CF8-953BFB264927}"/>
              </a:ext>
            </a:extLst>
          </p:cNvPr>
          <p:cNvPicPr>
            <a:picLocks noChangeAspect="1"/>
          </p:cNvPicPr>
          <p:nvPr/>
        </p:nvPicPr>
        <p:blipFill>
          <a:blip r:embed="rId2"/>
          <a:stretch>
            <a:fillRect/>
          </a:stretch>
        </p:blipFill>
        <p:spPr>
          <a:xfrm>
            <a:off x="3494988" y="0"/>
            <a:ext cx="5202023" cy="6858000"/>
          </a:xfrm>
          <a:prstGeom prst="rect">
            <a:avLst/>
          </a:prstGeom>
        </p:spPr>
      </p:pic>
    </p:spTree>
    <p:extLst>
      <p:ext uri="{BB962C8B-B14F-4D97-AF65-F5344CB8AC3E}">
        <p14:creationId xmlns:p14="http://schemas.microsoft.com/office/powerpoint/2010/main" val="4839860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58368" y="658368"/>
            <a:ext cx="384048" cy="384048"/>
          </a:xfrm>
          <a:prstGeom prst="rect">
            <a:avLst/>
          </a:prstGeom>
        </p:spPr>
      </p:pic>
      <p:sp>
        <p:nvSpPr>
          <p:cNvPr id="3" name="Text 0"/>
          <p:cNvSpPr/>
          <p:nvPr/>
        </p:nvSpPr>
        <p:spPr>
          <a:xfrm>
            <a:off x="1152144" y="640080"/>
            <a:ext cx="8229600" cy="4206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200" normalizeH="0" baseline="0" noProof="0" dirty="0">
                <a:ln>
                  <a:noFill/>
                </a:ln>
                <a:solidFill>
                  <a:srgbClr val="C99700"/>
                </a:solidFill>
                <a:effectLst/>
                <a:uLnTx/>
                <a:uFillTx/>
                <a:latin typeface="Calibri" pitchFamily="34" charset="0"/>
                <a:ea typeface="Calibri" pitchFamily="34" charset="-122"/>
                <a:cs typeface="Calibri" pitchFamily="34" charset="-120"/>
              </a:rPr>
              <a:t>BOARD MEETING</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640080" y="1078992"/>
            <a:ext cx="10972800" cy="8686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Staff Reports</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2"/>
          <p:cNvSpPr/>
          <p:nvPr/>
        </p:nvSpPr>
        <p:spPr>
          <a:xfrm>
            <a:off x="640080" y="2395728"/>
            <a:ext cx="10908792" cy="1755648"/>
          </a:xfrm>
          <a:prstGeom prst="roundRect">
            <a:avLst>
              <a:gd name="adj" fmla="val 5208"/>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3"/>
          <p:cNvSpPr/>
          <p:nvPr/>
        </p:nvSpPr>
        <p:spPr>
          <a:xfrm>
            <a:off x="1024128" y="2816352"/>
            <a:ext cx="914400" cy="914400"/>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1" descr="preencoded.png"/>
          <p:cNvPicPr>
            <a:picLocks noChangeAspect="1"/>
          </p:cNvPicPr>
          <p:nvPr/>
        </p:nvPicPr>
        <p:blipFill>
          <a:blip r:embed="rId4"/>
          <a:stretch>
            <a:fillRect/>
          </a:stretch>
        </p:blipFill>
        <p:spPr>
          <a:xfrm>
            <a:off x="1261872" y="3054096"/>
            <a:ext cx="438912" cy="438912"/>
          </a:xfrm>
          <a:prstGeom prst="rect">
            <a:avLst/>
          </a:prstGeom>
        </p:spPr>
      </p:pic>
      <p:sp>
        <p:nvSpPr>
          <p:cNvPr id="8" name="Text 4"/>
          <p:cNvSpPr/>
          <p:nvPr/>
        </p:nvSpPr>
        <p:spPr>
          <a:xfrm>
            <a:off x="2286000" y="2852928"/>
            <a:ext cx="87782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20" normalizeH="0" baseline="0" noProof="0" dirty="0">
                <a:ln>
                  <a:noFill/>
                </a:ln>
                <a:solidFill>
                  <a:srgbClr val="2C5282"/>
                </a:solidFill>
                <a:effectLst/>
                <a:uLnTx/>
                <a:uFillTx/>
                <a:latin typeface="Calibri" pitchFamily="34" charset="0"/>
                <a:ea typeface="Calibri" pitchFamily="34" charset="-122"/>
                <a:cs typeface="Calibri" pitchFamily="34" charset="-120"/>
              </a:rPr>
              <a:t>Deputy General Counsel</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5"/>
          <p:cNvSpPr/>
          <p:nvPr/>
        </p:nvSpPr>
        <p:spPr>
          <a:xfrm>
            <a:off x="2267712" y="3236976"/>
            <a:ext cx="877824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Jeffrey Kempf</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6"/>
          <p:cNvSpPr/>
          <p:nvPr/>
        </p:nvSpPr>
        <p:spPr>
          <a:xfrm>
            <a:off x="640080" y="4407408"/>
            <a:ext cx="10908792" cy="1755648"/>
          </a:xfrm>
          <a:prstGeom prst="roundRect">
            <a:avLst>
              <a:gd name="adj" fmla="val 5208"/>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7"/>
          <p:cNvSpPr/>
          <p:nvPr/>
        </p:nvSpPr>
        <p:spPr>
          <a:xfrm>
            <a:off x="1024128" y="4828032"/>
            <a:ext cx="914400" cy="914400"/>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Image 2" descr="preencoded.png"/>
          <p:cNvPicPr>
            <a:picLocks noChangeAspect="1"/>
          </p:cNvPicPr>
          <p:nvPr/>
        </p:nvPicPr>
        <p:blipFill>
          <a:blip r:embed="rId5"/>
          <a:stretch>
            <a:fillRect/>
          </a:stretch>
        </p:blipFill>
        <p:spPr>
          <a:xfrm>
            <a:off x="1261872" y="5065776"/>
            <a:ext cx="438912" cy="438912"/>
          </a:xfrm>
          <a:prstGeom prst="rect">
            <a:avLst/>
          </a:prstGeom>
        </p:spPr>
      </p:pic>
      <p:sp>
        <p:nvSpPr>
          <p:cNvPr id="13" name="Text 8"/>
          <p:cNvSpPr/>
          <p:nvPr/>
        </p:nvSpPr>
        <p:spPr>
          <a:xfrm>
            <a:off x="2286000" y="4864608"/>
            <a:ext cx="87782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20" normalizeH="0" baseline="0" noProof="0" dirty="0">
                <a:ln>
                  <a:noFill/>
                </a:ln>
                <a:solidFill>
                  <a:srgbClr val="2C5282"/>
                </a:solidFill>
                <a:effectLst/>
                <a:uLnTx/>
                <a:uFillTx/>
                <a:latin typeface="Calibri" pitchFamily="34" charset="0"/>
                <a:ea typeface="Calibri" pitchFamily="34" charset="-122"/>
                <a:cs typeface="Calibri" pitchFamily="34" charset="-120"/>
              </a:rPr>
              <a:t>Aviation Attorney</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9"/>
          <p:cNvSpPr/>
          <p:nvPr/>
        </p:nvSpPr>
        <p:spPr>
          <a:xfrm>
            <a:off x="2267712" y="5248656"/>
            <a:ext cx="877824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Chad Roberts</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40080" y="640080"/>
            <a:ext cx="457200" cy="457200"/>
          </a:xfrm>
          <a:prstGeom prst="rect">
            <a:avLst/>
          </a:prstGeom>
        </p:spPr>
      </p:pic>
      <p:sp>
        <p:nvSpPr>
          <p:cNvPr id="3" name="Text 0"/>
          <p:cNvSpPr/>
          <p:nvPr/>
        </p:nvSpPr>
        <p:spPr>
          <a:xfrm>
            <a:off x="1207008" y="658368"/>
            <a:ext cx="5486400" cy="4206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200" normalizeH="0" baseline="0" noProof="0" dirty="0">
                <a:ln>
                  <a:noFill/>
                </a:ln>
                <a:solidFill>
                  <a:srgbClr val="C99700"/>
                </a:solidFill>
                <a:effectLst/>
                <a:uLnTx/>
                <a:uFillTx/>
                <a:latin typeface="Calibri" pitchFamily="34" charset="0"/>
                <a:ea typeface="Calibri" pitchFamily="34" charset="-122"/>
                <a:cs typeface="Calibri" pitchFamily="34" charset="-120"/>
              </a:rPr>
              <a:t>PURPOSE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621792" y="1170432"/>
            <a:ext cx="6583680" cy="11887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Charting the property's path forward</a:t>
            </a:r>
            <a:endPar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640080" y="2514600"/>
            <a:ext cx="5943600" cy="1737360"/>
          </a:xfrm>
          <a:prstGeom prst="rect">
            <a:avLst/>
          </a:prstGeom>
          <a:noFill/>
          <a:ln/>
        </p:spPr>
        <p:txBody>
          <a:bodyPr wrap="square" rtlCol="0" anchor="ctr"/>
          <a:lstStyle/>
          <a:p>
            <a:pPr marL="0" marR="0" lvl="0" indent="0" algn="l" defTabSz="914400" rtl="0" eaLnBrk="1" fontAlgn="auto" latinLnBrk="0" hangingPunct="1">
              <a:lnSpc>
                <a:spcPct val="128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The following options are presented for Board consideration regarding the future disposition and management of the property located at 151 Gun Club Road.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640080" y="4297680"/>
            <a:ext cx="5852160" cy="1097280"/>
          </a:xfrm>
          <a:prstGeom prst="rect">
            <a:avLst/>
          </a:prstGeom>
          <a:noFill/>
          <a:ln/>
        </p:spPr>
        <p:txBody>
          <a:bodyPr wrap="square"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5A6472"/>
                </a:solidFill>
                <a:effectLst/>
                <a:uLnTx/>
                <a:uFillTx/>
                <a:latin typeface="Calibri" pitchFamily="34" charset="0"/>
                <a:ea typeface="Calibri" pitchFamily="34" charset="-122"/>
                <a:cs typeface="Calibri" pitchFamily="34" charset="-120"/>
              </a:rPr>
              <a:t>Each option is outlined with the key considerations for the Board to weigh in reaching a decision.</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7086600" y="640080"/>
            <a:ext cx="4526280" cy="5577840"/>
          </a:xfrm>
          <a:prstGeom prst="roundRect">
            <a:avLst>
              <a:gd name="adj" fmla="val 2424"/>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5"/>
          <p:cNvSpPr/>
          <p:nvPr/>
        </p:nvSpPr>
        <p:spPr>
          <a:xfrm>
            <a:off x="7452360" y="960120"/>
            <a:ext cx="379476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100" normalizeH="0" baseline="0" noProof="0" dirty="0">
                <a:ln>
                  <a:noFill/>
                </a:ln>
                <a:solidFill>
                  <a:srgbClr val="2C5282"/>
                </a:solidFill>
                <a:effectLst/>
                <a:uLnTx/>
                <a:uFillTx/>
                <a:latin typeface="Calibri" pitchFamily="34" charset="0"/>
                <a:ea typeface="Calibri" pitchFamily="34" charset="-122"/>
                <a:cs typeface="Calibri" pitchFamily="34" charset="-120"/>
              </a:rPr>
              <a:t>THREE OPTIONS FOR CONSIDERATION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7452360" y="1600200"/>
            <a:ext cx="658368" cy="658368"/>
          </a:xfrm>
          <a:prstGeom prst="ellipse">
            <a:avLst/>
          </a:prstGeom>
          <a:solidFill>
            <a:srgbClr val="13294B"/>
          </a:solidFill>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7452360" y="1600200"/>
            <a:ext cx="658368" cy="65836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1</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8257032" y="1581912"/>
            <a:ext cx="297180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Repossession of the Facility</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8257032" y="1947672"/>
            <a:ext cx="2990088" cy="54864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5A6472"/>
                </a:solidFill>
                <a:effectLst/>
                <a:uLnTx/>
                <a:uFillTx/>
                <a:latin typeface="Calibri" pitchFamily="34" charset="0"/>
                <a:ea typeface="Calibri" pitchFamily="34" charset="-122"/>
                <a:cs typeface="Calibri" pitchFamily="34" charset="-120"/>
              </a:rPr>
              <a:t>Regain possession and operational control.</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0"/>
          <p:cNvSpPr/>
          <p:nvPr/>
        </p:nvSpPr>
        <p:spPr>
          <a:xfrm>
            <a:off x="7452360" y="2770632"/>
            <a:ext cx="3794760" cy="0"/>
          </a:xfrm>
          <a:prstGeom prst="line">
            <a:avLst/>
          </a:prstGeom>
          <a:noFill/>
          <a:ln w="12700">
            <a:solidFill>
              <a:srgbClr val="D5DEE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1"/>
          <p:cNvSpPr/>
          <p:nvPr/>
        </p:nvSpPr>
        <p:spPr>
          <a:xfrm>
            <a:off x="7452360" y="3081528"/>
            <a:ext cx="658368" cy="658368"/>
          </a:xfrm>
          <a:prstGeom prst="ellipse">
            <a:avLst/>
          </a:prstGeom>
          <a:solidFill>
            <a:srgbClr val="13294B"/>
          </a:solidFill>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2"/>
          <p:cNvSpPr/>
          <p:nvPr/>
        </p:nvSpPr>
        <p:spPr>
          <a:xfrm>
            <a:off x="7452360" y="3081528"/>
            <a:ext cx="658368" cy="65836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2</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3"/>
          <p:cNvSpPr/>
          <p:nvPr/>
        </p:nvSpPr>
        <p:spPr>
          <a:xfrm>
            <a:off x="8257032" y="3063240"/>
            <a:ext cx="297180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Enter Into a New Agreement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4"/>
          <p:cNvSpPr/>
          <p:nvPr/>
        </p:nvSpPr>
        <p:spPr>
          <a:xfrm>
            <a:off x="8257032" y="3429000"/>
            <a:ext cx="2990088" cy="54864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5A6472"/>
                </a:solidFill>
                <a:effectLst/>
                <a:uLnTx/>
                <a:uFillTx/>
                <a:latin typeface="Calibri" pitchFamily="34" charset="0"/>
                <a:ea typeface="Calibri" pitchFamily="34" charset="-122"/>
                <a:cs typeface="Calibri" pitchFamily="34" charset="-120"/>
              </a:rPr>
              <a:t>Reset terms to current objectives and fair value.</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5"/>
          <p:cNvSpPr/>
          <p:nvPr/>
        </p:nvSpPr>
        <p:spPr>
          <a:xfrm>
            <a:off x="7452360" y="4251960"/>
            <a:ext cx="3794760" cy="0"/>
          </a:xfrm>
          <a:prstGeom prst="line">
            <a:avLst/>
          </a:prstGeom>
          <a:noFill/>
          <a:ln w="12700">
            <a:solidFill>
              <a:srgbClr val="D5DEE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6"/>
          <p:cNvSpPr/>
          <p:nvPr/>
        </p:nvSpPr>
        <p:spPr>
          <a:xfrm>
            <a:off x="7452360" y="4562856"/>
            <a:ext cx="658368" cy="658368"/>
          </a:xfrm>
          <a:prstGeom prst="ellipse">
            <a:avLst/>
          </a:prstGeom>
          <a:solidFill>
            <a:srgbClr val="13294B"/>
          </a:solidFill>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7"/>
          <p:cNvSpPr/>
          <p:nvPr/>
        </p:nvSpPr>
        <p:spPr>
          <a:xfrm>
            <a:off x="7452360" y="4562856"/>
            <a:ext cx="658368" cy="65836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3</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8"/>
          <p:cNvSpPr/>
          <p:nvPr/>
        </p:nvSpPr>
        <p:spPr>
          <a:xfrm>
            <a:off x="8257032" y="4544568"/>
            <a:ext cx="297180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Ratify the Existing Lease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9"/>
          <p:cNvSpPr/>
          <p:nvPr/>
        </p:nvSpPr>
        <p:spPr>
          <a:xfrm>
            <a:off x="8257032" y="4910328"/>
            <a:ext cx="2990088" cy="548640"/>
          </a:xfrm>
          <a:prstGeom prst="rect">
            <a:avLst/>
          </a:prstGeom>
          <a:noFill/>
          <a:ln/>
        </p:spPr>
        <p:txBody>
          <a:bodyPr wrap="square"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5A6472"/>
                </a:solidFill>
                <a:effectLst/>
                <a:uLnTx/>
                <a:uFillTx/>
                <a:latin typeface="Calibri" pitchFamily="34" charset="0"/>
                <a:ea typeface="Calibri" pitchFamily="34" charset="-122"/>
                <a:cs typeface="Calibri" pitchFamily="34" charset="-120"/>
              </a:rPr>
              <a:t>Maintain continuity through June 1, 2029.</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58368" y="640080"/>
            <a:ext cx="402336" cy="402336"/>
          </a:xfrm>
          <a:prstGeom prst="rect">
            <a:avLst/>
          </a:prstGeom>
        </p:spPr>
      </p:pic>
      <p:sp>
        <p:nvSpPr>
          <p:cNvPr id="3" name="Text 0"/>
          <p:cNvSpPr/>
          <p:nvPr/>
        </p:nvSpPr>
        <p:spPr>
          <a:xfrm>
            <a:off x="1188720" y="621792"/>
            <a:ext cx="8229600" cy="4206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200" normalizeH="0" baseline="0" noProof="0" dirty="0">
                <a:ln>
                  <a:noFill/>
                </a:ln>
                <a:solidFill>
                  <a:srgbClr val="C99700"/>
                </a:solidFill>
                <a:effectLst/>
                <a:uLnTx/>
                <a:uFillTx/>
                <a:latin typeface="Calibri" pitchFamily="34" charset="0"/>
                <a:ea typeface="Calibri" pitchFamily="34" charset="-122"/>
                <a:cs typeface="Calibri" pitchFamily="34" charset="-120"/>
              </a:rPr>
              <a:t>BOARD MEETING</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640080" y="1060704"/>
            <a:ext cx="1115568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Board Member Comments</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2"/>
          <p:cNvSpPr/>
          <p:nvPr/>
        </p:nvSpPr>
        <p:spPr>
          <a:xfrm>
            <a:off x="640080" y="2057400"/>
            <a:ext cx="10908792" cy="777240"/>
          </a:xfrm>
          <a:prstGeom prst="roundRect">
            <a:avLst>
              <a:gd name="adj" fmla="val 10588"/>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3"/>
          <p:cNvSpPr/>
          <p:nvPr/>
        </p:nvSpPr>
        <p:spPr>
          <a:xfrm>
            <a:off x="914400" y="2199132"/>
            <a:ext cx="493776" cy="493776"/>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1" descr="preencoded.png"/>
          <p:cNvPicPr>
            <a:picLocks noChangeAspect="1"/>
          </p:cNvPicPr>
          <p:nvPr/>
        </p:nvPicPr>
        <p:blipFill>
          <a:blip r:embed="rId4"/>
          <a:stretch>
            <a:fillRect/>
          </a:stretch>
        </p:blipFill>
        <p:spPr>
          <a:xfrm>
            <a:off x="1042416" y="2327148"/>
            <a:ext cx="237744" cy="237744"/>
          </a:xfrm>
          <a:prstGeom prst="rect">
            <a:avLst/>
          </a:prstGeom>
        </p:spPr>
      </p:pic>
      <p:sp>
        <p:nvSpPr>
          <p:cNvPr id="8" name="Text 4"/>
          <p:cNvSpPr/>
          <p:nvPr/>
        </p:nvSpPr>
        <p:spPr>
          <a:xfrm>
            <a:off x="1572768" y="2057400"/>
            <a:ext cx="6766560"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Mr. Nick Primrose</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5"/>
          <p:cNvSpPr/>
          <p:nvPr/>
        </p:nvSpPr>
        <p:spPr>
          <a:xfrm>
            <a:off x="10049256" y="2258568"/>
            <a:ext cx="1225296" cy="384048"/>
          </a:xfrm>
          <a:prstGeom prst="roundRect">
            <a:avLst>
              <a:gd name="adj" fmla="val 50000"/>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p:cNvSpPr/>
          <p:nvPr/>
        </p:nvSpPr>
        <p:spPr>
          <a:xfrm>
            <a:off x="10049256" y="2258568"/>
            <a:ext cx="1225296"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2C5282"/>
                </a:solidFill>
                <a:effectLst/>
                <a:uLnTx/>
                <a:uFillTx/>
                <a:latin typeface="Calibri" pitchFamily="34" charset="0"/>
                <a:ea typeface="Calibri" pitchFamily="34" charset="-122"/>
                <a:cs typeface="Calibri" pitchFamily="34" charset="-120"/>
              </a:rPr>
              <a:t>Chairman</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7"/>
          <p:cNvSpPr/>
          <p:nvPr/>
        </p:nvSpPr>
        <p:spPr>
          <a:xfrm>
            <a:off x="640080" y="2944368"/>
            <a:ext cx="10908792" cy="777240"/>
          </a:xfrm>
          <a:prstGeom prst="roundRect">
            <a:avLst>
              <a:gd name="adj" fmla="val 10588"/>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8"/>
          <p:cNvSpPr/>
          <p:nvPr/>
        </p:nvSpPr>
        <p:spPr>
          <a:xfrm>
            <a:off x="914400" y="3086100"/>
            <a:ext cx="493776" cy="493776"/>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Image 2" descr="preencoded.png"/>
          <p:cNvPicPr>
            <a:picLocks noChangeAspect="1"/>
          </p:cNvPicPr>
          <p:nvPr/>
        </p:nvPicPr>
        <p:blipFill>
          <a:blip r:embed="rId5"/>
          <a:stretch>
            <a:fillRect/>
          </a:stretch>
        </p:blipFill>
        <p:spPr>
          <a:xfrm>
            <a:off x="1042416" y="3214116"/>
            <a:ext cx="237744" cy="237744"/>
          </a:xfrm>
          <a:prstGeom prst="rect">
            <a:avLst/>
          </a:prstGeom>
        </p:spPr>
      </p:pic>
      <p:sp>
        <p:nvSpPr>
          <p:cNvPr id="14" name="Text 9"/>
          <p:cNvSpPr/>
          <p:nvPr/>
        </p:nvSpPr>
        <p:spPr>
          <a:xfrm>
            <a:off x="1572768" y="2944368"/>
            <a:ext cx="6766560"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Mr. Mario Dipola</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0"/>
          <p:cNvSpPr/>
          <p:nvPr/>
        </p:nvSpPr>
        <p:spPr>
          <a:xfrm>
            <a:off x="9857232" y="3145536"/>
            <a:ext cx="1417320" cy="384048"/>
          </a:xfrm>
          <a:prstGeom prst="roundRect">
            <a:avLst>
              <a:gd name="adj" fmla="val 50000"/>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1"/>
          <p:cNvSpPr/>
          <p:nvPr/>
        </p:nvSpPr>
        <p:spPr>
          <a:xfrm>
            <a:off x="9857232" y="3145536"/>
            <a:ext cx="1417320"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2C5282"/>
                </a:solidFill>
                <a:effectLst/>
                <a:uLnTx/>
                <a:uFillTx/>
                <a:latin typeface="Calibri" pitchFamily="34" charset="0"/>
                <a:ea typeface="Calibri" pitchFamily="34" charset="-122"/>
                <a:cs typeface="Calibri" pitchFamily="34" charset="-120"/>
              </a:rPr>
              <a:t>Vice Chair</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640080" y="3831336"/>
            <a:ext cx="10908792" cy="777240"/>
          </a:xfrm>
          <a:prstGeom prst="roundRect">
            <a:avLst>
              <a:gd name="adj" fmla="val 10588"/>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Shape 13"/>
          <p:cNvSpPr/>
          <p:nvPr/>
        </p:nvSpPr>
        <p:spPr>
          <a:xfrm>
            <a:off x="914400" y="3973068"/>
            <a:ext cx="493776" cy="493776"/>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 3" descr="preencoded.png"/>
          <p:cNvPicPr>
            <a:picLocks noChangeAspect="1"/>
          </p:cNvPicPr>
          <p:nvPr/>
        </p:nvPicPr>
        <p:blipFill>
          <a:blip r:embed="rId5"/>
          <a:stretch>
            <a:fillRect/>
          </a:stretch>
        </p:blipFill>
        <p:spPr>
          <a:xfrm>
            <a:off x="1042416" y="4101084"/>
            <a:ext cx="237744" cy="237744"/>
          </a:xfrm>
          <a:prstGeom prst="rect">
            <a:avLst/>
          </a:prstGeom>
        </p:spPr>
      </p:pic>
      <p:sp>
        <p:nvSpPr>
          <p:cNvPr id="20" name="Text 14"/>
          <p:cNvSpPr/>
          <p:nvPr/>
        </p:nvSpPr>
        <p:spPr>
          <a:xfrm>
            <a:off x="1572768" y="3831336"/>
            <a:ext cx="6766560"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Ms. Michelle Cash-Chapman</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5"/>
          <p:cNvSpPr/>
          <p:nvPr/>
        </p:nvSpPr>
        <p:spPr>
          <a:xfrm>
            <a:off x="8993124" y="4032504"/>
            <a:ext cx="2281428" cy="384048"/>
          </a:xfrm>
          <a:prstGeom prst="roundRect">
            <a:avLst>
              <a:gd name="adj" fmla="val 50000"/>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16"/>
          <p:cNvSpPr/>
          <p:nvPr/>
        </p:nvSpPr>
        <p:spPr>
          <a:xfrm>
            <a:off x="8993124" y="4032504"/>
            <a:ext cx="2281428"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2C5282"/>
                </a:solidFill>
                <a:effectLst/>
                <a:uLnTx/>
                <a:uFillTx/>
                <a:latin typeface="Calibri" pitchFamily="34" charset="0"/>
                <a:ea typeface="Calibri" pitchFamily="34" charset="-122"/>
                <a:cs typeface="Calibri" pitchFamily="34" charset="-120"/>
              </a:rPr>
              <a:t>Secretary/Treasurer</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7"/>
          <p:cNvSpPr/>
          <p:nvPr/>
        </p:nvSpPr>
        <p:spPr>
          <a:xfrm>
            <a:off x="640080" y="4718304"/>
            <a:ext cx="10908792" cy="777240"/>
          </a:xfrm>
          <a:prstGeom prst="roundRect">
            <a:avLst>
              <a:gd name="adj" fmla="val 10588"/>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Shape 18"/>
          <p:cNvSpPr/>
          <p:nvPr/>
        </p:nvSpPr>
        <p:spPr>
          <a:xfrm>
            <a:off x="914400" y="4860036"/>
            <a:ext cx="493776" cy="493776"/>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5" name="Image 4" descr="preencoded.png"/>
          <p:cNvPicPr>
            <a:picLocks noChangeAspect="1"/>
          </p:cNvPicPr>
          <p:nvPr/>
        </p:nvPicPr>
        <p:blipFill>
          <a:blip r:embed="rId5"/>
          <a:stretch>
            <a:fillRect/>
          </a:stretch>
        </p:blipFill>
        <p:spPr>
          <a:xfrm>
            <a:off x="1042416" y="4988052"/>
            <a:ext cx="237744" cy="237744"/>
          </a:xfrm>
          <a:prstGeom prst="rect">
            <a:avLst/>
          </a:prstGeom>
        </p:spPr>
      </p:pic>
      <p:sp>
        <p:nvSpPr>
          <p:cNvPr id="26" name="Text 19"/>
          <p:cNvSpPr/>
          <p:nvPr/>
        </p:nvSpPr>
        <p:spPr>
          <a:xfrm>
            <a:off x="1572768" y="4718304"/>
            <a:ext cx="6766560"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Mr. Jerry Dedge</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hape 20"/>
          <p:cNvSpPr/>
          <p:nvPr/>
        </p:nvSpPr>
        <p:spPr>
          <a:xfrm>
            <a:off x="9665208" y="4919472"/>
            <a:ext cx="1609344" cy="384048"/>
          </a:xfrm>
          <a:prstGeom prst="roundRect">
            <a:avLst>
              <a:gd name="adj" fmla="val 50000"/>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Text 21"/>
          <p:cNvSpPr/>
          <p:nvPr/>
        </p:nvSpPr>
        <p:spPr>
          <a:xfrm>
            <a:off x="9665208" y="4919472"/>
            <a:ext cx="1609344"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2C5282"/>
                </a:solidFill>
                <a:effectLst/>
                <a:uLnTx/>
                <a:uFillTx/>
                <a:latin typeface="Calibri" pitchFamily="34" charset="0"/>
                <a:ea typeface="Calibri" pitchFamily="34" charset="-122"/>
                <a:cs typeface="Calibri" pitchFamily="34" charset="-120"/>
              </a:rPr>
              <a:t>Board Member</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2"/>
          <p:cNvSpPr/>
          <p:nvPr/>
        </p:nvSpPr>
        <p:spPr>
          <a:xfrm>
            <a:off x="640080" y="5605272"/>
            <a:ext cx="10908792" cy="777240"/>
          </a:xfrm>
          <a:prstGeom prst="roundRect">
            <a:avLst>
              <a:gd name="adj" fmla="val 10588"/>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Shape 23"/>
          <p:cNvSpPr/>
          <p:nvPr/>
        </p:nvSpPr>
        <p:spPr>
          <a:xfrm>
            <a:off x="914400" y="5747004"/>
            <a:ext cx="493776" cy="493776"/>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Image 5" descr="preencoded.png"/>
          <p:cNvPicPr>
            <a:picLocks noChangeAspect="1"/>
          </p:cNvPicPr>
          <p:nvPr/>
        </p:nvPicPr>
        <p:blipFill>
          <a:blip r:embed="rId5"/>
          <a:stretch>
            <a:fillRect/>
          </a:stretch>
        </p:blipFill>
        <p:spPr>
          <a:xfrm>
            <a:off x="1042416" y="5875020"/>
            <a:ext cx="237744" cy="237744"/>
          </a:xfrm>
          <a:prstGeom prst="rect">
            <a:avLst/>
          </a:prstGeom>
        </p:spPr>
      </p:pic>
      <p:sp>
        <p:nvSpPr>
          <p:cNvPr id="32" name="Text 24"/>
          <p:cNvSpPr/>
          <p:nvPr/>
        </p:nvSpPr>
        <p:spPr>
          <a:xfrm>
            <a:off x="1572768" y="5605272"/>
            <a:ext cx="6766560"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Mr. Daniel Bean</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hape 25"/>
          <p:cNvSpPr/>
          <p:nvPr/>
        </p:nvSpPr>
        <p:spPr>
          <a:xfrm>
            <a:off x="9665208" y="5806440"/>
            <a:ext cx="1609344" cy="384048"/>
          </a:xfrm>
          <a:prstGeom prst="roundRect">
            <a:avLst>
              <a:gd name="adj" fmla="val 50000"/>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 26"/>
          <p:cNvSpPr/>
          <p:nvPr/>
        </p:nvSpPr>
        <p:spPr>
          <a:xfrm>
            <a:off x="9665208" y="5806440"/>
            <a:ext cx="1609344"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2C5282"/>
                </a:solidFill>
                <a:effectLst/>
                <a:uLnTx/>
                <a:uFillTx/>
                <a:latin typeface="Calibri" pitchFamily="34" charset="0"/>
                <a:ea typeface="Calibri" pitchFamily="34" charset="-122"/>
                <a:cs typeface="Calibri" pitchFamily="34" charset="-120"/>
              </a:rPr>
              <a:t>Board Member</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079992" y="566928"/>
            <a:ext cx="2468880" cy="1199068"/>
          </a:xfrm>
          <a:prstGeom prst="rect">
            <a:avLst/>
          </a:prstGeom>
        </p:spPr>
      </p:pic>
      <p:pic>
        <p:nvPicPr>
          <p:cNvPr id="3" name="Image 1" descr="preencoded.png"/>
          <p:cNvPicPr>
            <a:picLocks noChangeAspect="1"/>
          </p:cNvPicPr>
          <p:nvPr/>
        </p:nvPicPr>
        <p:blipFill>
          <a:blip r:embed="rId4"/>
          <a:stretch>
            <a:fillRect/>
          </a:stretch>
        </p:blipFill>
        <p:spPr>
          <a:xfrm>
            <a:off x="658368" y="658368"/>
            <a:ext cx="384048" cy="384048"/>
          </a:xfrm>
          <a:prstGeom prst="rect">
            <a:avLst/>
          </a:prstGeom>
        </p:spPr>
      </p:pic>
      <p:sp>
        <p:nvSpPr>
          <p:cNvPr id="4" name="Text 0"/>
          <p:cNvSpPr/>
          <p:nvPr/>
        </p:nvSpPr>
        <p:spPr>
          <a:xfrm>
            <a:off x="1152144" y="640080"/>
            <a:ext cx="5486400" cy="4206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200" normalizeH="0" baseline="0" noProof="0" dirty="0">
                <a:ln>
                  <a:noFill/>
                </a:ln>
                <a:solidFill>
                  <a:srgbClr val="C99700"/>
                </a:solidFill>
                <a:effectLst/>
                <a:uLnTx/>
                <a:uFillTx/>
                <a:latin typeface="Calibri" pitchFamily="34" charset="0"/>
                <a:ea typeface="Calibri" pitchFamily="34" charset="-122"/>
                <a:cs typeface="Calibri" pitchFamily="34" charset="-120"/>
              </a:rPr>
              <a:t>BOARD MEETING</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1"/>
          <p:cNvSpPr/>
          <p:nvPr/>
        </p:nvSpPr>
        <p:spPr>
          <a:xfrm>
            <a:off x="640080" y="1060704"/>
            <a:ext cx="777240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Next Meetings</a:t>
            </a:r>
            <a:endPar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2"/>
          <p:cNvSpPr/>
          <p:nvPr/>
        </p:nvSpPr>
        <p:spPr>
          <a:xfrm>
            <a:off x="640080" y="2240280"/>
            <a:ext cx="10908792" cy="1463040"/>
          </a:xfrm>
          <a:prstGeom prst="roundRect">
            <a:avLst>
              <a:gd name="adj" fmla="val 6250"/>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3"/>
          <p:cNvSpPr/>
          <p:nvPr/>
        </p:nvSpPr>
        <p:spPr>
          <a:xfrm>
            <a:off x="960120" y="2606040"/>
            <a:ext cx="731520" cy="731520"/>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Image 2" descr="preencoded.png"/>
          <p:cNvPicPr>
            <a:picLocks noChangeAspect="1"/>
          </p:cNvPicPr>
          <p:nvPr/>
        </p:nvPicPr>
        <p:blipFill>
          <a:blip r:embed="rId5"/>
          <a:stretch>
            <a:fillRect/>
          </a:stretch>
        </p:blipFill>
        <p:spPr>
          <a:xfrm>
            <a:off x="1152144" y="2798064"/>
            <a:ext cx="347472" cy="347472"/>
          </a:xfrm>
          <a:prstGeom prst="rect">
            <a:avLst/>
          </a:prstGeom>
        </p:spPr>
      </p:pic>
      <p:sp>
        <p:nvSpPr>
          <p:cNvPr id="9" name="Text 4"/>
          <p:cNvSpPr/>
          <p:nvPr/>
        </p:nvSpPr>
        <p:spPr>
          <a:xfrm>
            <a:off x="1938528" y="2514600"/>
            <a:ext cx="72237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Audit/Budget Committee Meeting</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5"/>
          <p:cNvSpPr/>
          <p:nvPr/>
        </p:nvSpPr>
        <p:spPr>
          <a:xfrm>
            <a:off x="1938528" y="2999232"/>
            <a:ext cx="72237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A6472"/>
                </a:solidFill>
                <a:effectLst/>
                <a:uLnTx/>
                <a:uFillTx/>
                <a:latin typeface="Calibri" pitchFamily="34" charset="0"/>
                <a:ea typeface="Calibri" pitchFamily="34" charset="-122"/>
                <a:cs typeface="Calibri" pitchFamily="34" charset="-120"/>
              </a:rPr>
              <a:t>Wednesday, 12 August 2026   ·   Airport Conference Center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6"/>
          <p:cNvSpPr/>
          <p:nvPr/>
        </p:nvSpPr>
        <p:spPr>
          <a:xfrm>
            <a:off x="9710928" y="2679192"/>
            <a:ext cx="1554480" cy="585216"/>
          </a:xfrm>
          <a:prstGeom prst="roundRect">
            <a:avLst>
              <a:gd name="adj" fmla="val 50000"/>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7"/>
          <p:cNvSpPr/>
          <p:nvPr/>
        </p:nvSpPr>
        <p:spPr>
          <a:xfrm>
            <a:off x="9710928" y="2679192"/>
            <a:ext cx="1554480" cy="58521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C5282"/>
                </a:solidFill>
                <a:effectLst/>
                <a:uLnTx/>
                <a:uFillTx/>
                <a:latin typeface="Calibri" pitchFamily="34" charset="0"/>
                <a:ea typeface="Calibri" pitchFamily="34" charset="-122"/>
                <a:cs typeface="Calibri" pitchFamily="34" charset="-120"/>
              </a:rPr>
              <a:t>8:00 AM</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8"/>
          <p:cNvSpPr/>
          <p:nvPr/>
        </p:nvSpPr>
        <p:spPr>
          <a:xfrm>
            <a:off x="640080" y="3886200"/>
            <a:ext cx="10908792" cy="1463040"/>
          </a:xfrm>
          <a:prstGeom prst="roundRect">
            <a:avLst>
              <a:gd name="adj" fmla="val 6250"/>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9"/>
          <p:cNvSpPr/>
          <p:nvPr/>
        </p:nvSpPr>
        <p:spPr>
          <a:xfrm>
            <a:off x="960120" y="4251960"/>
            <a:ext cx="731520" cy="731520"/>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Image 3" descr="preencoded.png"/>
          <p:cNvPicPr>
            <a:picLocks noChangeAspect="1"/>
          </p:cNvPicPr>
          <p:nvPr/>
        </p:nvPicPr>
        <p:blipFill>
          <a:blip r:embed="rId5"/>
          <a:stretch>
            <a:fillRect/>
          </a:stretch>
        </p:blipFill>
        <p:spPr>
          <a:xfrm>
            <a:off x="1152144" y="4443984"/>
            <a:ext cx="347472" cy="347472"/>
          </a:xfrm>
          <a:prstGeom prst="rect">
            <a:avLst/>
          </a:prstGeom>
        </p:spPr>
      </p:pic>
      <p:sp>
        <p:nvSpPr>
          <p:cNvPr id="16" name="Text 10"/>
          <p:cNvSpPr/>
          <p:nvPr/>
        </p:nvSpPr>
        <p:spPr>
          <a:xfrm>
            <a:off x="1938528" y="4160520"/>
            <a:ext cx="72237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Regular Board Meeting</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1"/>
          <p:cNvSpPr/>
          <p:nvPr/>
        </p:nvSpPr>
        <p:spPr>
          <a:xfrm>
            <a:off x="1938528" y="4645152"/>
            <a:ext cx="72237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A6472"/>
                </a:solidFill>
                <a:effectLst/>
                <a:uLnTx/>
                <a:uFillTx/>
                <a:latin typeface="Calibri" pitchFamily="34" charset="0"/>
                <a:ea typeface="Calibri" pitchFamily="34" charset="-122"/>
                <a:cs typeface="Calibri" pitchFamily="34" charset="-120"/>
              </a:rPr>
              <a:t>Wednesday, 12 August 2026   ·   Airport Conference Center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2"/>
          <p:cNvSpPr/>
          <p:nvPr/>
        </p:nvSpPr>
        <p:spPr>
          <a:xfrm>
            <a:off x="9710928" y="4325112"/>
            <a:ext cx="1554480" cy="585216"/>
          </a:xfrm>
          <a:prstGeom prst="roundRect">
            <a:avLst>
              <a:gd name="adj" fmla="val 50000"/>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3"/>
          <p:cNvSpPr/>
          <p:nvPr/>
        </p:nvSpPr>
        <p:spPr>
          <a:xfrm>
            <a:off x="9710928" y="4325112"/>
            <a:ext cx="1554480" cy="58521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C5282"/>
                </a:solidFill>
                <a:effectLst/>
                <a:uLnTx/>
                <a:uFillTx/>
                <a:latin typeface="Calibri" pitchFamily="34" charset="0"/>
                <a:ea typeface="Calibri" pitchFamily="34" charset="-122"/>
                <a:cs typeface="Calibri" pitchFamily="34" charset="-120"/>
              </a:rPr>
              <a:t>9:00 AM</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4"/>
          <p:cNvSpPr/>
          <p:nvPr/>
        </p:nvSpPr>
        <p:spPr>
          <a:xfrm>
            <a:off x="640080" y="5623560"/>
            <a:ext cx="10908792" cy="731520"/>
          </a:xfrm>
          <a:prstGeom prst="roundRect">
            <a:avLst>
              <a:gd name="adj" fmla="val 12500"/>
            </a:avLst>
          </a:prstGeom>
          <a:solidFill>
            <a:srgbClr val="13294B"/>
          </a:solidFill>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Image 4" descr="preencoded.png"/>
          <p:cNvPicPr>
            <a:picLocks noChangeAspect="1"/>
          </p:cNvPicPr>
          <p:nvPr/>
        </p:nvPicPr>
        <p:blipFill>
          <a:blip r:embed="rId6"/>
          <a:stretch>
            <a:fillRect/>
          </a:stretch>
        </p:blipFill>
        <p:spPr>
          <a:xfrm>
            <a:off x="969264" y="5815584"/>
            <a:ext cx="347472" cy="347472"/>
          </a:xfrm>
          <a:prstGeom prst="rect">
            <a:avLst/>
          </a:prstGeom>
        </p:spPr>
      </p:pic>
      <p:sp>
        <p:nvSpPr>
          <p:cNvPr id="22" name="Text 15"/>
          <p:cNvSpPr/>
          <p:nvPr/>
        </p:nvSpPr>
        <p:spPr>
          <a:xfrm>
            <a:off x="1499616" y="5623560"/>
            <a:ext cx="978408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Adjournment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640080" y="548640"/>
            <a:ext cx="1051560" cy="1051560"/>
          </a:xfrm>
          <a:prstGeom prst="ellipse">
            <a:avLst/>
          </a:prstGeom>
          <a:solidFill>
            <a:srgbClr val="13294B"/>
          </a:solidFill>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40080" y="548640"/>
            <a:ext cx="1051560" cy="10515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1</a:t>
            </a:r>
            <a:endParaRPr kumimoji="0" lang="en-US" sz="5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874520" y="603504"/>
            <a:ext cx="82296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200" normalizeH="0" baseline="0" noProof="0" dirty="0">
                <a:ln>
                  <a:noFill/>
                </a:ln>
                <a:solidFill>
                  <a:srgbClr val="C99700"/>
                </a:solidFill>
                <a:effectLst/>
                <a:uLnTx/>
                <a:uFillTx/>
                <a:latin typeface="Calibri" pitchFamily="34" charset="0"/>
                <a:ea typeface="Calibri" pitchFamily="34" charset="-122"/>
                <a:cs typeface="Calibri" pitchFamily="34" charset="-120"/>
              </a:rPr>
              <a:t>OPTION 1</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847088" y="932688"/>
            <a:ext cx="9692640" cy="8686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Repossession of the Facility</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658368" y="1847088"/>
            <a:ext cx="54864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150" normalizeH="0" baseline="0" noProof="0" dirty="0">
                <a:ln>
                  <a:noFill/>
                </a:ln>
                <a:solidFill>
                  <a:srgbClr val="2C5282"/>
                </a:solidFill>
                <a:effectLst/>
                <a:uLnTx/>
                <a:uFillTx/>
                <a:latin typeface="Calibri" pitchFamily="34" charset="0"/>
                <a:ea typeface="Calibri" pitchFamily="34" charset="-122"/>
                <a:cs typeface="Calibri" pitchFamily="34" charset="-120"/>
              </a:rPr>
              <a:t>CONSIDERATIONS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640080" y="2286000"/>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960120" y="2615184"/>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Image 0" descr="preencoded.png"/>
          <p:cNvPicPr>
            <a:picLocks noChangeAspect="1"/>
          </p:cNvPicPr>
          <p:nvPr/>
        </p:nvPicPr>
        <p:blipFill>
          <a:blip r:embed="rId3"/>
          <a:stretch>
            <a:fillRect/>
          </a:stretch>
        </p:blipFill>
        <p:spPr>
          <a:xfrm>
            <a:off x="1161288" y="2816352"/>
            <a:ext cx="347472" cy="347472"/>
          </a:xfrm>
          <a:prstGeom prst="rect">
            <a:avLst/>
          </a:prstGeom>
        </p:spPr>
      </p:pic>
      <p:sp>
        <p:nvSpPr>
          <p:cNvPr id="10" name="Text 7"/>
          <p:cNvSpPr/>
          <p:nvPr/>
        </p:nvSpPr>
        <p:spPr>
          <a:xfrm>
            <a:off x="1920240" y="2596896"/>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Terminate the Agreement</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1920240" y="3035808"/>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End the current occupancy.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6364224" y="2286000"/>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10"/>
          <p:cNvSpPr/>
          <p:nvPr/>
        </p:nvSpPr>
        <p:spPr>
          <a:xfrm>
            <a:off x="6684264" y="2615184"/>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Image 1" descr="preencoded.png"/>
          <p:cNvPicPr>
            <a:picLocks noChangeAspect="1"/>
          </p:cNvPicPr>
          <p:nvPr/>
        </p:nvPicPr>
        <p:blipFill>
          <a:blip r:embed="rId4"/>
          <a:stretch>
            <a:fillRect/>
          </a:stretch>
        </p:blipFill>
        <p:spPr>
          <a:xfrm>
            <a:off x="6885432" y="2816352"/>
            <a:ext cx="347472" cy="347472"/>
          </a:xfrm>
          <a:prstGeom prst="rect">
            <a:avLst/>
          </a:prstGeom>
        </p:spPr>
      </p:pic>
      <p:sp>
        <p:nvSpPr>
          <p:cNvPr id="15" name="Text 11"/>
          <p:cNvSpPr/>
          <p:nvPr/>
        </p:nvSpPr>
        <p:spPr>
          <a:xfrm>
            <a:off x="7644384" y="2596896"/>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Regain Control</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2"/>
          <p:cNvSpPr/>
          <p:nvPr/>
        </p:nvSpPr>
        <p:spPr>
          <a:xfrm>
            <a:off x="7644384" y="3035808"/>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Regain possession and operational control of the facility.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3"/>
          <p:cNvSpPr/>
          <p:nvPr/>
        </p:nvSpPr>
        <p:spPr>
          <a:xfrm>
            <a:off x="640080" y="4517136"/>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Shape 14"/>
          <p:cNvSpPr/>
          <p:nvPr/>
        </p:nvSpPr>
        <p:spPr>
          <a:xfrm>
            <a:off x="960120" y="4846320"/>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 2" descr="preencoded.png"/>
          <p:cNvPicPr>
            <a:picLocks noChangeAspect="1"/>
          </p:cNvPicPr>
          <p:nvPr/>
        </p:nvPicPr>
        <p:blipFill>
          <a:blip r:embed="rId5"/>
          <a:stretch>
            <a:fillRect/>
          </a:stretch>
        </p:blipFill>
        <p:spPr>
          <a:xfrm>
            <a:off x="1161288" y="5047488"/>
            <a:ext cx="347472" cy="347472"/>
          </a:xfrm>
          <a:prstGeom prst="rect">
            <a:avLst/>
          </a:prstGeom>
        </p:spPr>
      </p:pic>
      <p:sp>
        <p:nvSpPr>
          <p:cNvPr id="20" name="Text 15"/>
          <p:cNvSpPr/>
          <p:nvPr/>
        </p:nvSpPr>
        <p:spPr>
          <a:xfrm>
            <a:off x="1920240" y="4828032"/>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Evaluate Future Use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6"/>
          <p:cNvSpPr/>
          <p:nvPr/>
        </p:nvSpPr>
        <p:spPr>
          <a:xfrm>
            <a:off x="1920240" y="5266944"/>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Assess future use, redevelopment, or reissuance through a competitive solicitation.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17"/>
          <p:cNvSpPr/>
          <p:nvPr/>
        </p:nvSpPr>
        <p:spPr>
          <a:xfrm>
            <a:off x="6364224" y="4517136"/>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Shape 18"/>
          <p:cNvSpPr/>
          <p:nvPr/>
        </p:nvSpPr>
        <p:spPr>
          <a:xfrm>
            <a:off x="6684264" y="4846320"/>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Image 3" descr="preencoded.png"/>
          <p:cNvPicPr>
            <a:picLocks noChangeAspect="1"/>
          </p:cNvPicPr>
          <p:nvPr/>
        </p:nvPicPr>
        <p:blipFill>
          <a:blip r:embed="rId6"/>
          <a:stretch>
            <a:fillRect/>
          </a:stretch>
        </p:blipFill>
        <p:spPr>
          <a:xfrm>
            <a:off x="6885432" y="5047488"/>
            <a:ext cx="347472" cy="347472"/>
          </a:xfrm>
          <a:prstGeom prst="rect">
            <a:avLst/>
          </a:prstGeom>
        </p:spPr>
      </p:pic>
      <p:sp>
        <p:nvSpPr>
          <p:cNvPr id="25" name="Text 19"/>
          <p:cNvSpPr/>
          <p:nvPr/>
        </p:nvSpPr>
        <p:spPr>
          <a:xfrm>
            <a:off x="7644384" y="4828032"/>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Assess Implications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0"/>
          <p:cNvSpPr/>
          <p:nvPr/>
        </p:nvSpPr>
        <p:spPr>
          <a:xfrm>
            <a:off x="7644384" y="5266944"/>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Weigh the financial, operational, and legal implications of repossession.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640080" y="548640"/>
            <a:ext cx="1051560" cy="1051560"/>
          </a:xfrm>
          <a:prstGeom prst="ellipse">
            <a:avLst/>
          </a:prstGeom>
          <a:solidFill>
            <a:srgbClr val="13294B"/>
          </a:solidFill>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40080" y="548640"/>
            <a:ext cx="1051560" cy="10515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2</a:t>
            </a:r>
            <a:endParaRPr kumimoji="0" lang="en-US" sz="5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874520" y="603504"/>
            <a:ext cx="82296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200" normalizeH="0" baseline="0" noProof="0" dirty="0">
                <a:ln>
                  <a:noFill/>
                </a:ln>
                <a:solidFill>
                  <a:srgbClr val="C99700"/>
                </a:solidFill>
                <a:effectLst/>
                <a:uLnTx/>
                <a:uFillTx/>
                <a:latin typeface="Calibri" pitchFamily="34" charset="0"/>
                <a:ea typeface="Calibri" pitchFamily="34" charset="-122"/>
                <a:cs typeface="Calibri" pitchFamily="34" charset="-120"/>
              </a:rPr>
              <a:t>OPTION 2</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847088" y="932688"/>
            <a:ext cx="9692640" cy="8686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Enter Into a New Agreement</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658368" y="1847088"/>
            <a:ext cx="54864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150" normalizeH="0" baseline="0" noProof="0" dirty="0">
                <a:ln>
                  <a:noFill/>
                </a:ln>
                <a:solidFill>
                  <a:srgbClr val="2C5282"/>
                </a:solidFill>
                <a:effectLst/>
                <a:uLnTx/>
                <a:uFillTx/>
                <a:latin typeface="Calibri" pitchFamily="34" charset="0"/>
                <a:ea typeface="Calibri" pitchFamily="34" charset="-122"/>
                <a:cs typeface="Calibri" pitchFamily="34" charset="-120"/>
              </a:rPr>
              <a:t>CONSIDERATIONS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640080" y="2286000"/>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960120" y="2615184"/>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Image 0" descr="preencoded.png"/>
          <p:cNvPicPr>
            <a:picLocks noChangeAspect="1"/>
          </p:cNvPicPr>
          <p:nvPr/>
        </p:nvPicPr>
        <p:blipFill>
          <a:blip r:embed="rId3"/>
          <a:stretch>
            <a:fillRect/>
          </a:stretch>
        </p:blipFill>
        <p:spPr>
          <a:xfrm>
            <a:off x="1161288" y="2816352"/>
            <a:ext cx="347472" cy="347472"/>
          </a:xfrm>
          <a:prstGeom prst="rect">
            <a:avLst/>
          </a:prstGeom>
        </p:spPr>
      </p:pic>
      <p:sp>
        <p:nvSpPr>
          <p:cNvPr id="10" name="Text 7"/>
          <p:cNvSpPr/>
          <p:nvPr/>
        </p:nvSpPr>
        <p:spPr>
          <a:xfrm>
            <a:off x="1920240" y="2596896"/>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Update the Terms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1920240" y="3035808"/>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Establish terms that reflect the Authority's current operational and strategic objectives.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6364224" y="2286000"/>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10"/>
          <p:cNvSpPr/>
          <p:nvPr/>
        </p:nvSpPr>
        <p:spPr>
          <a:xfrm>
            <a:off x="6684264" y="2615184"/>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Image 1" descr="preencoded.png"/>
          <p:cNvPicPr>
            <a:picLocks noChangeAspect="1"/>
          </p:cNvPicPr>
          <p:nvPr/>
        </p:nvPicPr>
        <p:blipFill>
          <a:blip r:embed="rId4"/>
          <a:stretch>
            <a:fillRect/>
          </a:stretch>
        </p:blipFill>
        <p:spPr>
          <a:xfrm>
            <a:off x="6885432" y="2816352"/>
            <a:ext cx="347472" cy="347472"/>
          </a:xfrm>
          <a:prstGeom prst="rect">
            <a:avLst/>
          </a:prstGeom>
        </p:spPr>
      </p:pic>
      <p:sp>
        <p:nvSpPr>
          <p:cNvPr id="15" name="Text 11"/>
          <p:cNvSpPr/>
          <p:nvPr/>
        </p:nvSpPr>
        <p:spPr>
          <a:xfrm>
            <a:off x="7644384" y="2596896"/>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Fair Market Value</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2"/>
          <p:cNvSpPr/>
          <p:nvPr/>
        </p:nvSpPr>
        <p:spPr>
          <a:xfrm>
            <a:off x="7644384" y="3035808"/>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Review rental rates and financial considerations to ensure fair market value.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3"/>
          <p:cNvSpPr/>
          <p:nvPr/>
        </p:nvSpPr>
        <p:spPr>
          <a:xfrm>
            <a:off x="640080" y="4517136"/>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Shape 14"/>
          <p:cNvSpPr/>
          <p:nvPr/>
        </p:nvSpPr>
        <p:spPr>
          <a:xfrm>
            <a:off x="960120" y="4846320"/>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 2" descr="preencoded.png"/>
          <p:cNvPicPr>
            <a:picLocks noChangeAspect="1"/>
          </p:cNvPicPr>
          <p:nvPr/>
        </p:nvPicPr>
        <p:blipFill>
          <a:blip r:embed="rId5"/>
          <a:stretch>
            <a:fillRect/>
          </a:stretch>
        </p:blipFill>
        <p:spPr>
          <a:xfrm>
            <a:off x="1161288" y="5047488"/>
            <a:ext cx="347472" cy="347472"/>
          </a:xfrm>
          <a:prstGeom prst="rect">
            <a:avLst/>
          </a:prstGeom>
        </p:spPr>
      </p:pic>
      <p:sp>
        <p:nvSpPr>
          <p:cNvPr id="20" name="Text 15"/>
          <p:cNvSpPr/>
          <p:nvPr/>
        </p:nvSpPr>
        <p:spPr>
          <a:xfrm>
            <a:off x="1920240" y="4828032"/>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Strengthen Standards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6"/>
          <p:cNvSpPr/>
          <p:nvPr/>
        </p:nvSpPr>
        <p:spPr>
          <a:xfrm>
            <a:off x="1920240" y="5266944"/>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Add performance, reporting, maintenance, insurance, and default provisions.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17"/>
          <p:cNvSpPr/>
          <p:nvPr/>
        </p:nvSpPr>
        <p:spPr>
          <a:xfrm>
            <a:off x="6364224" y="4517136"/>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Shape 18"/>
          <p:cNvSpPr/>
          <p:nvPr/>
        </p:nvSpPr>
        <p:spPr>
          <a:xfrm>
            <a:off x="6684264" y="4846320"/>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Image 3" descr="preencoded.png"/>
          <p:cNvPicPr>
            <a:picLocks noChangeAspect="1"/>
          </p:cNvPicPr>
          <p:nvPr/>
        </p:nvPicPr>
        <p:blipFill>
          <a:blip r:embed="rId6"/>
          <a:stretch>
            <a:fillRect/>
          </a:stretch>
        </p:blipFill>
        <p:spPr>
          <a:xfrm>
            <a:off x="6885432" y="5047488"/>
            <a:ext cx="347472" cy="347472"/>
          </a:xfrm>
          <a:prstGeom prst="rect">
            <a:avLst/>
          </a:prstGeom>
        </p:spPr>
      </p:pic>
      <p:sp>
        <p:nvSpPr>
          <p:cNvPr id="25" name="Text 19"/>
          <p:cNvSpPr/>
          <p:nvPr/>
        </p:nvSpPr>
        <p:spPr>
          <a:xfrm>
            <a:off x="7644384" y="4828032"/>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Set Term &amp; Renewals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0"/>
          <p:cNvSpPr/>
          <p:nvPr/>
        </p:nvSpPr>
        <p:spPr>
          <a:xfrm>
            <a:off x="7644384" y="5266944"/>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Establish an appropriate agreement term and any renewal options.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640080" y="548640"/>
            <a:ext cx="1051560" cy="1051560"/>
          </a:xfrm>
          <a:prstGeom prst="ellipse">
            <a:avLst/>
          </a:prstGeom>
          <a:solidFill>
            <a:srgbClr val="13294B"/>
          </a:solidFill>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40080" y="548640"/>
            <a:ext cx="1051560" cy="10515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3</a:t>
            </a:r>
            <a:endParaRPr kumimoji="0" lang="en-US" sz="5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874520" y="603504"/>
            <a:ext cx="82296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200" normalizeH="0" baseline="0" noProof="0" dirty="0">
                <a:ln>
                  <a:noFill/>
                </a:ln>
                <a:solidFill>
                  <a:srgbClr val="C99700"/>
                </a:solidFill>
                <a:effectLst/>
                <a:uLnTx/>
                <a:uFillTx/>
                <a:latin typeface="Calibri" pitchFamily="34" charset="0"/>
                <a:ea typeface="Calibri" pitchFamily="34" charset="-122"/>
                <a:cs typeface="Calibri" pitchFamily="34" charset="-120"/>
              </a:rPr>
              <a:t>OPTION 3</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847088" y="932688"/>
            <a:ext cx="9692640" cy="8686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3294B"/>
                </a:solidFill>
                <a:effectLst/>
                <a:uLnTx/>
                <a:uFillTx/>
                <a:latin typeface="Cambria" pitchFamily="34" charset="0"/>
                <a:ea typeface="Cambria" pitchFamily="34" charset="-122"/>
                <a:cs typeface="Cambria" pitchFamily="34" charset="-120"/>
              </a:rPr>
              <a:t>Ratify the Existing Lease Through June 1, 2029</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658368" y="1847088"/>
            <a:ext cx="54864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150" normalizeH="0" baseline="0" noProof="0" dirty="0">
                <a:ln>
                  <a:noFill/>
                </a:ln>
                <a:solidFill>
                  <a:srgbClr val="2C5282"/>
                </a:solidFill>
                <a:effectLst/>
                <a:uLnTx/>
                <a:uFillTx/>
                <a:latin typeface="Calibri" pitchFamily="34" charset="0"/>
                <a:ea typeface="Calibri" pitchFamily="34" charset="-122"/>
                <a:cs typeface="Calibri" pitchFamily="34" charset="-120"/>
              </a:rPr>
              <a:t>CONSIDERATIONS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640080" y="2286000"/>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960120" y="2615184"/>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Image 0" descr="preencoded.png"/>
          <p:cNvPicPr>
            <a:picLocks noChangeAspect="1"/>
          </p:cNvPicPr>
          <p:nvPr/>
        </p:nvPicPr>
        <p:blipFill>
          <a:blip r:embed="rId3"/>
          <a:stretch>
            <a:fillRect/>
          </a:stretch>
        </p:blipFill>
        <p:spPr>
          <a:xfrm>
            <a:off x="1161288" y="2816352"/>
            <a:ext cx="347472" cy="347472"/>
          </a:xfrm>
          <a:prstGeom prst="rect">
            <a:avLst/>
          </a:prstGeom>
        </p:spPr>
      </p:pic>
      <p:sp>
        <p:nvSpPr>
          <p:cNvPr id="10" name="Text 7"/>
          <p:cNvSpPr/>
          <p:nvPr/>
        </p:nvSpPr>
        <p:spPr>
          <a:xfrm>
            <a:off x="1920240" y="2596896"/>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Maintain Continuity</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1920240" y="3035808"/>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Continue the current lease arrangement through its expiration.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9"/>
          <p:cNvSpPr/>
          <p:nvPr/>
        </p:nvSpPr>
        <p:spPr>
          <a:xfrm>
            <a:off x="6364224" y="2286000"/>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10"/>
          <p:cNvSpPr/>
          <p:nvPr/>
        </p:nvSpPr>
        <p:spPr>
          <a:xfrm>
            <a:off x="6684264" y="2615184"/>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Image 1" descr="preencoded.png"/>
          <p:cNvPicPr>
            <a:picLocks noChangeAspect="1"/>
          </p:cNvPicPr>
          <p:nvPr/>
        </p:nvPicPr>
        <p:blipFill>
          <a:blip r:embed="rId4"/>
          <a:stretch>
            <a:fillRect/>
          </a:stretch>
        </p:blipFill>
        <p:spPr>
          <a:xfrm>
            <a:off x="6885432" y="2816352"/>
            <a:ext cx="347472" cy="347472"/>
          </a:xfrm>
          <a:prstGeom prst="rect">
            <a:avLst/>
          </a:prstGeom>
        </p:spPr>
      </p:pic>
      <p:sp>
        <p:nvSpPr>
          <p:cNvPr id="15" name="Text 11"/>
          <p:cNvSpPr/>
          <p:nvPr/>
        </p:nvSpPr>
        <p:spPr>
          <a:xfrm>
            <a:off x="7644384" y="2596896"/>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Preserve the Terms</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2"/>
          <p:cNvSpPr/>
          <p:nvPr/>
        </p:nvSpPr>
        <p:spPr>
          <a:xfrm>
            <a:off x="7644384" y="3035808"/>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Keep existing lease terms and conditions unless modified by Board action.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3"/>
          <p:cNvSpPr/>
          <p:nvPr/>
        </p:nvSpPr>
        <p:spPr>
          <a:xfrm>
            <a:off x="640080" y="4517136"/>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Shape 14"/>
          <p:cNvSpPr/>
          <p:nvPr/>
        </p:nvSpPr>
        <p:spPr>
          <a:xfrm>
            <a:off x="960120" y="4846320"/>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 2" descr="preencoded.png"/>
          <p:cNvPicPr>
            <a:picLocks noChangeAspect="1"/>
          </p:cNvPicPr>
          <p:nvPr/>
        </p:nvPicPr>
        <p:blipFill>
          <a:blip r:embed="rId5"/>
          <a:stretch>
            <a:fillRect/>
          </a:stretch>
        </p:blipFill>
        <p:spPr>
          <a:xfrm>
            <a:off x="1161288" y="5047488"/>
            <a:ext cx="347472" cy="347472"/>
          </a:xfrm>
          <a:prstGeom prst="rect">
            <a:avLst/>
          </a:prstGeom>
        </p:spPr>
      </p:pic>
      <p:sp>
        <p:nvSpPr>
          <p:cNvPr id="20" name="Text 15"/>
          <p:cNvSpPr/>
          <p:nvPr/>
        </p:nvSpPr>
        <p:spPr>
          <a:xfrm>
            <a:off x="1920240" y="4828032"/>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Enable Planning</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6"/>
          <p:cNvSpPr/>
          <p:nvPr/>
        </p:nvSpPr>
        <p:spPr>
          <a:xfrm>
            <a:off x="1920240" y="5266944"/>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Allow additional time for long-term planning on the property's future use.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17"/>
          <p:cNvSpPr/>
          <p:nvPr/>
        </p:nvSpPr>
        <p:spPr>
          <a:xfrm>
            <a:off x="6364224" y="4517136"/>
            <a:ext cx="5358384" cy="1938528"/>
          </a:xfrm>
          <a:prstGeom prst="roundRect">
            <a:avLst>
              <a:gd name="adj" fmla="val 4717"/>
            </a:avLst>
          </a:prstGeom>
          <a:solidFill>
            <a:srgbClr val="FFFFFF"/>
          </a:solidFill>
          <a:ln w="12700">
            <a:solidFill>
              <a:srgbClr val="D5DEEB"/>
            </a:solidFill>
            <a:prstDash val="solid"/>
          </a:ln>
          <a:effectLst>
            <a:outerShdw blurRad="114300" dist="38100" dir="5400000" algn="bl" rotWithShape="0">
              <a:srgbClr val="1B2A44">
                <a:alpha val="16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Shape 18"/>
          <p:cNvSpPr/>
          <p:nvPr/>
        </p:nvSpPr>
        <p:spPr>
          <a:xfrm>
            <a:off x="6684264" y="4846320"/>
            <a:ext cx="749808" cy="749808"/>
          </a:xfrm>
          <a:prstGeom prst="ellipse">
            <a:avLst/>
          </a:prstGeom>
          <a:solidFill>
            <a:srgbClr val="DCE6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Image 3" descr="preencoded.png"/>
          <p:cNvPicPr>
            <a:picLocks noChangeAspect="1"/>
          </p:cNvPicPr>
          <p:nvPr/>
        </p:nvPicPr>
        <p:blipFill>
          <a:blip r:embed="rId6"/>
          <a:stretch>
            <a:fillRect/>
          </a:stretch>
        </p:blipFill>
        <p:spPr>
          <a:xfrm>
            <a:off x="6885432" y="5047488"/>
            <a:ext cx="347472" cy="347472"/>
          </a:xfrm>
          <a:prstGeom prst="rect">
            <a:avLst/>
          </a:prstGeom>
        </p:spPr>
      </p:pic>
      <p:sp>
        <p:nvSpPr>
          <p:cNvPr id="25" name="Text 19"/>
          <p:cNvSpPr/>
          <p:nvPr/>
        </p:nvSpPr>
        <p:spPr>
          <a:xfrm>
            <a:off x="7644384" y="4828032"/>
            <a:ext cx="3803904"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13294B"/>
                </a:solidFill>
                <a:effectLst/>
                <a:uLnTx/>
                <a:uFillTx/>
                <a:latin typeface="Calibri" pitchFamily="34" charset="0"/>
                <a:ea typeface="Calibri" pitchFamily="34" charset="-122"/>
                <a:cs typeface="Calibri" pitchFamily="34" charset="-120"/>
              </a:rPr>
              <a:t>Minimize Disruption</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0"/>
          <p:cNvSpPr/>
          <p:nvPr/>
        </p:nvSpPr>
        <p:spPr>
          <a:xfrm>
            <a:off x="7644384" y="5266944"/>
            <a:ext cx="3803904" cy="1005840"/>
          </a:xfrm>
          <a:prstGeom prst="rect">
            <a:avLst/>
          </a:prstGeom>
          <a:noFill/>
          <a:ln/>
        </p:spPr>
        <p:txBody>
          <a:bodyPr wrap="square" rtlCol="0" anchor="ct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202C"/>
                </a:solidFill>
                <a:effectLst/>
                <a:uLnTx/>
                <a:uFillTx/>
                <a:latin typeface="Calibri" pitchFamily="34" charset="0"/>
                <a:ea typeface="Calibri" pitchFamily="34" charset="-122"/>
                <a:cs typeface="Calibri" pitchFamily="34" charset="-120"/>
              </a:rPr>
              <a:t>Reduce operational disruption while providing certainty to both parties.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6B22CB2B4EC0945BAE405080738A402" ma:contentTypeVersion="13" ma:contentTypeDescription="Create a new document." ma:contentTypeScope="" ma:versionID="b405460d54aefad155eed97d87d47a25">
  <xsd:schema xmlns:xsd="http://www.w3.org/2001/XMLSchema" xmlns:xs="http://www.w3.org/2001/XMLSchema" xmlns:p="http://schemas.microsoft.com/office/2006/metadata/properties" xmlns:ns2="796ac905-6883-45fd-b4f1-572a5eea7db8" xmlns:ns3="efd67bb8-4ed5-4000-854a-ee9d8ec9f801" targetNamespace="http://schemas.microsoft.com/office/2006/metadata/properties" ma:root="true" ma:fieldsID="97e7593367605d0c1e13c94ea9e67b4f" ns2:_="" ns3:_="">
    <xsd:import namespace="796ac905-6883-45fd-b4f1-572a5eea7db8"/>
    <xsd:import namespace="efd67bb8-4ed5-4000-854a-ee9d8ec9f8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ac905-6883-45fd-b4f1-572a5eea7d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cdd8373-1e77-4826-8aae-b71c5644429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fd67bb8-4ed5-4000-854a-ee9d8ec9f80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d6714d4-ae91-4097-a5d0-44107964700c}" ma:internalName="TaxCatchAll" ma:showField="CatchAllData" ma:web="efd67bb8-4ed5-4000-854a-ee9d8ec9f8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fd67bb8-4ed5-4000-854a-ee9d8ec9f801" xsi:nil="true"/>
    <lcf76f155ced4ddcb4097134ff3c332f xmlns="796ac905-6883-45fd-b4f1-572a5eea7db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F609C8B-F9ED-4810-8610-F2F39B13153A}">
  <ds:schemaRefs>
    <ds:schemaRef ds:uri="http://schemas.microsoft.com/sharepoint/v3/contenttype/forms"/>
  </ds:schemaRefs>
</ds:datastoreItem>
</file>

<file path=customXml/itemProps2.xml><?xml version="1.0" encoding="utf-8"?>
<ds:datastoreItem xmlns:ds="http://schemas.openxmlformats.org/officeDocument/2006/customXml" ds:itemID="{FEF86C2B-18AC-4636-8838-843769A9E8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ac905-6883-45fd-b4f1-572a5eea7db8"/>
    <ds:schemaRef ds:uri="efd67bb8-4ed5-4000-854a-ee9d8ec9f8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1C3D603-711B-418D-A77F-56B729DA82AF}">
  <ds:schemaRefs>
    <ds:schemaRef ds:uri="http://schemas.microsoft.com/office/2006/metadata/properties"/>
    <ds:schemaRef ds:uri="http://schemas.microsoft.com/office/infopath/2007/PartnerControls"/>
    <ds:schemaRef ds:uri="efd67bb8-4ed5-4000-854a-ee9d8ec9f801"/>
    <ds:schemaRef ds:uri="796ac905-6883-45fd-b4f1-572a5eea7db8"/>
  </ds:schemaRefs>
</ds:datastoreItem>
</file>

<file path=docProps/app.xml><?xml version="1.0" encoding="utf-8"?>
<Properties xmlns="http://schemas.openxmlformats.org/officeDocument/2006/extended-properties" xmlns:vt="http://schemas.openxmlformats.org/officeDocument/2006/docPropsVTypes">
  <TotalTime>66</TotalTime>
  <Words>5005</Words>
  <Application>Microsoft Office PowerPoint</Application>
  <PresentationFormat>Widescreen</PresentationFormat>
  <Paragraphs>631</Paragraphs>
  <Slides>61</Slides>
  <Notes>53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61</vt:i4>
      </vt:variant>
    </vt:vector>
  </HeadingPairs>
  <TitlesOfParts>
    <vt:vector size="71" baseType="lpstr">
      <vt:lpstr>Aptos</vt:lpstr>
      <vt:lpstr>Aptos Display</vt:lpstr>
      <vt:lpstr>Arial</vt:lpstr>
      <vt:lpstr>Calibri</vt:lpstr>
      <vt:lpstr>Cambria</vt:lpstr>
      <vt:lpstr>Tomorrow</vt:lpstr>
      <vt:lpstr>Tomorrow SemiBold</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Passero Associates    Hawkeye View Roadway Relocation &amp; Self-Serve Fuel Update</vt:lpstr>
      <vt:lpstr>Outline</vt:lpstr>
      <vt:lpstr>Hawkeye Roadway Relocation (East Terminal Drive)</vt:lpstr>
      <vt:lpstr>Hawkeye Roadway Relocation (East Terminal Drive)</vt:lpstr>
      <vt:lpstr>Hawkeye Roadway Relocation –  Original Project Sketch</vt:lpstr>
      <vt:lpstr>Hawkeye Roadway Relocation – Wetland Impact</vt:lpstr>
      <vt:lpstr>Hawkeye Roadway Relocation –  Site Design to Support Clearing &amp; Filling Wetlands</vt:lpstr>
      <vt:lpstr>Hawkeye Roadway Relocation –  Enhanced Tree Preservation</vt:lpstr>
      <vt:lpstr>Hawkeye Roadway Relocation (East Terminal Drive)</vt:lpstr>
      <vt:lpstr>Hawkeye Roadway Relocation –  Additional Services</vt:lpstr>
      <vt:lpstr>Self-Serve Fuel Project Status Update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Linda Santiago</dc:creator>
  <cp:lastModifiedBy>Linda Santiago</cp:lastModifiedBy>
  <cp:revision>1</cp:revision>
  <dcterms:created xsi:type="dcterms:W3CDTF">2026-07-14T22:21:45Z</dcterms:created>
  <dcterms:modified xsi:type="dcterms:W3CDTF">2026-07-15T00:03:39Z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0x01010096B22CB2B4EC0945BAE405080738A402</vt:lpwstr>
  </property>
  <property fmtid="{D5CDD505-2E9C-101B-9397-08002B2CF9AE}" pid="3" name="MediaServiceImageTags">
    <vt:lpwstr/>
  </property>
</Properties>
</file>